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rts/chart1.xml" ContentType="application/vnd.openxmlformats-officedocument.drawingml.chart+xml"/>
  <Override PartName="/ppt/notesSlides/notesSlide13.xml" ContentType="application/vnd.openxmlformats-officedocument.presentationml.notesSlide+xml"/>
  <Override PartName="/ppt/charts/chart2.xml" ContentType="application/vnd.openxmlformats-officedocument.drawingml.chart+xml"/>
  <Override PartName="/ppt/charts/chart3.xml" ContentType="application/vnd.openxmlformats-officedocument.drawingml.chart+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6" r:id="rId1"/>
  </p:sldMasterIdLst>
  <p:notesMasterIdLst>
    <p:notesMasterId r:id="rId93"/>
  </p:notesMasterIdLst>
  <p:sldIdLst>
    <p:sldId id="258" r:id="rId2"/>
    <p:sldId id="257" r:id="rId3"/>
    <p:sldId id="1988" r:id="rId4"/>
    <p:sldId id="1989" r:id="rId5"/>
    <p:sldId id="1990" r:id="rId6"/>
    <p:sldId id="261" r:id="rId7"/>
    <p:sldId id="262" r:id="rId8"/>
    <p:sldId id="263" r:id="rId9"/>
    <p:sldId id="265" r:id="rId10"/>
    <p:sldId id="266" r:id="rId11"/>
    <p:sldId id="458" r:id="rId12"/>
    <p:sldId id="351" r:id="rId13"/>
    <p:sldId id="353" r:id="rId14"/>
    <p:sldId id="354" r:id="rId15"/>
    <p:sldId id="420" r:id="rId16"/>
    <p:sldId id="421" r:id="rId17"/>
    <p:sldId id="356" r:id="rId18"/>
    <p:sldId id="276" r:id="rId19"/>
    <p:sldId id="357" r:id="rId20"/>
    <p:sldId id="278" r:id="rId21"/>
    <p:sldId id="299" r:id="rId22"/>
    <p:sldId id="259" r:id="rId23"/>
    <p:sldId id="260" r:id="rId24"/>
    <p:sldId id="269" r:id="rId25"/>
    <p:sldId id="594" r:id="rId26"/>
    <p:sldId id="271" r:id="rId27"/>
    <p:sldId id="283" r:id="rId28"/>
    <p:sldId id="307" r:id="rId29"/>
    <p:sldId id="284" r:id="rId30"/>
    <p:sldId id="562" r:id="rId31"/>
    <p:sldId id="563" r:id="rId32"/>
    <p:sldId id="564" r:id="rId33"/>
    <p:sldId id="565" r:id="rId34"/>
    <p:sldId id="335" r:id="rId35"/>
    <p:sldId id="336" r:id="rId36"/>
    <p:sldId id="338" r:id="rId37"/>
    <p:sldId id="339" r:id="rId38"/>
    <p:sldId id="340" r:id="rId39"/>
    <p:sldId id="341" r:id="rId40"/>
    <p:sldId id="342" r:id="rId41"/>
    <p:sldId id="306" r:id="rId42"/>
    <p:sldId id="567" r:id="rId43"/>
    <p:sldId id="566" r:id="rId44"/>
    <p:sldId id="568" r:id="rId45"/>
    <p:sldId id="570" r:id="rId46"/>
    <p:sldId id="569" r:id="rId47"/>
    <p:sldId id="573" r:id="rId48"/>
    <p:sldId id="572" r:id="rId49"/>
    <p:sldId id="593" r:id="rId50"/>
    <p:sldId id="571" r:id="rId51"/>
    <p:sldId id="574" r:id="rId52"/>
    <p:sldId id="575" r:id="rId53"/>
    <p:sldId id="576" r:id="rId54"/>
    <p:sldId id="355" r:id="rId55"/>
    <p:sldId id="308" r:id="rId56"/>
    <p:sldId id="309" r:id="rId57"/>
    <p:sldId id="310" r:id="rId58"/>
    <p:sldId id="311" r:id="rId59"/>
    <p:sldId id="312" r:id="rId60"/>
    <p:sldId id="313" r:id="rId61"/>
    <p:sldId id="314" r:id="rId62"/>
    <p:sldId id="315" r:id="rId63"/>
    <p:sldId id="376" r:id="rId64"/>
    <p:sldId id="377" r:id="rId65"/>
    <p:sldId id="378" r:id="rId66"/>
    <p:sldId id="379" r:id="rId67"/>
    <p:sldId id="358" r:id="rId68"/>
    <p:sldId id="318" r:id="rId69"/>
    <p:sldId id="319" r:id="rId70"/>
    <p:sldId id="577" r:id="rId71"/>
    <p:sldId id="580" r:id="rId72"/>
    <p:sldId id="1980" r:id="rId73"/>
    <p:sldId id="1960" r:id="rId74"/>
    <p:sldId id="1981" r:id="rId75"/>
    <p:sldId id="578" r:id="rId76"/>
    <p:sldId id="579" r:id="rId77"/>
    <p:sldId id="581" r:id="rId78"/>
    <p:sldId id="582" r:id="rId79"/>
    <p:sldId id="585" r:id="rId80"/>
    <p:sldId id="589" r:id="rId81"/>
    <p:sldId id="590" r:id="rId82"/>
    <p:sldId id="591" r:id="rId83"/>
    <p:sldId id="592" r:id="rId84"/>
    <p:sldId id="1987" r:id="rId85"/>
    <p:sldId id="1982" r:id="rId86"/>
    <p:sldId id="1983" r:id="rId87"/>
    <p:sldId id="1984" r:id="rId88"/>
    <p:sldId id="1985" r:id="rId89"/>
    <p:sldId id="1986" r:id="rId90"/>
    <p:sldId id="1967" r:id="rId91"/>
    <p:sldId id="1968" r:id="rId9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84"/>
    <p:restoredTop sz="96327"/>
  </p:normalViewPr>
  <p:slideViewPr>
    <p:cSldViewPr snapToGrid="0" snapToObjects="1">
      <p:cViewPr varScale="1">
        <p:scale>
          <a:sx n="104" d="100"/>
          <a:sy n="104" d="100"/>
        </p:scale>
        <p:origin x="232" y="720"/>
      </p:cViewPr>
      <p:guideLst>
        <p:guide orient="horz" pos="2160"/>
        <p:guide pos="384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viewProps" Target="view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1" Type="http://schemas.openxmlformats.org/officeDocument/2006/relationships/oleObject" Target="Macintosh%20HD:Users:matei:workspace:spark_paper:nsdi_2012:analysis:PregelResults.xlsx" TargetMode="External"/></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Worksheet3.xlsx"/></Relationships>
</file>

<file path=ppt/charts/_rels/chart6.xml.rels><?xml version="1.0" encoding="UTF-8" standalone="yes"?>
<Relationships xmlns="http://schemas.openxmlformats.org/package/2006/relationships"><Relationship Id="rId3" Type="http://schemas.openxmlformats.org/officeDocument/2006/relationships/oleObject" Target="file:////Users/rxin/Downloads/benchmark-0425.csv.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20806089812543899"/>
          <c:y val="9.0798515050483503E-2"/>
          <c:w val="0.53520473875191799"/>
          <c:h val="0.639429902343288"/>
        </c:manualLayout>
      </c:layout>
      <c:barChart>
        <c:barDir val="col"/>
        <c:grouping val="clustered"/>
        <c:varyColors val="0"/>
        <c:ser>
          <c:idx val="0"/>
          <c:order val="0"/>
          <c:tx>
            <c:strRef>
              <c:f>'New results'!$A$12</c:f>
              <c:strCache>
                <c:ptCount val="1"/>
                <c:pt idx="0">
                  <c:v>Hadoop</c:v>
                </c:pt>
              </c:strCache>
            </c:strRef>
          </c:tx>
          <c:spPr>
            <a:gradFill rotWithShape="1">
              <a:gsLst>
                <a:gs pos="0">
                  <a:schemeClr val="accent2">
                    <a:tint val="100000"/>
                    <a:shade val="100000"/>
                    <a:satMod val="130000"/>
                  </a:schemeClr>
                </a:gs>
                <a:gs pos="100000">
                  <a:schemeClr val="accent2">
                    <a:tint val="50000"/>
                    <a:shade val="100000"/>
                    <a:satMod val="350000"/>
                  </a:schemeClr>
                </a:gs>
              </a:gsLst>
              <a:lin ang="16200000" scaled="0"/>
            </a:gradFill>
            <a:ln w="9525" cap="flat" cmpd="sng" algn="ctr">
              <a:noFill/>
              <a:prstDash val="solid"/>
            </a:ln>
            <a:effectLst>
              <a:outerShdw blurRad="40000" dist="23000" dir="5400000" rotWithShape="0">
                <a:srgbClr val="000000">
                  <a:alpha val="35000"/>
                </a:srgbClr>
              </a:outerShdw>
            </a:effectLst>
          </c:spPr>
          <c:invertIfNegative val="0"/>
          <c:dLbls>
            <c:dLbl>
              <c:idx val="0"/>
              <c:layout>
                <c:manualLayout>
                  <c:x val="9.10746812386156E-4"/>
                  <c:y val="-2.1021021021020998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0922-8B4A-A242-55709B0CC537}"/>
                </c:ext>
              </c:extLst>
            </c:dLbl>
            <c:dLbl>
              <c:idx val="1"/>
              <c:layout>
                <c:manualLayout>
                  <c:x val="-4.5537340619307802E-3"/>
                  <c:y val="-5.4054054054054002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0922-8B4A-A242-55709B0CC537}"/>
                </c:ext>
              </c:extLst>
            </c:dLbl>
            <c:numFmt formatCode="#,##0" sourceLinked="0"/>
            <c:spPr>
              <a:noFill/>
              <a:ln>
                <a:noFill/>
              </a:ln>
              <a:effectLst/>
            </c:spPr>
            <c:txPr>
              <a:bodyPr rot="-5400000" vert="horz"/>
              <a:lstStyle/>
              <a:p>
                <a:pPr>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errBars>
            <c:errBarType val="both"/>
            <c:errValType val="cust"/>
            <c:noEndCap val="0"/>
            <c:plus>
              <c:numRef>
                <c:f>'New results'!$E$6:$F$6</c:f>
                <c:numCache>
                  <c:formatCode>General</c:formatCode>
                  <c:ptCount val="2"/>
                  <c:pt idx="0">
                    <c:v>6.8303620807279399</c:v>
                  </c:pt>
                  <c:pt idx="1">
                    <c:v>3.9778231387377998</c:v>
                  </c:pt>
                </c:numCache>
              </c:numRef>
            </c:plus>
            <c:minus>
              <c:numRef>
                <c:f>'New results'!$E$6:$F$6</c:f>
                <c:numCache>
                  <c:formatCode>General</c:formatCode>
                  <c:ptCount val="2"/>
                  <c:pt idx="0">
                    <c:v>6.8303620807279399</c:v>
                  </c:pt>
                  <c:pt idx="1">
                    <c:v>3.9778231387377998</c:v>
                  </c:pt>
                </c:numCache>
              </c:numRef>
            </c:minus>
          </c:errBars>
          <c:cat>
            <c:numRef>
              <c:f>'New results'!$B$5:$C$5</c:f>
              <c:numCache>
                <c:formatCode>General</c:formatCode>
                <c:ptCount val="2"/>
                <c:pt idx="0">
                  <c:v>30</c:v>
                </c:pt>
                <c:pt idx="1">
                  <c:v>60</c:v>
                </c:pt>
              </c:numCache>
            </c:numRef>
          </c:cat>
          <c:val>
            <c:numRef>
              <c:f>'New results'!$B$12:$C$12</c:f>
              <c:numCache>
                <c:formatCode>General</c:formatCode>
                <c:ptCount val="2"/>
                <c:pt idx="0">
                  <c:v>170.75</c:v>
                </c:pt>
                <c:pt idx="1">
                  <c:v>80.349999999999994</c:v>
                </c:pt>
              </c:numCache>
            </c:numRef>
          </c:val>
          <c:extLst>
            <c:ext xmlns:c16="http://schemas.microsoft.com/office/drawing/2014/chart" uri="{C3380CC4-5D6E-409C-BE32-E72D297353CC}">
              <c16:uniqueId val="{00000002-0922-8B4A-A242-55709B0CC537}"/>
            </c:ext>
          </c:extLst>
        </c:ser>
        <c:ser>
          <c:idx val="1"/>
          <c:order val="1"/>
          <c:tx>
            <c:strRef>
              <c:f>'New results'!$A$13</c:f>
              <c:strCache>
                <c:ptCount val="1"/>
                <c:pt idx="0">
                  <c:v>Spark</c:v>
                </c:pt>
              </c:strCache>
            </c:strRef>
          </c:tx>
          <c:spPr>
            <a:gradFill rotWithShape="1">
              <a:gsLst>
                <a:gs pos="0">
                  <a:schemeClr val="accent4">
                    <a:tint val="100000"/>
                    <a:shade val="100000"/>
                    <a:satMod val="130000"/>
                  </a:schemeClr>
                </a:gs>
                <a:gs pos="100000">
                  <a:schemeClr val="accent4">
                    <a:tint val="50000"/>
                    <a:shade val="100000"/>
                    <a:satMod val="350000"/>
                  </a:schemeClr>
                </a:gs>
              </a:gsLst>
              <a:lin ang="16200000" scaled="0"/>
            </a:gradFill>
            <a:ln w="9525" cap="flat" cmpd="sng" algn="ctr">
              <a:noFill/>
              <a:prstDash val="solid"/>
            </a:ln>
            <a:effectLst>
              <a:outerShdw blurRad="40000" dist="23000" dir="5400000" rotWithShape="0">
                <a:srgbClr val="000000">
                  <a:alpha val="35000"/>
                </a:srgbClr>
              </a:outerShdw>
            </a:effectLst>
          </c:spPr>
          <c:invertIfNegative val="0"/>
          <c:dLbls>
            <c:dLbl>
              <c:idx val="0"/>
              <c:layout>
                <c:manualLayout>
                  <c:x val="9.10746812386156E-4"/>
                  <c:y val="-5.4054054054054002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0922-8B4A-A242-55709B0CC537}"/>
                </c:ext>
              </c:extLst>
            </c:dLbl>
            <c:dLbl>
              <c:idx val="1"/>
              <c:layout>
                <c:manualLayout>
                  <c:x val="-9.10746812386156E-4"/>
                  <c:y val="-3.4534534534534499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0922-8B4A-A242-55709B0CC537}"/>
                </c:ext>
              </c:extLst>
            </c:dLbl>
            <c:numFmt formatCode="#,##0" sourceLinked="0"/>
            <c:spPr>
              <a:noFill/>
              <a:ln>
                <a:noFill/>
              </a:ln>
              <a:effectLst/>
            </c:spPr>
            <c:txPr>
              <a:bodyPr rot="-5400000" vert="horz"/>
              <a:lstStyle/>
              <a:p>
                <a:pPr>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errBars>
            <c:errBarType val="both"/>
            <c:errValType val="cust"/>
            <c:noEndCap val="0"/>
            <c:plus>
              <c:numRef>
                <c:f>'New results'!$E$7:$F$7</c:f>
                <c:numCache>
                  <c:formatCode>General</c:formatCode>
                  <c:ptCount val="2"/>
                  <c:pt idx="0">
                    <c:v>10.03497478873512</c:v>
                  </c:pt>
                  <c:pt idx="1">
                    <c:v>3.47</c:v>
                  </c:pt>
                </c:numCache>
              </c:numRef>
            </c:plus>
            <c:minus>
              <c:numRef>
                <c:f>'New results'!$E$7:$F$7</c:f>
                <c:numCache>
                  <c:formatCode>General</c:formatCode>
                  <c:ptCount val="2"/>
                  <c:pt idx="0">
                    <c:v>10.03497478873512</c:v>
                  </c:pt>
                  <c:pt idx="1">
                    <c:v>3.47</c:v>
                  </c:pt>
                </c:numCache>
              </c:numRef>
            </c:minus>
          </c:errBars>
          <c:cat>
            <c:numRef>
              <c:f>'New results'!$B$5:$C$5</c:f>
              <c:numCache>
                <c:formatCode>General</c:formatCode>
                <c:ptCount val="2"/>
                <c:pt idx="0">
                  <c:v>30</c:v>
                </c:pt>
                <c:pt idx="1">
                  <c:v>60</c:v>
                </c:pt>
              </c:numCache>
            </c:numRef>
          </c:cat>
          <c:val>
            <c:numRef>
              <c:f>'New results'!$B$14:$C$14</c:f>
              <c:numCache>
                <c:formatCode>General</c:formatCode>
                <c:ptCount val="2"/>
                <c:pt idx="0">
                  <c:v>23.01</c:v>
                </c:pt>
                <c:pt idx="1">
                  <c:v>13.74</c:v>
                </c:pt>
              </c:numCache>
            </c:numRef>
          </c:val>
          <c:extLst>
            <c:ext xmlns:c16="http://schemas.microsoft.com/office/drawing/2014/chart" uri="{C3380CC4-5D6E-409C-BE32-E72D297353CC}">
              <c16:uniqueId val="{00000005-0922-8B4A-A242-55709B0CC537}"/>
            </c:ext>
          </c:extLst>
        </c:ser>
        <c:dLbls>
          <c:showLegendKey val="0"/>
          <c:showVal val="0"/>
          <c:showCatName val="0"/>
          <c:showSerName val="0"/>
          <c:showPercent val="0"/>
          <c:showBubbleSize val="0"/>
        </c:dLbls>
        <c:gapWidth val="150"/>
        <c:axId val="429426864"/>
        <c:axId val="429430896"/>
      </c:barChart>
      <c:catAx>
        <c:axId val="429426864"/>
        <c:scaling>
          <c:orientation val="minMax"/>
        </c:scaling>
        <c:delete val="0"/>
        <c:axPos val="b"/>
        <c:title>
          <c:tx>
            <c:rich>
              <a:bodyPr/>
              <a:lstStyle/>
              <a:p>
                <a:pPr>
                  <a:defRPr/>
                </a:pPr>
                <a:r>
                  <a:rPr lang="en-US"/>
                  <a:t>Number of machines</a:t>
                </a:r>
              </a:p>
            </c:rich>
          </c:tx>
          <c:layout>
            <c:manualLayout>
              <c:xMode val="edge"/>
              <c:yMode val="edge"/>
              <c:x val="0.27275655092293799"/>
              <c:y val="0.86427407722683303"/>
            </c:manualLayout>
          </c:layout>
          <c:overlay val="0"/>
        </c:title>
        <c:numFmt formatCode="General" sourceLinked="1"/>
        <c:majorTickMark val="out"/>
        <c:minorTickMark val="none"/>
        <c:tickLblPos val="nextTo"/>
        <c:crossAx val="429430896"/>
        <c:crosses val="autoZero"/>
        <c:auto val="1"/>
        <c:lblAlgn val="ctr"/>
        <c:lblOffset val="100"/>
        <c:noMultiLvlLbl val="0"/>
      </c:catAx>
      <c:valAx>
        <c:axId val="429430896"/>
        <c:scaling>
          <c:orientation val="minMax"/>
        </c:scaling>
        <c:delete val="0"/>
        <c:axPos val="l"/>
        <c:title>
          <c:tx>
            <c:rich>
              <a:bodyPr rot="-5400000" vert="horz"/>
              <a:lstStyle/>
              <a:p>
                <a:pPr>
                  <a:defRPr/>
                </a:pPr>
                <a:r>
                  <a:rPr lang="en-US"/>
                  <a:t>Iteration time (s)</a:t>
                </a:r>
              </a:p>
            </c:rich>
          </c:tx>
          <c:layout>
            <c:manualLayout>
              <c:xMode val="edge"/>
              <c:yMode val="edge"/>
              <c:x val="6.8941382327209104E-3"/>
              <c:y val="0.18642217020169799"/>
            </c:manualLayout>
          </c:layout>
          <c:overlay val="0"/>
        </c:title>
        <c:numFmt formatCode="General" sourceLinked="1"/>
        <c:majorTickMark val="out"/>
        <c:minorTickMark val="none"/>
        <c:tickLblPos val="nextTo"/>
        <c:crossAx val="429426864"/>
        <c:crosses val="autoZero"/>
        <c:crossBetween val="between"/>
      </c:valAx>
    </c:plotArea>
    <c:legend>
      <c:legendPos val="r"/>
      <c:layout>
        <c:manualLayout>
          <c:xMode val="edge"/>
          <c:yMode val="edge"/>
          <c:x val="0.74270477460809203"/>
          <c:y val="0.16695721601233399"/>
          <c:w val="0.23655120978730099"/>
          <c:h val="0.22999917240074699"/>
        </c:manualLayout>
      </c:layout>
      <c:overlay val="0"/>
    </c:legend>
    <c:plotVisOnly val="1"/>
    <c:dispBlanksAs val="gap"/>
    <c:showDLblsOverMax val="0"/>
  </c:chart>
  <c:txPr>
    <a:bodyPr/>
    <a:lstStyle/>
    <a:p>
      <a:pPr>
        <a:defRPr sz="2400"/>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manualLayout>
          <c:layoutTarget val="inner"/>
          <c:xMode val="edge"/>
          <c:yMode val="edge"/>
          <c:x val="0.27752113570891401"/>
          <c:y val="0.109570385865619"/>
          <c:w val="0.60874602798576305"/>
          <c:h val="0.55857270469619602"/>
        </c:manualLayout>
      </c:layout>
      <c:barChart>
        <c:barDir val="bar"/>
        <c:grouping val="clustered"/>
        <c:varyColors val="0"/>
        <c:ser>
          <c:idx val="0"/>
          <c:order val="0"/>
          <c:tx>
            <c:strRef>
              <c:f>Sheet1!$B$1</c:f>
              <c:strCache>
                <c:ptCount val="1"/>
                <c:pt idx="0">
                  <c:v>Spark</c:v>
                </c:pt>
              </c:strCache>
            </c:strRef>
          </c:tx>
          <c:invertIfNegative val="0"/>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c:f>
              <c:strCache>
                <c:ptCount val="1"/>
                <c:pt idx="0">
                  <c:v>Logistic Regression</c:v>
                </c:pt>
              </c:strCache>
            </c:strRef>
          </c:cat>
          <c:val>
            <c:numRef>
              <c:f>Sheet1!$B$2</c:f>
              <c:numCache>
                <c:formatCode>General</c:formatCode>
                <c:ptCount val="1"/>
                <c:pt idx="0">
                  <c:v>0.96</c:v>
                </c:pt>
              </c:numCache>
            </c:numRef>
          </c:val>
          <c:extLst>
            <c:ext xmlns:c16="http://schemas.microsoft.com/office/drawing/2014/chart" uri="{C3380CC4-5D6E-409C-BE32-E72D297353CC}">
              <c16:uniqueId val="{00000000-B440-9445-9209-53A1F1B393E1}"/>
            </c:ext>
          </c:extLst>
        </c:ser>
        <c:ser>
          <c:idx val="1"/>
          <c:order val="1"/>
          <c:tx>
            <c:strRef>
              <c:f>Sheet1!$C$1</c:f>
              <c:strCache>
                <c:ptCount val="1"/>
                <c:pt idx="0">
                  <c:v>Hadoop</c:v>
                </c:pt>
              </c:strCache>
            </c:strRef>
          </c:tx>
          <c:invertIfNegative val="0"/>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c:f>
              <c:strCache>
                <c:ptCount val="1"/>
                <c:pt idx="0">
                  <c:v>Logistic Regression</c:v>
                </c:pt>
              </c:strCache>
            </c:strRef>
          </c:cat>
          <c:val>
            <c:numRef>
              <c:f>Sheet1!$C$2</c:f>
              <c:numCache>
                <c:formatCode>General</c:formatCode>
                <c:ptCount val="1"/>
                <c:pt idx="0">
                  <c:v>110</c:v>
                </c:pt>
              </c:numCache>
            </c:numRef>
          </c:val>
          <c:extLst>
            <c:ext xmlns:c16="http://schemas.microsoft.com/office/drawing/2014/chart" uri="{C3380CC4-5D6E-409C-BE32-E72D297353CC}">
              <c16:uniqueId val="{00000001-B440-9445-9209-53A1F1B393E1}"/>
            </c:ext>
          </c:extLst>
        </c:ser>
        <c:dLbls>
          <c:showLegendKey val="0"/>
          <c:showVal val="0"/>
          <c:showCatName val="0"/>
          <c:showSerName val="0"/>
          <c:showPercent val="0"/>
          <c:showBubbleSize val="0"/>
        </c:dLbls>
        <c:gapWidth val="20"/>
        <c:axId val="429464128"/>
        <c:axId val="429466608"/>
      </c:barChart>
      <c:catAx>
        <c:axId val="429464128"/>
        <c:scaling>
          <c:orientation val="minMax"/>
        </c:scaling>
        <c:delete val="0"/>
        <c:axPos val="l"/>
        <c:numFmt formatCode="General" sourceLinked="0"/>
        <c:majorTickMark val="out"/>
        <c:minorTickMark val="none"/>
        <c:tickLblPos val="nextTo"/>
        <c:crossAx val="429466608"/>
        <c:crosses val="autoZero"/>
        <c:auto val="1"/>
        <c:lblAlgn val="ctr"/>
        <c:lblOffset val="100"/>
        <c:noMultiLvlLbl val="0"/>
      </c:catAx>
      <c:valAx>
        <c:axId val="429466608"/>
        <c:scaling>
          <c:orientation val="minMax"/>
        </c:scaling>
        <c:delete val="0"/>
        <c:axPos val="b"/>
        <c:majorGridlines/>
        <c:numFmt formatCode="General" sourceLinked="1"/>
        <c:majorTickMark val="out"/>
        <c:minorTickMark val="none"/>
        <c:tickLblPos val="nextTo"/>
        <c:crossAx val="429464128"/>
        <c:crosses val="autoZero"/>
        <c:crossBetween val="between"/>
        <c:majorUnit val="25"/>
      </c:valAx>
    </c:plotArea>
    <c:plotVisOnly val="1"/>
    <c:dispBlanksAs val="gap"/>
    <c:showDLblsOverMax val="0"/>
  </c:chart>
  <c:txPr>
    <a:bodyPr/>
    <a:lstStyle/>
    <a:p>
      <a:pPr>
        <a:defRPr sz="2000">
          <a:latin typeface="Arial"/>
          <a:cs typeface="Arial"/>
        </a:defRPr>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manualLayout>
          <c:layoutTarget val="inner"/>
          <c:xMode val="edge"/>
          <c:yMode val="edge"/>
          <c:x val="0.24177493438320199"/>
          <c:y val="0.109570385865619"/>
          <c:w val="0.52609333989501295"/>
          <c:h val="0.55857270469619602"/>
        </c:manualLayout>
      </c:layout>
      <c:barChart>
        <c:barDir val="bar"/>
        <c:grouping val="clustered"/>
        <c:varyColors val="0"/>
        <c:ser>
          <c:idx val="0"/>
          <c:order val="0"/>
          <c:tx>
            <c:strRef>
              <c:f>Sheet1!$B$1</c:f>
              <c:strCache>
                <c:ptCount val="1"/>
                <c:pt idx="0">
                  <c:v>Spark</c:v>
                </c:pt>
              </c:strCache>
            </c:strRef>
          </c:tx>
          <c:invertIfNegative val="0"/>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c:f>
              <c:strCache>
                <c:ptCount val="1"/>
                <c:pt idx="0">
                  <c:v>K-Means Clustering</c:v>
                </c:pt>
              </c:strCache>
            </c:strRef>
          </c:cat>
          <c:val>
            <c:numRef>
              <c:f>Sheet1!$B$2</c:f>
              <c:numCache>
                <c:formatCode>General</c:formatCode>
                <c:ptCount val="1"/>
                <c:pt idx="0">
                  <c:v>4.0999999999999996</c:v>
                </c:pt>
              </c:numCache>
            </c:numRef>
          </c:val>
          <c:extLst>
            <c:ext xmlns:c16="http://schemas.microsoft.com/office/drawing/2014/chart" uri="{C3380CC4-5D6E-409C-BE32-E72D297353CC}">
              <c16:uniqueId val="{00000000-5F37-5347-B57D-C7CF62F66475}"/>
            </c:ext>
          </c:extLst>
        </c:ser>
        <c:ser>
          <c:idx val="1"/>
          <c:order val="1"/>
          <c:tx>
            <c:strRef>
              <c:f>Sheet1!$C$1</c:f>
              <c:strCache>
                <c:ptCount val="1"/>
                <c:pt idx="0">
                  <c:v>Hadoop</c:v>
                </c:pt>
              </c:strCache>
            </c:strRef>
          </c:tx>
          <c:invertIfNegative val="0"/>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c:f>
              <c:strCache>
                <c:ptCount val="1"/>
                <c:pt idx="0">
                  <c:v>K-Means Clustering</c:v>
                </c:pt>
              </c:strCache>
            </c:strRef>
          </c:cat>
          <c:val>
            <c:numRef>
              <c:f>Sheet1!$C$2</c:f>
              <c:numCache>
                <c:formatCode>General</c:formatCode>
                <c:ptCount val="1"/>
                <c:pt idx="0">
                  <c:v>155</c:v>
                </c:pt>
              </c:numCache>
            </c:numRef>
          </c:val>
          <c:extLst>
            <c:ext xmlns:c16="http://schemas.microsoft.com/office/drawing/2014/chart" uri="{C3380CC4-5D6E-409C-BE32-E72D297353CC}">
              <c16:uniqueId val="{00000001-5F37-5347-B57D-C7CF62F66475}"/>
            </c:ext>
          </c:extLst>
        </c:ser>
        <c:dLbls>
          <c:showLegendKey val="0"/>
          <c:showVal val="0"/>
          <c:showCatName val="0"/>
          <c:showSerName val="0"/>
          <c:showPercent val="0"/>
          <c:showBubbleSize val="0"/>
        </c:dLbls>
        <c:gapWidth val="20"/>
        <c:axId val="333248704"/>
        <c:axId val="372289920"/>
      </c:barChart>
      <c:catAx>
        <c:axId val="333248704"/>
        <c:scaling>
          <c:orientation val="minMax"/>
        </c:scaling>
        <c:delete val="0"/>
        <c:axPos val="l"/>
        <c:numFmt formatCode="General" sourceLinked="0"/>
        <c:majorTickMark val="out"/>
        <c:minorTickMark val="none"/>
        <c:tickLblPos val="nextTo"/>
        <c:crossAx val="372289920"/>
        <c:crosses val="autoZero"/>
        <c:auto val="1"/>
        <c:lblAlgn val="ctr"/>
        <c:lblOffset val="100"/>
        <c:noMultiLvlLbl val="0"/>
      </c:catAx>
      <c:valAx>
        <c:axId val="372289920"/>
        <c:scaling>
          <c:orientation val="minMax"/>
          <c:min val="0"/>
        </c:scaling>
        <c:delete val="0"/>
        <c:axPos val="b"/>
        <c:majorGridlines/>
        <c:numFmt formatCode="General" sourceLinked="1"/>
        <c:majorTickMark val="out"/>
        <c:minorTickMark val="none"/>
        <c:tickLblPos val="nextTo"/>
        <c:crossAx val="333248704"/>
        <c:crosses val="autoZero"/>
        <c:crossBetween val="between"/>
        <c:majorUnit val="30"/>
      </c:valAx>
    </c:plotArea>
    <c:legend>
      <c:legendPos val="r"/>
      <c:layout>
        <c:manualLayout>
          <c:xMode val="edge"/>
          <c:yMode val="edge"/>
          <c:x val="0.81117313460817397"/>
          <c:y val="6.8804118284059704E-2"/>
          <c:w val="0.13525543682039701"/>
          <c:h val="0.65767706898074296"/>
        </c:manualLayout>
      </c:layout>
      <c:overlay val="0"/>
    </c:legend>
    <c:plotVisOnly val="1"/>
    <c:dispBlanksAs val="gap"/>
    <c:showDLblsOverMax val="0"/>
  </c:chart>
  <c:txPr>
    <a:bodyPr/>
    <a:lstStyle/>
    <a:p>
      <a:pPr>
        <a:defRPr sz="2000">
          <a:latin typeface="Arial"/>
          <a:cs typeface="Arial"/>
        </a:defRPr>
      </a:pPr>
      <a:endParaRPr lang="en-US"/>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1"/>
    <c:plotArea>
      <c:layout>
        <c:manualLayout>
          <c:layoutTarget val="inner"/>
          <c:xMode val="edge"/>
          <c:yMode val="edge"/>
          <c:x val="0.28875377500815802"/>
          <c:y val="6.4686322271097205E-2"/>
          <c:w val="0.66484266317390806"/>
          <c:h val="0.62526675712203394"/>
        </c:manualLayout>
      </c:layout>
      <c:barChart>
        <c:barDir val="bar"/>
        <c:grouping val="stacked"/>
        <c:varyColors val="0"/>
        <c:ser>
          <c:idx val="0"/>
          <c:order val="0"/>
          <c:tx>
            <c:strRef>
              <c:f>Sheet1!$B$1</c:f>
              <c:strCache>
                <c:ptCount val="1"/>
                <c:pt idx="0">
                  <c:v>filter</c:v>
                </c:pt>
              </c:strCache>
            </c:strRef>
          </c:tx>
          <c:invertIfNegative val="0"/>
          <c:dPt>
            <c:idx val="2"/>
            <c:invertIfNegative val="0"/>
            <c:bubble3D val="0"/>
            <c:spPr>
              <a:solidFill>
                <a:srgbClr val="9BBB59"/>
              </a:solidFill>
            </c:spPr>
            <c:extLst>
              <c:ext xmlns:c16="http://schemas.microsoft.com/office/drawing/2014/chart" uri="{C3380CC4-5D6E-409C-BE32-E72D297353CC}">
                <c16:uniqueId val="{00000001-A2F8-BC4F-9A83-B7A411B7E38C}"/>
              </c:ext>
            </c:extLst>
          </c:dPt>
          <c:dPt>
            <c:idx val="3"/>
            <c:invertIfNegative val="0"/>
            <c:bubble3D val="0"/>
            <c:spPr>
              <a:solidFill>
                <a:srgbClr val="9BBB59"/>
              </a:solidFill>
            </c:spPr>
            <c:extLst>
              <c:ext xmlns:c16="http://schemas.microsoft.com/office/drawing/2014/chart" uri="{C3380CC4-5D6E-409C-BE32-E72D297353CC}">
                <c16:uniqueId val="{00000003-A2F8-BC4F-9A83-B7A411B7E38C}"/>
              </c:ext>
            </c:extLst>
          </c:dPt>
          <c:dPt>
            <c:idx val="4"/>
            <c:invertIfNegative val="0"/>
            <c:bubble3D val="0"/>
            <c:spPr>
              <a:solidFill>
                <a:srgbClr val="A3B95E"/>
              </a:solidFill>
            </c:spPr>
            <c:extLst>
              <c:ext xmlns:c16="http://schemas.microsoft.com/office/drawing/2014/chart" uri="{C3380CC4-5D6E-409C-BE32-E72D297353CC}">
                <c16:uniqueId val="{00000005-A2F8-BC4F-9A83-B7A411B7E38C}"/>
              </c:ext>
            </c:extLst>
          </c:dPt>
          <c:dPt>
            <c:idx val="5"/>
            <c:invertIfNegative val="0"/>
            <c:bubble3D val="0"/>
            <c:spPr>
              <a:solidFill>
                <a:srgbClr val="A3B95E"/>
              </a:solidFill>
            </c:spPr>
            <c:extLst>
              <c:ext xmlns:c16="http://schemas.microsoft.com/office/drawing/2014/chart" uri="{C3380CC4-5D6E-409C-BE32-E72D297353CC}">
                <c16:uniqueId val="{00000007-A2F8-BC4F-9A83-B7A411B7E38C}"/>
              </c:ext>
            </c:extLst>
          </c:dPt>
          <c:cat>
            <c:strRef>
              <c:f>Sheet1!$A$2:$A$7</c:f>
              <c:strCache>
                <c:ptCount val="2"/>
                <c:pt idx="0">
                  <c:v>Java/Scala</c:v>
                </c:pt>
                <c:pt idx="1">
                  <c:v>Python</c:v>
                </c:pt>
              </c:strCache>
            </c:strRef>
          </c:cat>
          <c:val>
            <c:numRef>
              <c:f>Sheet1!$B$2:$B$7</c:f>
              <c:numCache>
                <c:formatCode>General</c:formatCode>
                <c:ptCount val="6"/>
                <c:pt idx="0">
                  <c:v>4.2</c:v>
                </c:pt>
                <c:pt idx="1">
                  <c:v>9.5</c:v>
                </c:pt>
              </c:numCache>
            </c:numRef>
          </c:val>
          <c:extLst>
            <c:ext xmlns:c16="http://schemas.microsoft.com/office/drawing/2014/chart" uri="{C3380CC4-5D6E-409C-BE32-E72D297353CC}">
              <c16:uniqueId val="{00000008-A2F8-BC4F-9A83-B7A411B7E38C}"/>
            </c:ext>
          </c:extLst>
        </c:ser>
        <c:dLbls>
          <c:showLegendKey val="0"/>
          <c:showVal val="0"/>
          <c:showCatName val="0"/>
          <c:showSerName val="0"/>
          <c:showPercent val="0"/>
          <c:showBubbleSize val="0"/>
        </c:dLbls>
        <c:gapWidth val="100"/>
        <c:overlap val="100"/>
        <c:axId val="2132164488"/>
        <c:axId val="2132161048"/>
      </c:barChart>
      <c:catAx>
        <c:axId val="2132164488"/>
        <c:scaling>
          <c:orientation val="minMax"/>
        </c:scaling>
        <c:delete val="0"/>
        <c:axPos val="l"/>
        <c:numFmt formatCode="General" sourceLinked="0"/>
        <c:majorTickMark val="out"/>
        <c:minorTickMark val="none"/>
        <c:tickLblPos val="nextTo"/>
        <c:txPr>
          <a:bodyPr/>
          <a:lstStyle/>
          <a:p>
            <a:pPr>
              <a:defRPr sz="1600" b="0" i="0">
                <a:latin typeface="Source Sans Pro Light"/>
              </a:defRPr>
            </a:pPr>
            <a:endParaRPr lang="en-US"/>
          </a:p>
        </c:txPr>
        <c:crossAx val="2132161048"/>
        <c:crosses val="autoZero"/>
        <c:auto val="1"/>
        <c:lblAlgn val="ctr"/>
        <c:lblOffset val="100"/>
        <c:noMultiLvlLbl val="0"/>
      </c:catAx>
      <c:valAx>
        <c:axId val="2132161048"/>
        <c:scaling>
          <c:orientation val="minMax"/>
        </c:scaling>
        <c:delete val="0"/>
        <c:axPos val="b"/>
        <c:majorGridlines/>
        <c:title>
          <c:tx>
            <c:rich>
              <a:bodyPr/>
              <a:lstStyle/>
              <a:p>
                <a:pPr>
                  <a:defRPr sz="1800" b="0" i="0">
                    <a:latin typeface="Source Sans Pro Light"/>
                  </a:defRPr>
                </a:pPr>
                <a:r>
                  <a:rPr lang="en-US" sz="1800" b="0" i="0" dirty="0">
                    <a:latin typeface="Source Sans Pro Light"/>
                  </a:rPr>
                  <a:t>Runtime</a:t>
                </a:r>
                <a:r>
                  <a:rPr lang="en-US" sz="1800" b="0" i="0" baseline="0" dirty="0">
                    <a:latin typeface="Source Sans Pro Light"/>
                  </a:rPr>
                  <a:t> for an example aggregation workload (sec)</a:t>
                </a:r>
                <a:endParaRPr lang="en-US" sz="1800" b="0" i="0" dirty="0">
                  <a:latin typeface="Source Sans Pro Light"/>
                </a:endParaRPr>
              </a:p>
            </c:rich>
          </c:tx>
          <c:layout>
            <c:manualLayout>
              <c:xMode val="edge"/>
              <c:yMode val="edge"/>
              <c:x val="0.27749801362935"/>
              <c:y val="0.81882391903599105"/>
            </c:manualLayout>
          </c:layout>
          <c:overlay val="0"/>
        </c:title>
        <c:numFmt formatCode="General" sourceLinked="1"/>
        <c:majorTickMark val="out"/>
        <c:minorTickMark val="none"/>
        <c:tickLblPos val="nextTo"/>
        <c:txPr>
          <a:bodyPr/>
          <a:lstStyle/>
          <a:p>
            <a:pPr>
              <a:defRPr>
                <a:latin typeface="Source Sans Pro Light"/>
              </a:defRPr>
            </a:pPr>
            <a:endParaRPr lang="en-US"/>
          </a:p>
        </c:txPr>
        <c:crossAx val="2132164488"/>
        <c:crosses val="autoZero"/>
        <c:crossBetween val="between"/>
        <c:majorUnit val="2"/>
      </c:valAx>
    </c:plotArea>
    <c:plotVisOnly val="1"/>
    <c:dispBlanksAs val="gap"/>
    <c:showDLblsOverMax val="0"/>
  </c:chart>
  <c:txPr>
    <a:bodyPr/>
    <a:lstStyle/>
    <a:p>
      <a:pPr>
        <a:defRPr sz="1800">
          <a:latin typeface="Newslab Light"/>
          <a:cs typeface="Newslab Light"/>
        </a:defRPr>
      </a:pPr>
      <a:endParaRPr lang="en-US"/>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1"/>
    <c:plotArea>
      <c:layout>
        <c:manualLayout>
          <c:layoutTarget val="inner"/>
          <c:xMode val="edge"/>
          <c:yMode val="edge"/>
          <c:x val="0.28875377500815802"/>
          <c:y val="6.4686322271097205E-2"/>
          <c:w val="0.66484266317390806"/>
          <c:h val="0.62526675712203394"/>
        </c:manualLayout>
      </c:layout>
      <c:barChart>
        <c:barDir val="bar"/>
        <c:grouping val="stacked"/>
        <c:varyColors val="0"/>
        <c:ser>
          <c:idx val="0"/>
          <c:order val="0"/>
          <c:tx>
            <c:strRef>
              <c:f>Sheet1!$B$1</c:f>
              <c:strCache>
                <c:ptCount val="1"/>
                <c:pt idx="0">
                  <c:v>filter</c:v>
                </c:pt>
              </c:strCache>
            </c:strRef>
          </c:tx>
          <c:invertIfNegative val="0"/>
          <c:dPt>
            <c:idx val="2"/>
            <c:invertIfNegative val="0"/>
            <c:bubble3D val="0"/>
            <c:spPr>
              <a:solidFill>
                <a:srgbClr val="FF6600"/>
              </a:solidFill>
            </c:spPr>
            <c:extLst>
              <c:ext xmlns:c16="http://schemas.microsoft.com/office/drawing/2014/chart" uri="{C3380CC4-5D6E-409C-BE32-E72D297353CC}">
                <c16:uniqueId val="{00000001-9233-7740-AE21-D97E25EDE401}"/>
              </c:ext>
            </c:extLst>
          </c:dPt>
          <c:dPt>
            <c:idx val="3"/>
            <c:invertIfNegative val="0"/>
            <c:bubble3D val="0"/>
            <c:spPr>
              <a:solidFill>
                <a:srgbClr val="FF6600"/>
              </a:solidFill>
            </c:spPr>
            <c:extLst>
              <c:ext xmlns:c16="http://schemas.microsoft.com/office/drawing/2014/chart" uri="{C3380CC4-5D6E-409C-BE32-E72D297353CC}">
                <c16:uniqueId val="{00000003-9233-7740-AE21-D97E25EDE401}"/>
              </c:ext>
            </c:extLst>
          </c:dPt>
          <c:dPt>
            <c:idx val="4"/>
            <c:invertIfNegative val="0"/>
            <c:bubble3D val="0"/>
            <c:spPr>
              <a:solidFill>
                <a:srgbClr val="FF6600"/>
              </a:solidFill>
            </c:spPr>
            <c:extLst>
              <c:ext xmlns:c16="http://schemas.microsoft.com/office/drawing/2014/chart" uri="{C3380CC4-5D6E-409C-BE32-E72D297353CC}">
                <c16:uniqueId val="{00000005-9233-7740-AE21-D97E25EDE401}"/>
              </c:ext>
            </c:extLst>
          </c:dPt>
          <c:dPt>
            <c:idx val="5"/>
            <c:invertIfNegative val="0"/>
            <c:bubble3D val="0"/>
            <c:spPr>
              <a:solidFill>
                <a:srgbClr val="FF6600"/>
              </a:solidFill>
            </c:spPr>
            <c:extLst>
              <c:ext xmlns:c16="http://schemas.microsoft.com/office/drawing/2014/chart" uri="{C3380CC4-5D6E-409C-BE32-E72D297353CC}">
                <c16:uniqueId val="{00000007-9233-7740-AE21-D97E25EDE401}"/>
              </c:ext>
            </c:extLst>
          </c:dPt>
          <c:cat>
            <c:strRef>
              <c:f>Sheet1!$A$2:$A$7</c:f>
              <c:strCache>
                <c:ptCount val="6"/>
                <c:pt idx="0">
                  <c:v>Java/Scala</c:v>
                </c:pt>
                <c:pt idx="1">
                  <c:v>Python</c:v>
                </c:pt>
                <c:pt idx="2">
                  <c:v>Java/Scala</c:v>
                </c:pt>
                <c:pt idx="3">
                  <c:v>Python</c:v>
                </c:pt>
                <c:pt idx="4">
                  <c:v>R</c:v>
                </c:pt>
                <c:pt idx="5">
                  <c:v>SQL</c:v>
                </c:pt>
              </c:strCache>
            </c:strRef>
          </c:cat>
          <c:val>
            <c:numRef>
              <c:f>Sheet1!$B$2:$B$7</c:f>
              <c:numCache>
                <c:formatCode>General</c:formatCode>
                <c:ptCount val="6"/>
                <c:pt idx="0">
                  <c:v>4.2</c:v>
                </c:pt>
                <c:pt idx="1">
                  <c:v>9.5</c:v>
                </c:pt>
                <c:pt idx="2">
                  <c:v>2.1</c:v>
                </c:pt>
                <c:pt idx="3">
                  <c:v>2.08</c:v>
                </c:pt>
                <c:pt idx="4">
                  <c:v>2.11</c:v>
                </c:pt>
                <c:pt idx="5">
                  <c:v>2.09</c:v>
                </c:pt>
              </c:numCache>
            </c:numRef>
          </c:val>
          <c:extLst>
            <c:ext xmlns:c16="http://schemas.microsoft.com/office/drawing/2014/chart" uri="{C3380CC4-5D6E-409C-BE32-E72D297353CC}">
              <c16:uniqueId val="{00000008-9233-7740-AE21-D97E25EDE401}"/>
            </c:ext>
          </c:extLst>
        </c:ser>
        <c:dLbls>
          <c:showLegendKey val="0"/>
          <c:showVal val="0"/>
          <c:showCatName val="0"/>
          <c:showSerName val="0"/>
          <c:showPercent val="0"/>
          <c:showBubbleSize val="0"/>
        </c:dLbls>
        <c:gapWidth val="100"/>
        <c:overlap val="100"/>
        <c:axId val="2114831064"/>
        <c:axId val="2117231736"/>
      </c:barChart>
      <c:catAx>
        <c:axId val="2114831064"/>
        <c:scaling>
          <c:orientation val="minMax"/>
        </c:scaling>
        <c:delete val="0"/>
        <c:axPos val="l"/>
        <c:numFmt formatCode="General" sourceLinked="0"/>
        <c:majorTickMark val="out"/>
        <c:minorTickMark val="none"/>
        <c:tickLblPos val="nextTo"/>
        <c:txPr>
          <a:bodyPr/>
          <a:lstStyle/>
          <a:p>
            <a:pPr>
              <a:defRPr sz="1600" b="0" i="0">
                <a:latin typeface="Source Sans Pro Light"/>
              </a:defRPr>
            </a:pPr>
            <a:endParaRPr lang="en-US"/>
          </a:p>
        </c:txPr>
        <c:crossAx val="2117231736"/>
        <c:crosses val="autoZero"/>
        <c:auto val="1"/>
        <c:lblAlgn val="ctr"/>
        <c:lblOffset val="100"/>
        <c:noMultiLvlLbl val="0"/>
      </c:catAx>
      <c:valAx>
        <c:axId val="2117231736"/>
        <c:scaling>
          <c:orientation val="minMax"/>
        </c:scaling>
        <c:delete val="0"/>
        <c:axPos val="b"/>
        <c:majorGridlines/>
        <c:title>
          <c:tx>
            <c:rich>
              <a:bodyPr/>
              <a:lstStyle/>
              <a:p>
                <a:pPr>
                  <a:defRPr sz="1800" b="0" i="0">
                    <a:latin typeface="Source Sans Pro Light"/>
                  </a:defRPr>
                </a:pPr>
                <a:r>
                  <a:rPr lang="en-US" sz="1800" b="0" i="0" dirty="0">
                    <a:latin typeface="Source Sans Pro Light"/>
                  </a:rPr>
                  <a:t>Runtime</a:t>
                </a:r>
                <a:r>
                  <a:rPr lang="en-US" sz="1800" b="0" i="0" baseline="0" dirty="0">
                    <a:latin typeface="Source Sans Pro Light"/>
                  </a:rPr>
                  <a:t> for an example aggregation workload (sec)</a:t>
                </a:r>
                <a:endParaRPr lang="en-US" sz="1800" b="0" i="0" dirty="0">
                  <a:latin typeface="Source Sans Pro Light"/>
                </a:endParaRPr>
              </a:p>
            </c:rich>
          </c:tx>
          <c:layout>
            <c:manualLayout>
              <c:xMode val="edge"/>
              <c:yMode val="edge"/>
              <c:x val="0.28467290192707329"/>
              <c:y val="0.81882391903599105"/>
            </c:manualLayout>
          </c:layout>
          <c:overlay val="0"/>
        </c:title>
        <c:numFmt formatCode="General" sourceLinked="1"/>
        <c:majorTickMark val="out"/>
        <c:minorTickMark val="none"/>
        <c:tickLblPos val="nextTo"/>
        <c:txPr>
          <a:bodyPr/>
          <a:lstStyle/>
          <a:p>
            <a:pPr>
              <a:defRPr>
                <a:latin typeface="Source Sans Pro Light"/>
              </a:defRPr>
            </a:pPr>
            <a:endParaRPr lang="en-US"/>
          </a:p>
        </c:txPr>
        <c:crossAx val="2114831064"/>
        <c:crosses val="autoZero"/>
        <c:crossBetween val="between"/>
        <c:majorUnit val="2"/>
      </c:valAx>
    </c:plotArea>
    <c:plotVisOnly val="1"/>
    <c:dispBlanksAs val="gap"/>
    <c:showDLblsOverMax val="0"/>
  </c:chart>
  <c:txPr>
    <a:bodyPr/>
    <a:lstStyle/>
    <a:p>
      <a:pPr>
        <a:defRPr sz="1800">
          <a:latin typeface="Newslab Light"/>
          <a:cs typeface="Newslab Light"/>
        </a:defRPr>
      </a:pPr>
      <a:endParaRPr lang="en-US"/>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2400" b="0" i="0" dirty="0">
                <a:latin typeface="Newslab" charset="0"/>
                <a:ea typeface="Newslab" charset="0"/>
                <a:cs typeface="Newslab" charset="0"/>
              </a:rPr>
              <a:t>TPC-DS Spark</a:t>
            </a:r>
            <a:r>
              <a:rPr lang="en-US" sz="2400" b="0" i="0" baseline="0" dirty="0">
                <a:latin typeface="Newslab" charset="0"/>
                <a:ea typeface="Newslab" charset="0"/>
                <a:cs typeface="Newslab" charset="0"/>
              </a:rPr>
              <a:t> 2.0 vs 1.6 – Lower is Better</a:t>
            </a:r>
            <a:endParaRPr lang="en-US" sz="2400" b="0" i="0" dirty="0">
              <a:latin typeface="Newslab" charset="0"/>
              <a:ea typeface="Newslab" charset="0"/>
              <a:cs typeface="Newslab" charset="0"/>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Time (1.6)</c:v>
                </c:pt>
              </c:strCache>
            </c:strRef>
          </c:tx>
          <c:spPr>
            <a:solidFill>
              <a:schemeClr val="accent1"/>
            </a:solidFill>
            <a:ln>
              <a:noFill/>
            </a:ln>
            <a:effectLst/>
          </c:spPr>
          <c:invertIfNegative val="0"/>
          <c:cat>
            <c:strRef>
              <c:f>Sheet1!$A$2:$A$39</c:f>
              <c:strCache>
                <c:ptCount val="38"/>
                <c:pt idx="0">
                  <c:v>q1</c:v>
                </c:pt>
                <c:pt idx="1">
                  <c:v>q11</c:v>
                </c:pt>
                <c:pt idx="2">
                  <c:v>q13</c:v>
                </c:pt>
                <c:pt idx="3">
                  <c:v>q15</c:v>
                </c:pt>
                <c:pt idx="4">
                  <c:v>q17</c:v>
                </c:pt>
                <c:pt idx="5">
                  <c:v>q19</c:v>
                </c:pt>
                <c:pt idx="6">
                  <c:v>q2</c:v>
                </c:pt>
                <c:pt idx="7">
                  <c:v>q21</c:v>
                </c:pt>
                <c:pt idx="8">
                  <c:v>q25</c:v>
                </c:pt>
                <c:pt idx="9">
                  <c:v>q26</c:v>
                </c:pt>
                <c:pt idx="10">
                  <c:v>q28</c:v>
                </c:pt>
                <c:pt idx="11">
                  <c:v>q29</c:v>
                </c:pt>
                <c:pt idx="12">
                  <c:v>q3</c:v>
                </c:pt>
                <c:pt idx="13">
                  <c:v>q31</c:v>
                </c:pt>
                <c:pt idx="14">
                  <c:v>q34</c:v>
                </c:pt>
                <c:pt idx="15">
                  <c:v>q37</c:v>
                </c:pt>
                <c:pt idx="16">
                  <c:v>q38</c:v>
                </c:pt>
                <c:pt idx="17">
                  <c:v>q39a</c:v>
                </c:pt>
                <c:pt idx="18">
                  <c:v>q39b</c:v>
                </c:pt>
                <c:pt idx="19">
                  <c:v>q4</c:v>
                </c:pt>
                <c:pt idx="20">
                  <c:v>q40</c:v>
                </c:pt>
                <c:pt idx="21">
                  <c:v>q42</c:v>
                </c:pt>
                <c:pt idx="22">
                  <c:v>q43</c:v>
                </c:pt>
                <c:pt idx="23">
                  <c:v>q46</c:v>
                </c:pt>
                <c:pt idx="24">
                  <c:v>q48</c:v>
                </c:pt>
                <c:pt idx="25">
                  <c:v>q50</c:v>
                </c:pt>
                <c:pt idx="26">
                  <c:v>q52</c:v>
                </c:pt>
                <c:pt idx="27">
                  <c:v>q55</c:v>
                </c:pt>
                <c:pt idx="28">
                  <c:v>q59</c:v>
                </c:pt>
                <c:pt idx="29">
                  <c:v>q61</c:v>
                </c:pt>
                <c:pt idx="30">
                  <c:v>q62</c:v>
                </c:pt>
                <c:pt idx="31">
                  <c:v>q66</c:v>
                </c:pt>
                <c:pt idx="32">
                  <c:v>q68</c:v>
                </c:pt>
                <c:pt idx="33">
                  <c:v>q7</c:v>
                </c:pt>
                <c:pt idx="34">
                  <c:v>q71</c:v>
                </c:pt>
                <c:pt idx="35">
                  <c:v>q73</c:v>
                </c:pt>
                <c:pt idx="36">
                  <c:v>q74</c:v>
                </c:pt>
                <c:pt idx="37">
                  <c:v>q75</c:v>
                </c:pt>
              </c:strCache>
            </c:strRef>
          </c:cat>
          <c:val>
            <c:numRef>
              <c:f>Sheet1!$B$2:$B$39</c:f>
              <c:numCache>
                <c:formatCode>General</c:formatCode>
                <c:ptCount val="38"/>
                <c:pt idx="0">
                  <c:v>5.0599999999999996</c:v>
                </c:pt>
                <c:pt idx="1">
                  <c:v>129.876</c:v>
                </c:pt>
                <c:pt idx="2">
                  <c:v>172.96799999999999</c:v>
                </c:pt>
                <c:pt idx="3">
                  <c:v>22.091999999999999</c:v>
                </c:pt>
                <c:pt idx="4">
                  <c:v>70.994</c:v>
                </c:pt>
                <c:pt idx="5">
                  <c:v>8.8819999999999997</c:v>
                </c:pt>
                <c:pt idx="6">
                  <c:v>32.326000000000001</c:v>
                </c:pt>
                <c:pt idx="7">
                  <c:v>242.30600000000001</c:v>
                </c:pt>
                <c:pt idx="8">
                  <c:v>75.382000000000005</c:v>
                </c:pt>
                <c:pt idx="9">
                  <c:v>5.2859999999999996</c:v>
                </c:pt>
                <c:pt idx="10">
                  <c:v>50.213999999999999</c:v>
                </c:pt>
                <c:pt idx="11">
                  <c:v>71.251999999999995</c:v>
                </c:pt>
                <c:pt idx="12">
                  <c:v>10.442</c:v>
                </c:pt>
                <c:pt idx="13">
                  <c:v>25.263999999999999</c:v>
                </c:pt>
                <c:pt idx="14">
                  <c:v>7.9820000000000011</c:v>
                </c:pt>
                <c:pt idx="15">
                  <c:v>74.47</c:v>
                </c:pt>
                <c:pt idx="16">
                  <c:v>27.641999999999999</c:v>
                </c:pt>
                <c:pt idx="17">
                  <c:v>486.77333333333343</c:v>
                </c:pt>
                <c:pt idx="18">
                  <c:v>485.86666666666662</c:v>
                </c:pt>
                <c:pt idx="19">
                  <c:v>319.33</c:v>
                </c:pt>
                <c:pt idx="20">
                  <c:v>38.932000000000002</c:v>
                </c:pt>
                <c:pt idx="21">
                  <c:v>5.48</c:v>
                </c:pt>
                <c:pt idx="22">
                  <c:v>7.234</c:v>
                </c:pt>
                <c:pt idx="23">
                  <c:v>15.25</c:v>
                </c:pt>
                <c:pt idx="24">
                  <c:v>94.986000000000004</c:v>
                </c:pt>
                <c:pt idx="25">
                  <c:v>34.097999999999999</c:v>
                </c:pt>
                <c:pt idx="26">
                  <c:v>5.6639999999999846</c:v>
                </c:pt>
                <c:pt idx="27">
                  <c:v>5.4880000000000004</c:v>
                </c:pt>
                <c:pt idx="28">
                  <c:v>47.204000000000001</c:v>
                </c:pt>
                <c:pt idx="29">
                  <c:v>16.641999999999999</c:v>
                </c:pt>
                <c:pt idx="30">
                  <c:v>9.0100000000000016</c:v>
                </c:pt>
                <c:pt idx="31">
                  <c:v>29.036000000000001</c:v>
                </c:pt>
                <c:pt idx="32">
                  <c:v>13.814</c:v>
                </c:pt>
                <c:pt idx="33">
                  <c:v>10.518000000000001</c:v>
                </c:pt>
                <c:pt idx="34">
                  <c:v>12.103999999999999</c:v>
                </c:pt>
                <c:pt idx="35">
                  <c:v>7.4639999999999986</c:v>
                </c:pt>
                <c:pt idx="36">
                  <c:v>100.03</c:v>
                </c:pt>
                <c:pt idx="37">
                  <c:v>181.06</c:v>
                </c:pt>
              </c:numCache>
            </c:numRef>
          </c:val>
          <c:extLst>
            <c:ext xmlns:c16="http://schemas.microsoft.com/office/drawing/2014/chart" uri="{C3380CC4-5D6E-409C-BE32-E72D297353CC}">
              <c16:uniqueId val="{00000000-54CE-DF49-9C54-B35E58A088FD}"/>
            </c:ext>
          </c:extLst>
        </c:ser>
        <c:ser>
          <c:idx val="1"/>
          <c:order val="1"/>
          <c:tx>
            <c:strRef>
              <c:f>Sheet1!$C$1</c:f>
              <c:strCache>
                <c:ptCount val="1"/>
                <c:pt idx="0">
                  <c:v>Time (2.0)</c:v>
                </c:pt>
              </c:strCache>
            </c:strRef>
          </c:tx>
          <c:spPr>
            <a:solidFill>
              <a:schemeClr val="accent3"/>
            </a:solidFill>
            <a:ln>
              <a:noFill/>
            </a:ln>
            <a:effectLst/>
          </c:spPr>
          <c:invertIfNegative val="0"/>
          <c:cat>
            <c:strRef>
              <c:f>Sheet1!$A$2:$A$39</c:f>
              <c:strCache>
                <c:ptCount val="38"/>
                <c:pt idx="0">
                  <c:v>q1</c:v>
                </c:pt>
                <c:pt idx="1">
                  <c:v>q11</c:v>
                </c:pt>
                <c:pt idx="2">
                  <c:v>q13</c:v>
                </c:pt>
                <c:pt idx="3">
                  <c:v>q15</c:v>
                </c:pt>
                <c:pt idx="4">
                  <c:v>q17</c:v>
                </c:pt>
                <c:pt idx="5">
                  <c:v>q19</c:v>
                </c:pt>
                <c:pt idx="6">
                  <c:v>q2</c:v>
                </c:pt>
                <c:pt idx="7">
                  <c:v>q21</c:v>
                </c:pt>
                <c:pt idx="8">
                  <c:v>q25</c:v>
                </c:pt>
                <c:pt idx="9">
                  <c:v>q26</c:v>
                </c:pt>
                <c:pt idx="10">
                  <c:v>q28</c:v>
                </c:pt>
                <c:pt idx="11">
                  <c:v>q29</c:v>
                </c:pt>
                <c:pt idx="12">
                  <c:v>q3</c:v>
                </c:pt>
                <c:pt idx="13">
                  <c:v>q31</c:v>
                </c:pt>
                <c:pt idx="14">
                  <c:v>q34</c:v>
                </c:pt>
                <c:pt idx="15">
                  <c:v>q37</c:v>
                </c:pt>
                <c:pt idx="16">
                  <c:v>q38</c:v>
                </c:pt>
                <c:pt idx="17">
                  <c:v>q39a</c:v>
                </c:pt>
                <c:pt idx="18">
                  <c:v>q39b</c:v>
                </c:pt>
                <c:pt idx="19">
                  <c:v>q4</c:v>
                </c:pt>
                <c:pt idx="20">
                  <c:v>q40</c:v>
                </c:pt>
                <c:pt idx="21">
                  <c:v>q42</c:v>
                </c:pt>
                <c:pt idx="22">
                  <c:v>q43</c:v>
                </c:pt>
                <c:pt idx="23">
                  <c:v>q46</c:v>
                </c:pt>
                <c:pt idx="24">
                  <c:v>q48</c:v>
                </c:pt>
                <c:pt idx="25">
                  <c:v>q50</c:v>
                </c:pt>
                <c:pt idx="26">
                  <c:v>q52</c:v>
                </c:pt>
                <c:pt idx="27">
                  <c:v>q55</c:v>
                </c:pt>
                <c:pt idx="28">
                  <c:v>q59</c:v>
                </c:pt>
                <c:pt idx="29">
                  <c:v>q61</c:v>
                </c:pt>
                <c:pt idx="30">
                  <c:v>q62</c:v>
                </c:pt>
                <c:pt idx="31">
                  <c:v>q66</c:v>
                </c:pt>
                <c:pt idx="32">
                  <c:v>q68</c:v>
                </c:pt>
                <c:pt idx="33">
                  <c:v>q7</c:v>
                </c:pt>
                <c:pt idx="34">
                  <c:v>q71</c:v>
                </c:pt>
                <c:pt idx="35">
                  <c:v>q73</c:v>
                </c:pt>
                <c:pt idx="36">
                  <c:v>q74</c:v>
                </c:pt>
                <c:pt idx="37">
                  <c:v>q75</c:v>
                </c:pt>
              </c:strCache>
            </c:strRef>
          </c:cat>
          <c:val>
            <c:numRef>
              <c:f>Sheet1!$C$2:$C$39</c:f>
              <c:numCache>
                <c:formatCode>General</c:formatCode>
                <c:ptCount val="38"/>
                <c:pt idx="0">
                  <c:v>4.059333333333333</c:v>
                </c:pt>
                <c:pt idx="1">
                  <c:v>18.693999999999999</c:v>
                </c:pt>
                <c:pt idx="2">
                  <c:v>10.423999999999999</c:v>
                </c:pt>
                <c:pt idx="3">
                  <c:v>3.8239999999999998</c:v>
                </c:pt>
                <c:pt idx="4">
                  <c:v>45.006000000000007</c:v>
                </c:pt>
                <c:pt idx="5">
                  <c:v>2.762</c:v>
                </c:pt>
                <c:pt idx="6">
                  <c:v>6.6759999999999966</c:v>
                </c:pt>
                <c:pt idx="7">
                  <c:v>11.548</c:v>
                </c:pt>
                <c:pt idx="8">
                  <c:v>48.137999999999998</c:v>
                </c:pt>
                <c:pt idx="9">
                  <c:v>1.954</c:v>
                </c:pt>
                <c:pt idx="10">
                  <c:v>10.206</c:v>
                </c:pt>
                <c:pt idx="11">
                  <c:v>43.55</c:v>
                </c:pt>
                <c:pt idx="12">
                  <c:v>1.6739999999999999</c:v>
                </c:pt>
                <c:pt idx="13">
                  <c:v>7.4079999999999986</c:v>
                </c:pt>
                <c:pt idx="14">
                  <c:v>4.9020000000000001</c:v>
                </c:pt>
                <c:pt idx="15">
                  <c:v>10.616</c:v>
                </c:pt>
                <c:pt idx="16">
                  <c:v>8.8180000000000014</c:v>
                </c:pt>
                <c:pt idx="17">
                  <c:v>22.303999999999998</c:v>
                </c:pt>
                <c:pt idx="18">
                  <c:v>20.838000000000001</c:v>
                </c:pt>
                <c:pt idx="19">
                  <c:v>111.96</c:v>
                </c:pt>
                <c:pt idx="20">
                  <c:v>8.1660000000000004</c:v>
                </c:pt>
                <c:pt idx="21">
                  <c:v>1.714</c:v>
                </c:pt>
                <c:pt idx="22">
                  <c:v>2.0019999999999998</c:v>
                </c:pt>
                <c:pt idx="23">
                  <c:v>4.774</c:v>
                </c:pt>
                <c:pt idx="24">
                  <c:v>11.858000000000001</c:v>
                </c:pt>
                <c:pt idx="25">
                  <c:v>22.3125</c:v>
                </c:pt>
                <c:pt idx="26">
                  <c:v>1.53</c:v>
                </c:pt>
                <c:pt idx="27">
                  <c:v>1.5980000000000001</c:v>
                </c:pt>
                <c:pt idx="28">
                  <c:v>10.084</c:v>
                </c:pt>
                <c:pt idx="29">
                  <c:v>5.2140000000000004</c:v>
                </c:pt>
                <c:pt idx="30">
                  <c:v>1.694</c:v>
                </c:pt>
                <c:pt idx="31">
                  <c:v>13.262</c:v>
                </c:pt>
                <c:pt idx="32">
                  <c:v>4.6579999999999746</c:v>
                </c:pt>
                <c:pt idx="33">
                  <c:v>3.7679999999999998</c:v>
                </c:pt>
                <c:pt idx="34">
                  <c:v>3.6120000000000001</c:v>
                </c:pt>
                <c:pt idx="35">
                  <c:v>4.17</c:v>
                </c:pt>
                <c:pt idx="36">
                  <c:v>13.432</c:v>
                </c:pt>
                <c:pt idx="37">
                  <c:v>51.303333333333327</c:v>
                </c:pt>
              </c:numCache>
            </c:numRef>
          </c:val>
          <c:extLst>
            <c:ext xmlns:c16="http://schemas.microsoft.com/office/drawing/2014/chart" uri="{C3380CC4-5D6E-409C-BE32-E72D297353CC}">
              <c16:uniqueId val="{00000001-54CE-DF49-9C54-B35E58A088FD}"/>
            </c:ext>
          </c:extLst>
        </c:ser>
        <c:dLbls>
          <c:showLegendKey val="0"/>
          <c:showVal val="0"/>
          <c:showCatName val="0"/>
          <c:showSerName val="0"/>
          <c:showPercent val="0"/>
          <c:showBubbleSize val="0"/>
        </c:dLbls>
        <c:gapWidth val="219"/>
        <c:overlap val="-27"/>
        <c:axId val="2137002248"/>
        <c:axId val="2137005816"/>
      </c:barChart>
      <c:catAx>
        <c:axId val="213700224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prstDash val="solid"/>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137005816"/>
        <c:crosses val="autoZero"/>
        <c:auto val="1"/>
        <c:lblAlgn val="ctr"/>
        <c:lblOffset val="100"/>
        <c:noMultiLvlLbl val="0"/>
      </c:catAx>
      <c:valAx>
        <c:axId val="2137005816"/>
        <c:scaling>
          <c:orientation val="minMax"/>
        </c:scaling>
        <c:delete val="0"/>
        <c:axPos val="l"/>
        <c:majorGridlines>
          <c:spPr>
            <a:ln w="9525" cap="flat" cmpd="sng" algn="ctr">
              <a:solidFill>
                <a:schemeClr val="tx1">
                  <a:lumMod val="15000"/>
                  <a:lumOff val="85000"/>
                </a:schemeClr>
              </a:solidFill>
              <a:prstDash val="solid"/>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sz="1400" b="0" i="0" dirty="0">
                    <a:latin typeface="Source Sans Pro Light" charset="0"/>
                    <a:ea typeface="Source Sans Pro Light" charset="0"/>
                    <a:cs typeface="Source Sans Pro Light" charset="0"/>
                  </a:rPr>
                  <a:t>Runtime (seconds)</a:t>
                </a:r>
              </a:p>
            </c:rich>
          </c:tx>
          <c:layout>
            <c:manualLayout>
              <c:xMode val="edge"/>
              <c:yMode val="edge"/>
              <c:x val="9.9584166095187197E-3"/>
              <c:y val="0.370113021789926"/>
            </c:manualLayout>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12700" cap="flat" cmpd="sng" algn="ctr">
            <a:noFill/>
            <a:prstDash val="solid"/>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Source Sans Pro Light" charset="0"/>
                <a:ea typeface="Source Sans Pro Light" charset="0"/>
                <a:cs typeface="Source Sans Pro Light" charset="0"/>
              </a:defRPr>
            </a:pPr>
            <a:endParaRPr lang="en-US"/>
          </a:p>
        </c:txPr>
        <c:crossAx val="2137002248"/>
        <c:crosses val="autoZero"/>
        <c:crossBetween val="between"/>
      </c:valAx>
      <c:spPr>
        <a:noFill/>
        <a:ln>
          <a:noFill/>
        </a:ln>
        <a:effectLst/>
      </c:spPr>
    </c:plotArea>
    <c:legend>
      <c:legendPos val="tr"/>
      <c:legendEntry>
        <c:idx val="0"/>
        <c:txPr>
          <a:bodyPr rot="0" spcFirstLastPara="1" vertOverflow="ellipsis" vert="horz" wrap="square" anchor="ctr" anchorCtr="1"/>
          <a:lstStyle/>
          <a:p>
            <a:pPr>
              <a:defRPr sz="1600" b="0" i="0" u="none" strike="noStrike" kern="1200" baseline="0">
                <a:solidFill>
                  <a:schemeClr val="tx1">
                    <a:lumMod val="65000"/>
                    <a:lumOff val="35000"/>
                  </a:schemeClr>
                </a:solidFill>
                <a:latin typeface="Source Sans Pro Light" charset="0"/>
                <a:ea typeface="Source Sans Pro Light" charset="0"/>
                <a:cs typeface="Source Sans Pro Light" charset="0"/>
              </a:defRPr>
            </a:pPr>
            <a:endParaRPr lang="en-US"/>
          </a:p>
        </c:txPr>
      </c:legendEntry>
      <c:layout>
        <c:manualLayout>
          <c:xMode val="edge"/>
          <c:yMode val="edge"/>
          <c:x val="0.83797432139943895"/>
          <c:y val="0.14203305240710201"/>
          <c:w val="0.13499569066043901"/>
          <c:h val="0.18315472280477099"/>
        </c:manualLayout>
      </c:layout>
      <c:overlay val="1"/>
      <c:spPr>
        <a:noFill/>
        <a:ln>
          <a:noFill/>
        </a:ln>
        <a:effectLst/>
      </c:spPr>
      <c:txPr>
        <a:bodyPr rot="0" spcFirstLastPara="1" vertOverflow="ellipsis" vert="horz" wrap="square" anchor="ctr" anchorCtr="1"/>
        <a:lstStyle/>
        <a:p>
          <a:pPr>
            <a:defRPr sz="1600" b="0" i="0" u="none" strike="noStrike" kern="1200" baseline="0">
              <a:solidFill>
                <a:schemeClr val="tx1">
                  <a:lumMod val="65000"/>
                  <a:lumOff val="35000"/>
                </a:schemeClr>
              </a:solidFill>
              <a:latin typeface="Source Sans Pro Light" charset="0"/>
              <a:ea typeface="Source Sans Pro Light" charset="0"/>
              <a:cs typeface="Source Sans Pro Light" charset="0"/>
            </a:defRPr>
          </a:pPr>
          <a:endParaRPr lang="en-US"/>
        </a:p>
      </c:txPr>
    </c:legend>
    <c:plotVisOnly val="1"/>
    <c:dispBlanksAs val="gap"/>
    <c:showDLblsOverMax val="0"/>
  </c:chart>
  <c:spPr>
    <a:noFill/>
    <a:ln w="12700" cap="flat" cmpd="sng" algn="ctr">
      <a:noFill/>
      <a:prstDash val="solid"/>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3E686BE-5348-9E4C-B5DF-C6F17847F68D}" type="datetimeFigureOut">
              <a:rPr lang="en-US" smtClean="0"/>
              <a:t>10/14/21</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C5BE598-9299-8B4B-91ED-F9A52B2F87DB}" type="slidenum">
              <a:rPr lang="en-US" smtClean="0"/>
              <a:t>‹#›</a:t>
            </a:fld>
            <a:endParaRPr lang="en-US"/>
          </a:p>
        </p:txBody>
      </p:sp>
    </p:spTree>
    <p:extLst>
      <p:ext uri="{BB962C8B-B14F-4D97-AF65-F5344CB8AC3E}">
        <p14:creationId xmlns:p14="http://schemas.microsoft.com/office/powerpoint/2010/main" val="3289826319"/>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D5D666-951B-48EB-87FD-60AA1AE28DF5}" type="slidenum">
              <a:rPr lang="en-US" smtClean="0"/>
              <a:t>6</a:t>
            </a:fld>
            <a:endParaRPr lang="en-US"/>
          </a:p>
        </p:txBody>
      </p:sp>
    </p:spTree>
    <p:extLst>
      <p:ext uri="{BB962C8B-B14F-4D97-AF65-F5344CB8AC3E}">
        <p14:creationId xmlns:p14="http://schemas.microsoft.com/office/powerpoint/2010/main" val="18489362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73075" y="728663"/>
            <a:ext cx="6372225" cy="3584575"/>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608971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D41CF2E-E304-C74D-9D4D-7AF94BECAB1B}" type="slidenum">
              <a:rPr lang="en-US" smtClean="0"/>
              <a:t>54</a:t>
            </a:fld>
            <a:endParaRPr lang="en-US"/>
          </a:p>
        </p:txBody>
      </p:sp>
    </p:spTree>
    <p:extLst>
      <p:ext uri="{BB962C8B-B14F-4D97-AF65-F5344CB8AC3E}">
        <p14:creationId xmlns:p14="http://schemas.microsoft.com/office/powerpoint/2010/main" val="8796160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54 GB Wikipedia</a:t>
            </a:r>
            <a:r>
              <a:rPr lang="en-US" baseline="0" dirty="0"/>
              <a:t> dataset</a:t>
            </a:r>
            <a:endParaRPr lang="en-US" dirty="0"/>
          </a:p>
        </p:txBody>
      </p:sp>
      <p:sp>
        <p:nvSpPr>
          <p:cNvPr id="4" name="Slide Number Placeholder 3"/>
          <p:cNvSpPr>
            <a:spLocks noGrp="1"/>
          </p:cNvSpPr>
          <p:nvPr>
            <p:ph type="sldNum" sz="quarter" idx="10"/>
          </p:nvPr>
        </p:nvSpPr>
        <p:spPr/>
        <p:txBody>
          <a:bodyPr/>
          <a:lstStyle/>
          <a:p>
            <a:pPr>
              <a:defRPr/>
            </a:pPr>
            <a:fld id="{1519AE34-0624-8F4B-9FB8-27D0EFDF760C}" type="slidenum">
              <a:rPr lang="en-US" smtClean="0"/>
              <a:pPr>
                <a:defRPr/>
              </a:pPr>
              <a:t>68</a:t>
            </a:fld>
            <a:endParaRPr lang="en-US"/>
          </a:p>
        </p:txBody>
      </p:sp>
    </p:spTree>
    <p:extLst>
      <p:ext uri="{BB962C8B-B14F-4D97-AF65-F5344CB8AC3E}">
        <p14:creationId xmlns:p14="http://schemas.microsoft.com/office/powerpoint/2010/main" val="926853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100 GB datasets</a:t>
            </a:r>
          </a:p>
        </p:txBody>
      </p:sp>
      <p:sp>
        <p:nvSpPr>
          <p:cNvPr id="4" name="Slide Number Placeholder 3"/>
          <p:cNvSpPr>
            <a:spLocks noGrp="1"/>
          </p:cNvSpPr>
          <p:nvPr>
            <p:ph type="sldNum" sz="quarter" idx="10"/>
          </p:nvPr>
        </p:nvSpPr>
        <p:spPr/>
        <p:txBody>
          <a:bodyPr/>
          <a:lstStyle/>
          <a:p>
            <a:pPr>
              <a:defRPr/>
            </a:pPr>
            <a:fld id="{1519AE34-0624-8F4B-9FB8-27D0EFDF760C}" type="slidenum">
              <a:rPr lang="en-US" smtClean="0"/>
              <a:pPr>
                <a:defRPr/>
              </a:pPr>
              <a:t>69</a:t>
            </a:fld>
            <a:endParaRPr lang="en-US"/>
          </a:p>
        </p:txBody>
      </p:sp>
    </p:spTree>
    <p:extLst>
      <p:ext uri="{BB962C8B-B14F-4D97-AF65-F5344CB8AC3E}">
        <p14:creationId xmlns:p14="http://schemas.microsoft.com/office/powerpoint/2010/main" val="29567117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5438458" y="6948170"/>
            <a:ext cx="4160520" cy="365760"/>
          </a:xfrm>
          <a:prstGeom prst="rect">
            <a:avLst/>
          </a:prstGeom>
        </p:spPr>
        <p:txBody>
          <a:bodyPr/>
          <a:lstStyle/>
          <a:p>
            <a:fld id="{F4DB17D3-99E1-4420-81D7-8B4A93584CA0}" type="slidenum">
              <a:rPr lang="en-US" altLang="en-US" smtClean="0"/>
              <a:pPr/>
              <a:t>74</a:t>
            </a:fld>
            <a:endParaRPr lang="en-US" altLang="en-US"/>
          </a:p>
        </p:txBody>
      </p:sp>
    </p:spTree>
    <p:extLst>
      <p:ext uri="{BB962C8B-B14F-4D97-AF65-F5344CB8AC3E}">
        <p14:creationId xmlns:p14="http://schemas.microsoft.com/office/powerpoint/2010/main" val="9807273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73075" y="728663"/>
            <a:ext cx="6372225" cy="3584575"/>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379298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73075" y="728663"/>
            <a:ext cx="6372225" cy="3584575"/>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072425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C5BE598-9299-8B4B-91ED-F9A52B2F87DB}" type="slidenum">
              <a:rPr lang="en-US" smtClean="0"/>
              <a:t>13</a:t>
            </a:fld>
            <a:endParaRPr lang="en-US"/>
          </a:p>
        </p:txBody>
      </p:sp>
    </p:spTree>
    <p:extLst>
      <p:ext uri="{BB962C8B-B14F-4D97-AF65-F5344CB8AC3E}">
        <p14:creationId xmlns:p14="http://schemas.microsoft.com/office/powerpoint/2010/main" val="22346204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9179BA58-2EF6-4CF0-B254-DF8BFD9A3204}" type="slidenum">
              <a:rPr lang="en-US" smtClean="0"/>
              <a:pPr/>
              <a:t>17</a:t>
            </a:fld>
            <a:endParaRPr lang="en-US"/>
          </a:p>
        </p:txBody>
      </p:sp>
    </p:spTree>
    <p:extLst>
      <p:ext uri="{BB962C8B-B14F-4D97-AF65-F5344CB8AC3E}">
        <p14:creationId xmlns:p14="http://schemas.microsoft.com/office/powerpoint/2010/main" val="1237354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A6DF835-88F3-428C-A7B0-7CC873B1DF93}" type="slidenum">
              <a:rPr lang="zh-CN" altLang="en-US" smtClean="0"/>
              <a:t>21</a:t>
            </a:fld>
            <a:endParaRPr lang="zh-CN" altLang="en-US"/>
          </a:p>
        </p:txBody>
      </p:sp>
    </p:spTree>
    <p:extLst>
      <p:ext uri="{BB962C8B-B14F-4D97-AF65-F5344CB8AC3E}">
        <p14:creationId xmlns:p14="http://schemas.microsoft.com/office/powerpoint/2010/main" val="20160772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0" fontAlgn="base" latinLnBrk="0" hangingPunct="0">
              <a:lnSpc>
                <a:spcPct val="100000"/>
              </a:lnSpc>
              <a:spcBef>
                <a:spcPct val="30000"/>
              </a:spcBef>
              <a:spcAft>
                <a:spcPct val="0"/>
              </a:spcAft>
              <a:buClrTx/>
              <a:buSzTx/>
              <a:buFontTx/>
              <a:buNone/>
              <a:tabLst/>
              <a:defRPr/>
            </a:pPr>
            <a:r>
              <a:rPr lang="en-US" dirty="0"/>
              <a:t>Key idea: add</a:t>
            </a:r>
            <a:r>
              <a:rPr lang="en-US" baseline="0" dirty="0"/>
              <a:t> “variables” to the “functions” in functional programming</a:t>
            </a:r>
            <a:endParaRPr lang="en-US" dirty="0"/>
          </a:p>
          <a:p>
            <a:endParaRPr lang="en-US" dirty="0"/>
          </a:p>
        </p:txBody>
      </p:sp>
      <p:sp>
        <p:nvSpPr>
          <p:cNvPr id="4" name="Slide Number Placeholder 3"/>
          <p:cNvSpPr>
            <a:spLocks noGrp="1"/>
          </p:cNvSpPr>
          <p:nvPr>
            <p:ph type="sldNum" sz="quarter" idx="10"/>
          </p:nvPr>
        </p:nvSpPr>
        <p:spPr/>
        <p:txBody>
          <a:bodyPr/>
          <a:lstStyle/>
          <a:p>
            <a:pPr>
              <a:defRPr/>
            </a:pPr>
            <a:fld id="{1519AE34-0624-8F4B-9FB8-27D0EFDF760C}" type="slidenum">
              <a:rPr lang="en-US" smtClean="0"/>
              <a:pPr>
                <a:defRPr/>
              </a:pPr>
              <a:t>25</a:t>
            </a:fld>
            <a:endParaRPr lang="en-US"/>
          </a:p>
        </p:txBody>
      </p:sp>
    </p:spTree>
    <p:extLst>
      <p:ext uri="{BB962C8B-B14F-4D97-AF65-F5344CB8AC3E}">
        <p14:creationId xmlns:p14="http://schemas.microsoft.com/office/powerpoint/2010/main" val="294726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RDD</a:t>
            </a:r>
            <a:r>
              <a:rPr lang="zh-CN" altLang="en-US" dirty="0"/>
              <a:t>可以根据关键字指定分区顺序，</a:t>
            </a:r>
            <a:endParaRPr lang="en-US" altLang="zh-CN" dirty="0"/>
          </a:p>
          <a:p>
            <a:r>
              <a:rPr lang="zh-CN" altLang="en-US" dirty="0"/>
              <a:t>目前支持</a:t>
            </a:r>
            <a:r>
              <a:rPr lang="en-US" altLang="zh-CN" dirty="0"/>
              <a:t>hash</a:t>
            </a:r>
            <a:r>
              <a:rPr lang="zh-CN" altLang="en-US" dirty="0"/>
              <a:t>分区和</a:t>
            </a:r>
            <a:r>
              <a:rPr lang="en-US" altLang="zh-CN" dirty="0"/>
              <a:t>range</a:t>
            </a:r>
            <a:r>
              <a:rPr lang="zh-CN" altLang="en-US" dirty="0"/>
              <a:t>分区。用户可以使用同一种</a:t>
            </a:r>
            <a:r>
              <a:rPr lang="en-US" altLang="zh-CN" dirty="0"/>
              <a:t>hash</a:t>
            </a:r>
            <a:r>
              <a:rPr lang="zh-CN" altLang="en-US" dirty="0"/>
              <a:t>来将两个</a:t>
            </a:r>
            <a:r>
              <a:rPr lang="en-US" altLang="zh-CN" dirty="0"/>
              <a:t>RDD</a:t>
            </a:r>
            <a:r>
              <a:rPr lang="zh-CN" altLang="en-US" dirty="0"/>
              <a:t>进行分区，这样便于以后的</a:t>
            </a:r>
            <a:r>
              <a:rPr lang="en-US" altLang="zh-CN" dirty="0"/>
              <a:t>join</a:t>
            </a:r>
            <a:r>
              <a:rPr lang="zh-CN" altLang="en-US" dirty="0"/>
              <a:t>操作。</a:t>
            </a:r>
            <a:endParaRPr lang="en-US" altLang="zh-CN" dirty="0"/>
          </a:p>
          <a:p>
            <a:r>
              <a:rPr lang="en-US" altLang="zh-CN" dirty="0"/>
              <a:t>RDD</a:t>
            </a:r>
            <a:r>
              <a:rPr lang="zh-CN" altLang="en-US" dirty="0"/>
              <a:t>是静态类型对象，当然你也可以像定义其他对象一样来定义</a:t>
            </a:r>
            <a:r>
              <a:rPr lang="en-US" altLang="zh-CN" dirty="0"/>
              <a:t>RDD</a:t>
            </a:r>
            <a:r>
              <a:rPr lang="zh-CN" altLang="en-US" dirty="0"/>
              <a:t>，如</a:t>
            </a:r>
            <a:r>
              <a:rPr lang="en-US" altLang="zh-CN" dirty="0"/>
              <a:t>RDD[</a:t>
            </a:r>
            <a:r>
              <a:rPr lang="en-US" altLang="zh-CN" dirty="0" err="1"/>
              <a:t>Int</a:t>
            </a:r>
            <a:r>
              <a:rPr lang="en-US" altLang="zh-CN" dirty="0"/>
              <a:t>]</a:t>
            </a:r>
            <a:endParaRPr lang="zh-CN" altLang="en-US" dirty="0"/>
          </a:p>
        </p:txBody>
      </p:sp>
      <p:sp>
        <p:nvSpPr>
          <p:cNvPr id="4" name="灯片编号占位符 3"/>
          <p:cNvSpPr>
            <a:spLocks noGrp="1"/>
          </p:cNvSpPr>
          <p:nvPr>
            <p:ph type="sldNum" sz="quarter" idx="10"/>
          </p:nvPr>
        </p:nvSpPr>
        <p:spPr/>
        <p:txBody>
          <a:bodyPr/>
          <a:lstStyle/>
          <a:p>
            <a:fld id="{EA6DF835-88F3-428C-A7B0-7CC873B1DF93}" type="slidenum">
              <a:rPr lang="zh-CN" altLang="en-US" smtClean="0"/>
              <a:t>28</a:t>
            </a:fld>
            <a:endParaRPr lang="zh-CN" altLang="en-US"/>
          </a:p>
        </p:txBody>
      </p:sp>
    </p:spTree>
    <p:extLst>
      <p:ext uri="{BB962C8B-B14F-4D97-AF65-F5344CB8AC3E}">
        <p14:creationId xmlns:p14="http://schemas.microsoft.com/office/powerpoint/2010/main" val="3460795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尽管</a:t>
            </a:r>
            <a:r>
              <a:rPr lang="en-US" altLang="zh-CN" sz="1200" b="0" i="0" kern="1200" dirty="0">
                <a:solidFill>
                  <a:schemeClr val="tx1"/>
                </a:solidFill>
                <a:effectLst/>
                <a:latin typeface="+mn-lt"/>
                <a:ea typeface="+mn-ea"/>
                <a:cs typeface="+mn-cs"/>
              </a:rPr>
              <a:t>RDD</a:t>
            </a:r>
            <a:r>
              <a:rPr lang="zh-CN" altLang="en-US" sz="1200" b="0" i="0" kern="1200" dirty="0">
                <a:solidFill>
                  <a:schemeClr val="tx1"/>
                </a:solidFill>
                <a:effectLst/>
                <a:latin typeface="+mn-lt"/>
                <a:ea typeface="+mn-ea"/>
                <a:cs typeface="+mn-cs"/>
              </a:rPr>
              <a:t>中的</a:t>
            </a:r>
            <a:r>
              <a:rPr lang="en-US" altLang="zh-CN" sz="1200" b="0" i="0" kern="1200" dirty="0">
                <a:solidFill>
                  <a:schemeClr val="tx1"/>
                </a:solidFill>
                <a:effectLst/>
                <a:latin typeface="+mn-lt"/>
                <a:ea typeface="+mn-ea"/>
                <a:cs typeface="+mn-cs"/>
              </a:rPr>
              <a:t>lineage</a:t>
            </a:r>
            <a:r>
              <a:rPr lang="zh-CN" altLang="en-US" sz="1200" b="0" i="0" kern="1200" dirty="0">
                <a:solidFill>
                  <a:schemeClr val="tx1"/>
                </a:solidFill>
                <a:effectLst/>
                <a:latin typeface="+mn-lt"/>
                <a:ea typeface="+mn-ea"/>
                <a:cs typeface="+mn-cs"/>
              </a:rPr>
              <a:t>信息可以用来故障恢复，但对于那些</a:t>
            </a:r>
            <a:r>
              <a:rPr lang="en-US" altLang="zh-CN" sz="1200" b="0" i="0" kern="1200" dirty="0">
                <a:solidFill>
                  <a:schemeClr val="tx1"/>
                </a:solidFill>
                <a:effectLst/>
                <a:latin typeface="+mn-lt"/>
                <a:ea typeface="+mn-ea"/>
                <a:cs typeface="+mn-cs"/>
              </a:rPr>
              <a:t>lineage</a:t>
            </a:r>
            <a:r>
              <a:rPr lang="zh-CN" altLang="en-US" sz="1200" b="0" i="0" kern="1200" dirty="0">
                <a:solidFill>
                  <a:schemeClr val="tx1"/>
                </a:solidFill>
                <a:effectLst/>
                <a:latin typeface="+mn-lt"/>
                <a:ea typeface="+mn-ea"/>
                <a:cs typeface="+mn-cs"/>
              </a:rPr>
              <a:t>链较长的</a:t>
            </a:r>
            <a:r>
              <a:rPr lang="en-US" altLang="zh-CN" sz="1200" b="0" i="0" kern="1200" dirty="0">
                <a:solidFill>
                  <a:schemeClr val="tx1"/>
                </a:solidFill>
                <a:effectLst/>
                <a:latin typeface="+mn-lt"/>
                <a:ea typeface="+mn-ea"/>
                <a:cs typeface="+mn-cs"/>
              </a:rPr>
              <a:t>RDD</a:t>
            </a:r>
            <a:r>
              <a:rPr lang="zh-CN" altLang="en-US" sz="1200" b="0" i="0" kern="1200" dirty="0">
                <a:solidFill>
                  <a:schemeClr val="tx1"/>
                </a:solidFill>
                <a:effectLst/>
                <a:latin typeface="+mn-lt"/>
                <a:ea typeface="+mn-ea"/>
                <a:cs typeface="+mn-cs"/>
              </a:rPr>
              <a:t>来说，这种恢复可能很耗时。例如</a:t>
            </a:r>
            <a:r>
              <a:rPr lang="en-US" altLang="zh-CN" sz="1200" b="0" i="0" kern="1200" dirty="0">
                <a:solidFill>
                  <a:schemeClr val="tx1"/>
                </a:solidFill>
                <a:effectLst/>
                <a:latin typeface="+mn-lt"/>
                <a:ea typeface="+mn-ea"/>
                <a:cs typeface="+mn-cs"/>
              </a:rPr>
              <a:t>4.3</a:t>
            </a:r>
            <a:r>
              <a:rPr lang="zh-CN" altLang="en-US" sz="1200" b="0" i="0" kern="1200" dirty="0">
                <a:solidFill>
                  <a:schemeClr val="tx1"/>
                </a:solidFill>
                <a:effectLst/>
                <a:latin typeface="+mn-lt"/>
                <a:ea typeface="+mn-ea"/>
                <a:cs typeface="+mn-cs"/>
              </a:rPr>
              <a:t>小节中的</a:t>
            </a:r>
            <a:r>
              <a:rPr lang="en-US" altLang="zh-CN" sz="1200" b="0" i="0" kern="1200" dirty="0" err="1">
                <a:solidFill>
                  <a:schemeClr val="tx1"/>
                </a:solidFill>
                <a:effectLst/>
                <a:latin typeface="+mn-lt"/>
                <a:ea typeface="+mn-ea"/>
                <a:cs typeface="+mn-cs"/>
              </a:rPr>
              <a:t>Pregel</a:t>
            </a:r>
            <a:r>
              <a:rPr lang="zh-CN" altLang="en-US" sz="1200" b="0" i="0" kern="1200" dirty="0">
                <a:solidFill>
                  <a:schemeClr val="tx1"/>
                </a:solidFill>
                <a:effectLst/>
                <a:latin typeface="+mn-lt"/>
                <a:ea typeface="+mn-ea"/>
                <a:cs typeface="+mn-cs"/>
              </a:rPr>
              <a:t>任务，每次迭代的顶点状态和消息都跟前一次迭代有关，所以</a:t>
            </a:r>
            <a:r>
              <a:rPr lang="en-US" altLang="zh-CN" sz="1200" b="0" i="0" kern="1200" dirty="0">
                <a:solidFill>
                  <a:schemeClr val="tx1"/>
                </a:solidFill>
                <a:effectLst/>
                <a:latin typeface="+mn-lt"/>
                <a:ea typeface="+mn-ea"/>
                <a:cs typeface="+mn-cs"/>
              </a:rPr>
              <a:t>lineage</a:t>
            </a:r>
            <a:r>
              <a:rPr lang="zh-CN" altLang="en-US" sz="1200" b="0" i="0" kern="1200" dirty="0">
                <a:solidFill>
                  <a:schemeClr val="tx1"/>
                </a:solidFill>
                <a:effectLst/>
                <a:latin typeface="+mn-lt"/>
                <a:ea typeface="+mn-ea"/>
                <a:cs typeface="+mn-cs"/>
              </a:rPr>
              <a:t>链很长。如果将</a:t>
            </a:r>
            <a:r>
              <a:rPr lang="en-US" altLang="zh-CN" sz="1200" b="0" i="0" kern="1200" dirty="0">
                <a:solidFill>
                  <a:schemeClr val="tx1"/>
                </a:solidFill>
                <a:effectLst/>
                <a:latin typeface="+mn-lt"/>
                <a:ea typeface="+mn-ea"/>
                <a:cs typeface="+mn-cs"/>
              </a:rPr>
              <a:t>lineage</a:t>
            </a:r>
            <a:r>
              <a:rPr lang="zh-CN" altLang="en-US" sz="1200" b="0" i="0" kern="1200" dirty="0">
                <a:solidFill>
                  <a:schemeClr val="tx1"/>
                </a:solidFill>
                <a:effectLst/>
                <a:latin typeface="+mn-lt"/>
                <a:ea typeface="+mn-ea"/>
                <a:cs typeface="+mn-cs"/>
              </a:rPr>
              <a:t>链存到物理存储中，再定期对</a:t>
            </a:r>
            <a:r>
              <a:rPr lang="en-US" altLang="zh-CN" sz="1200" b="0" i="0" kern="1200" dirty="0">
                <a:solidFill>
                  <a:schemeClr val="tx1"/>
                </a:solidFill>
                <a:effectLst/>
                <a:latin typeface="+mn-lt"/>
                <a:ea typeface="+mn-ea"/>
                <a:cs typeface="+mn-cs"/>
              </a:rPr>
              <a:t>RDD</a:t>
            </a:r>
            <a:r>
              <a:rPr lang="zh-CN" altLang="en-US" sz="1200" b="0" i="0" kern="1200" dirty="0">
                <a:solidFill>
                  <a:schemeClr val="tx1"/>
                </a:solidFill>
                <a:effectLst/>
                <a:latin typeface="+mn-lt"/>
                <a:ea typeface="+mn-ea"/>
                <a:cs typeface="+mn-cs"/>
              </a:rPr>
              <a:t>执行检查点操作就很有效。</a:t>
            </a:r>
          </a:p>
          <a:p>
            <a:br>
              <a:rPr lang="zh-CN" altLang="en-US" sz="1200" b="0" i="0" kern="1200" dirty="0">
                <a:solidFill>
                  <a:schemeClr val="tx1"/>
                </a:solidFill>
                <a:effectLst/>
                <a:latin typeface="+mn-lt"/>
                <a:ea typeface="+mn-ea"/>
                <a:cs typeface="+mn-cs"/>
              </a:rPr>
            </a:br>
            <a:endParaRPr lang="zh-CN" altLang="en-US"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一般来说，</a:t>
            </a:r>
            <a:r>
              <a:rPr lang="en-US" altLang="zh-CN" sz="1200" b="0" i="0" kern="1200" dirty="0">
                <a:solidFill>
                  <a:schemeClr val="tx1"/>
                </a:solidFill>
                <a:effectLst/>
                <a:latin typeface="+mn-lt"/>
                <a:ea typeface="+mn-ea"/>
                <a:cs typeface="+mn-cs"/>
              </a:rPr>
              <a:t>lineage</a:t>
            </a:r>
            <a:r>
              <a:rPr lang="zh-CN" altLang="en-US" sz="1200" b="0" i="0" kern="1200" dirty="0">
                <a:solidFill>
                  <a:schemeClr val="tx1"/>
                </a:solidFill>
                <a:effectLst/>
                <a:latin typeface="+mn-lt"/>
                <a:ea typeface="+mn-ea"/>
                <a:cs typeface="+mn-cs"/>
              </a:rPr>
              <a:t>链较长、宽依赖的</a:t>
            </a:r>
            <a:r>
              <a:rPr lang="en-US" altLang="zh-CN" sz="1200" b="0" i="0" kern="1200" dirty="0">
                <a:solidFill>
                  <a:schemeClr val="tx1"/>
                </a:solidFill>
                <a:effectLst/>
                <a:latin typeface="+mn-lt"/>
                <a:ea typeface="+mn-ea"/>
                <a:cs typeface="+mn-cs"/>
              </a:rPr>
              <a:t>RDD</a:t>
            </a:r>
            <a:r>
              <a:rPr lang="zh-CN" altLang="en-US" sz="1200" b="0" i="0" kern="1200" dirty="0">
                <a:solidFill>
                  <a:schemeClr val="tx1"/>
                </a:solidFill>
                <a:effectLst/>
                <a:latin typeface="+mn-lt"/>
                <a:ea typeface="+mn-ea"/>
                <a:cs typeface="+mn-cs"/>
              </a:rPr>
              <a:t>需要采用检查点机制。这种情况下，集群的节点故障可能导致每个父</a:t>
            </a:r>
            <a:r>
              <a:rPr lang="en-US" altLang="zh-CN" sz="1200" b="0" i="0" kern="1200" dirty="0">
                <a:solidFill>
                  <a:schemeClr val="tx1"/>
                </a:solidFill>
                <a:effectLst/>
                <a:latin typeface="+mn-lt"/>
                <a:ea typeface="+mn-ea"/>
                <a:cs typeface="+mn-cs"/>
              </a:rPr>
              <a:t>RDD</a:t>
            </a:r>
            <a:r>
              <a:rPr lang="zh-CN" altLang="en-US" sz="1200" b="0" i="0" kern="1200" dirty="0">
                <a:solidFill>
                  <a:schemeClr val="tx1"/>
                </a:solidFill>
                <a:effectLst/>
                <a:latin typeface="+mn-lt"/>
                <a:ea typeface="+mn-ea"/>
                <a:cs typeface="+mn-cs"/>
              </a:rPr>
              <a:t>的数据块丢失，因此需要全部重新计算。将窄依赖的</a:t>
            </a:r>
            <a:r>
              <a:rPr lang="en-US" altLang="zh-CN" sz="1200" b="0" i="0" kern="1200" dirty="0">
                <a:solidFill>
                  <a:schemeClr val="tx1"/>
                </a:solidFill>
                <a:effectLst/>
                <a:latin typeface="+mn-lt"/>
                <a:ea typeface="+mn-ea"/>
                <a:cs typeface="+mn-cs"/>
              </a:rPr>
              <a:t>RDD</a:t>
            </a:r>
            <a:r>
              <a:rPr lang="zh-CN" altLang="en-US" sz="1200" b="0" i="0" kern="1200" dirty="0">
                <a:solidFill>
                  <a:schemeClr val="tx1"/>
                </a:solidFill>
                <a:effectLst/>
                <a:latin typeface="+mn-lt"/>
                <a:ea typeface="+mn-ea"/>
                <a:cs typeface="+mn-cs"/>
              </a:rPr>
              <a:t>数据存到物理存储中可以实现优化，例如前面</a:t>
            </a:r>
            <a:r>
              <a:rPr lang="en-US" altLang="zh-CN" sz="1200" b="0" i="0" kern="1200" dirty="0">
                <a:solidFill>
                  <a:schemeClr val="tx1"/>
                </a:solidFill>
                <a:effectLst/>
                <a:latin typeface="+mn-lt"/>
                <a:ea typeface="+mn-ea"/>
                <a:cs typeface="+mn-cs"/>
              </a:rPr>
              <a:t>4.1</a:t>
            </a:r>
            <a:r>
              <a:rPr lang="zh-CN" altLang="en-US" sz="1200" b="0" i="0" kern="1200" dirty="0">
                <a:solidFill>
                  <a:schemeClr val="tx1"/>
                </a:solidFill>
                <a:effectLst/>
                <a:latin typeface="+mn-lt"/>
                <a:ea typeface="+mn-ea"/>
                <a:cs typeface="+mn-cs"/>
              </a:rPr>
              <a:t>小节逻辑回归的例子，将数据点和不变的顶点状态存储起来，就不再需要检查点操作。</a:t>
            </a:r>
          </a:p>
          <a:p>
            <a:br>
              <a:rPr lang="zh-CN" altLang="en-US" sz="1200" b="0" i="0" kern="1200" dirty="0">
                <a:solidFill>
                  <a:schemeClr val="tx1"/>
                </a:solidFill>
                <a:effectLst/>
                <a:latin typeface="+mn-lt"/>
                <a:ea typeface="+mn-ea"/>
                <a:cs typeface="+mn-cs"/>
              </a:rPr>
            </a:br>
            <a:endParaRPr lang="zh-CN" altLang="en-US"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当前</a:t>
            </a:r>
            <a:r>
              <a:rPr lang="en-US" altLang="zh-CN" sz="1200" b="0" i="0" kern="1200" dirty="0">
                <a:solidFill>
                  <a:schemeClr val="tx1"/>
                </a:solidFill>
                <a:effectLst/>
                <a:latin typeface="+mn-lt"/>
                <a:ea typeface="+mn-ea"/>
                <a:cs typeface="+mn-cs"/>
              </a:rPr>
              <a:t>Spark</a:t>
            </a:r>
            <a:r>
              <a:rPr lang="zh-CN" altLang="en-US" sz="1200" b="0" i="0" kern="1200" dirty="0">
                <a:solidFill>
                  <a:schemeClr val="tx1"/>
                </a:solidFill>
                <a:effectLst/>
                <a:latin typeface="+mn-lt"/>
                <a:ea typeface="+mn-ea"/>
                <a:cs typeface="+mn-cs"/>
              </a:rPr>
              <a:t>版本提供检查点</a:t>
            </a:r>
            <a:r>
              <a:rPr lang="en-US" altLang="zh-CN" sz="1200" b="0" i="0" kern="1200" dirty="0">
                <a:solidFill>
                  <a:schemeClr val="tx1"/>
                </a:solidFill>
                <a:effectLst/>
                <a:latin typeface="+mn-lt"/>
                <a:ea typeface="+mn-ea"/>
                <a:cs typeface="+mn-cs"/>
              </a:rPr>
              <a:t>API</a:t>
            </a:r>
            <a:r>
              <a:rPr lang="zh-CN" altLang="en-US" sz="1200" b="0" i="0" kern="1200" dirty="0">
                <a:solidFill>
                  <a:schemeClr val="tx1"/>
                </a:solidFill>
                <a:effectLst/>
                <a:latin typeface="+mn-lt"/>
                <a:ea typeface="+mn-ea"/>
                <a:cs typeface="+mn-cs"/>
              </a:rPr>
              <a:t>，但由用户决定是否需要执行检查点操作。今后我们将实现自动检查点，根据成本效益分析确定</a:t>
            </a:r>
            <a:r>
              <a:rPr lang="en-US" altLang="zh-CN" sz="1200" b="0" i="0" kern="1200" dirty="0">
                <a:solidFill>
                  <a:schemeClr val="tx1"/>
                </a:solidFill>
                <a:effectLst/>
                <a:latin typeface="+mn-lt"/>
                <a:ea typeface="+mn-ea"/>
                <a:cs typeface="+mn-cs"/>
              </a:rPr>
              <a:t>RDD </a:t>
            </a:r>
            <a:r>
              <a:rPr lang="zh-CN" altLang="en-US" sz="1200" b="0" i="0" kern="1200" dirty="0">
                <a:solidFill>
                  <a:schemeClr val="tx1"/>
                </a:solidFill>
                <a:effectLst/>
                <a:latin typeface="+mn-lt"/>
                <a:ea typeface="+mn-ea"/>
                <a:cs typeface="+mn-cs"/>
              </a:rPr>
              <a:t>血统关系图（</a:t>
            </a:r>
            <a:r>
              <a:rPr lang="en-US" altLang="zh-CN" sz="1200" b="0" i="0" kern="1200" dirty="0">
                <a:solidFill>
                  <a:schemeClr val="tx1"/>
                </a:solidFill>
                <a:effectLst/>
                <a:latin typeface="+mn-lt"/>
                <a:ea typeface="+mn-ea"/>
                <a:cs typeface="+mn-cs"/>
              </a:rPr>
              <a:t>lineage graph</a:t>
            </a:r>
            <a:r>
              <a:rPr lang="zh-CN" altLang="en-US" sz="1200" b="0" i="0" kern="1200" dirty="0">
                <a:solidFill>
                  <a:schemeClr val="tx1"/>
                </a:solidFill>
                <a:effectLst/>
                <a:latin typeface="+mn-lt"/>
                <a:ea typeface="+mn-ea"/>
                <a:cs typeface="+mn-cs"/>
              </a:rPr>
              <a:t>）中的最佳检查点位置。</a:t>
            </a:r>
          </a:p>
          <a:p>
            <a:endParaRPr lang="zh-CN" altLang="en-US" dirty="0"/>
          </a:p>
        </p:txBody>
      </p:sp>
      <p:sp>
        <p:nvSpPr>
          <p:cNvPr id="4" name="灯片编号占位符 3"/>
          <p:cNvSpPr>
            <a:spLocks noGrp="1"/>
          </p:cNvSpPr>
          <p:nvPr>
            <p:ph type="sldNum" sz="quarter" idx="10"/>
          </p:nvPr>
        </p:nvSpPr>
        <p:spPr/>
        <p:txBody>
          <a:bodyPr/>
          <a:lstStyle/>
          <a:p>
            <a:fld id="{EA6DF835-88F3-428C-A7B0-7CC873B1DF93}" type="slidenum">
              <a:rPr lang="zh-CN" altLang="en-US" smtClean="0"/>
              <a:t>29</a:t>
            </a:fld>
            <a:endParaRPr lang="zh-CN" altLang="en-US"/>
          </a:p>
        </p:txBody>
      </p:sp>
    </p:spTree>
    <p:extLst>
      <p:ext uri="{BB962C8B-B14F-4D97-AF65-F5344CB8AC3E}">
        <p14:creationId xmlns:p14="http://schemas.microsoft.com/office/powerpoint/2010/main" val="1379297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73075" y="728663"/>
            <a:ext cx="6372225" cy="3584575"/>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293800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73075" y="728663"/>
            <a:ext cx="6372225" cy="3584575"/>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595221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2E35366-9ADD-EB4E-BBBA-F0C9011757AA}" type="datetimeFigureOut">
              <a:rPr lang="en-US" smtClean="0"/>
              <a:t>10/14/21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F9A8611-9EEC-9C40-B54D-4A508AF5313A}"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2E35366-9ADD-EB4E-BBBA-F0C9011757AA}" type="datetimeFigureOut">
              <a:rPr lang="en-US" smtClean="0"/>
              <a:t>10/14/21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F9A8611-9EEC-9C40-B54D-4A508AF5313A}"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2E35366-9ADD-EB4E-BBBA-F0C9011757AA}" type="datetimeFigureOut">
              <a:rPr lang="en-US" smtClean="0"/>
              <a:t>10/14/21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F9A8611-9EEC-9C40-B54D-4A508AF5313A}"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609600" y="1905000"/>
            <a:ext cx="10972800" cy="1143000"/>
          </a:xfrm>
        </p:spPr>
        <p:txBody>
          <a:bodyPr/>
          <a:lstStyle/>
          <a:p>
            <a:r>
              <a:rPr lang="en-US" dirty="0"/>
              <a:t>Click to edit Master title style</a:t>
            </a:r>
          </a:p>
        </p:txBody>
      </p:sp>
      <p:sp>
        <p:nvSpPr>
          <p:cNvPr id="3" name="Date Placeholder 3"/>
          <p:cNvSpPr>
            <a:spLocks noGrp="1"/>
          </p:cNvSpPr>
          <p:nvPr>
            <p:ph type="dt" sz="half" idx="10"/>
          </p:nvPr>
        </p:nvSpPr>
        <p:spPr>
          <a:xfrm>
            <a:off x="609600" y="6356351"/>
            <a:ext cx="2844800" cy="365125"/>
          </a:xfrm>
          <a:prstGeom prst="rect">
            <a:avLst/>
          </a:prstGeom>
        </p:spPr>
        <p:txBody>
          <a:bodyPr lIns="217709" tIns="108855" rIns="217709" bIns="108855"/>
          <a:lstStyle>
            <a:lvl1pPr>
              <a:defRPr/>
            </a:lvl1pPr>
          </a:lstStyle>
          <a:p>
            <a:pPr>
              <a:defRPr/>
            </a:pPr>
            <a:endParaRPr lang="en-US"/>
          </a:p>
        </p:txBody>
      </p:sp>
      <p:sp>
        <p:nvSpPr>
          <p:cNvPr id="4" name="Footer Placeholder 4"/>
          <p:cNvSpPr>
            <a:spLocks noGrp="1"/>
          </p:cNvSpPr>
          <p:nvPr>
            <p:ph type="ftr" sz="quarter" idx="11"/>
          </p:nvPr>
        </p:nvSpPr>
        <p:spPr>
          <a:xfrm>
            <a:off x="4165600" y="6356351"/>
            <a:ext cx="3860800" cy="365125"/>
          </a:xfrm>
          <a:prstGeom prst="rect">
            <a:avLst/>
          </a:prstGeom>
        </p:spPr>
        <p:txBody>
          <a:bodyPr lIns="217709" tIns="108855" rIns="217709" bIns="108855"/>
          <a:lstStyle>
            <a:lvl1pPr>
              <a:defRPr/>
            </a:lvl1pPr>
          </a:lstStyle>
          <a:p>
            <a:pPr>
              <a:defRPr/>
            </a:pPr>
            <a:endParaRPr lang="en-US"/>
          </a:p>
        </p:txBody>
      </p:sp>
      <p:sp>
        <p:nvSpPr>
          <p:cNvPr id="5" name="Slide Number Placeholder 5"/>
          <p:cNvSpPr>
            <a:spLocks noGrp="1"/>
          </p:cNvSpPr>
          <p:nvPr>
            <p:ph type="sldNum" sz="quarter" idx="12"/>
          </p:nvPr>
        </p:nvSpPr>
        <p:spPr>
          <a:xfrm>
            <a:off x="8737600" y="6356351"/>
            <a:ext cx="2844800" cy="365125"/>
          </a:xfrm>
          <a:prstGeom prst="rect">
            <a:avLst/>
          </a:prstGeom>
        </p:spPr>
        <p:txBody>
          <a:bodyPr lIns="217709" tIns="108855" rIns="217709" bIns="108855"/>
          <a:lstStyle>
            <a:lvl1pPr>
              <a:defRPr/>
            </a:lvl1pPr>
          </a:lstStyle>
          <a:p>
            <a:pPr>
              <a:defRPr/>
            </a:pPr>
            <a:fld id="{74F38D69-7854-5743-8814-6FD6FB500DDC}" type="slidenum">
              <a:rPr lang="en-US"/>
              <a:pPr>
                <a:defRPr/>
              </a:pPr>
              <a:t>‹#›</a:t>
            </a:fld>
            <a:endParaRPr lang="en-US"/>
          </a:p>
        </p:txBody>
      </p:sp>
    </p:spTree>
    <p:extLst>
      <p:ext uri="{BB962C8B-B14F-4D97-AF65-F5344CB8AC3E}">
        <p14:creationId xmlns:p14="http://schemas.microsoft.com/office/powerpoint/2010/main" val="41919559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2E35366-9ADD-EB4E-BBBA-F0C9011757AA}" type="datetimeFigureOut">
              <a:rPr lang="en-US" smtClean="0"/>
              <a:t>10/14/21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F9A8611-9EEC-9C40-B54D-4A508AF5313A}"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2E35366-9ADD-EB4E-BBBA-F0C9011757AA}" type="datetimeFigureOut">
              <a:rPr lang="en-US" smtClean="0"/>
              <a:t>10/14/21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F9A8611-9EEC-9C40-B54D-4A508AF5313A}"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8"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2E35366-9ADD-EB4E-BBBA-F0C9011757AA}" type="datetimeFigureOut">
              <a:rPr lang="en-US" smtClean="0"/>
              <a:t>10/14/21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F9A8611-9EEC-9C40-B54D-4A508AF5313A}"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2E35366-9ADD-EB4E-BBBA-F0C9011757AA}" type="datetimeFigureOut">
              <a:rPr lang="en-US" smtClean="0"/>
              <a:t>10/14/21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F9A8611-9EEC-9C40-B54D-4A508AF5313A}"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2E35366-9ADD-EB4E-BBBA-F0C9011757AA}" type="datetimeFigureOut">
              <a:rPr lang="en-US" smtClean="0"/>
              <a:t>10/14/21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F9A8611-9EEC-9C40-B54D-4A508AF5313A}"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62E35366-9ADD-EB4E-BBBA-F0C9011757AA}" type="datetimeFigureOut">
              <a:rPr lang="en-US" smtClean="0"/>
              <a:t>10/14/21</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7F9A8611-9EEC-9C40-B54D-4A508AF5313A}"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62E35366-9ADD-EB4E-BBBA-F0C9011757AA}" type="datetimeFigureOut">
              <a:rPr lang="en-US" smtClean="0"/>
              <a:t>10/14/21</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7F9A8611-9EEC-9C40-B54D-4A508AF5313A}"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2E35366-9ADD-EB4E-BBBA-F0C9011757AA}" type="datetimeFigureOut">
              <a:rPr lang="en-US" smtClean="0"/>
              <a:t>10/14/21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F9A8611-9EEC-9C40-B54D-4A508AF5313A}"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62E35366-9ADD-EB4E-BBBA-F0C9011757AA}" type="datetimeFigureOut">
              <a:rPr lang="en-US" smtClean="0"/>
              <a:t>10/14/21</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7F9A8611-9EEC-9C40-B54D-4A508AF5313A}"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0872603"/>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26.png"/><Relationship Id="rId11" Type="http://schemas.openxmlformats.org/officeDocument/2006/relationships/image" Target="../media/image31.png"/><Relationship Id="rId5" Type="http://schemas.openxmlformats.org/officeDocument/2006/relationships/image" Target="../media/image25.png"/><Relationship Id="rId10" Type="http://schemas.openxmlformats.org/officeDocument/2006/relationships/image" Target="../media/image30.png"/><Relationship Id="rId4" Type="http://schemas.openxmlformats.org/officeDocument/2006/relationships/image" Target="../media/image24.png"/><Relationship Id="rId9" Type="http://schemas.openxmlformats.org/officeDocument/2006/relationships/image" Target="../media/image2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39.emf"/><Relationship Id="rId3" Type="http://schemas.openxmlformats.org/officeDocument/2006/relationships/image" Target="../media/image34.emf"/><Relationship Id="rId7" Type="http://schemas.openxmlformats.org/officeDocument/2006/relationships/image" Target="../media/image38.emf"/><Relationship Id="rId2" Type="http://schemas.openxmlformats.org/officeDocument/2006/relationships/image" Target="../media/image33.emf"/><Relationship Id="rId1" Type="http://schemas.openxmlformats.org/officeDocument/2006/relationships/slideLayout" Target="../slideLayouts/slideLayout2.xml"/><Relationship Id="rId6" Type="http://schemas.openxmlformats.org/officeDocument/2006/relationships/image" Target="../media/image37.emf"/><Relationship Id="rId5" Type="http://schemas.openxmlformats.org/officeDocument/2006/relationships/image" Target="../media/image36.emf"/><Relationship Id="rId4" Type="http://schemas.openxmlformats.org/officeDocument/2006/relationships/image" Target="../media/image35.emf"/><Relationship Id="rId9" Type="http://schemas.openxmlformats.org/officeDocument/2006/relationships/image" Target="../media/image40.emf"/></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9.em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50.em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51.em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2" Type="http://schemas.openxmlformats.org/officeDocument/2006/relationships/image" Target="../media/image53.em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58.png"/></Relationships>
</file>

<file path=ppt/slides/_rels/slide4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5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chart" Target="../charts/chart3.xml"/></Relationships>
</file>

<file path=ppt/slides/_rels/slide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png"/></Relationships>
</file>

<file path=ppt/slides/_rels/slide78.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88.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8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2.xml"/><Relationship Id="rId5" Type="http://schemas.openxmlformats.org/officeDocument/2006/relationships/image" Target="../media/image97.png"/><Relationship Id="rId4" Type="http://schemas.openxmlformats.org/officeDocument/2006/relationships/image" Target="../media/image96.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noAutofit/>
          </a:bodyPr>
          <a:lstStyle/>
          <a:p>
            <a:pPr algn="l"/>
            <a:r>
              <a:rPr lang="en-US" altLang="zh-CN" sz="7200" b="1" dirty="0">
                <a:latin typeface="微软雅黑" pitchFamily="34" charset="-122"/>
                <a:ea typeface="微软雅黑" pitchFamily="34" charset="-122"/>
              </a:rPr>
              <a:t>Spark</a:t>
            </a:r>
            <a:endParaRPr lang="zh-CN" altLang="en-US" sz="7200" b="1" dirty="0">
              <a:latin typeface="微软雅黑" pitchFamily="34" charset="-122"/>
              <a:ea typeface="微软雅黑" pitchFamily="34" charset="-122"/>
            </a:endParaRPr>
          </a:p>
        </p:txBody>
      </p:sp>
      <p:sp>
        <p:nvSpPr>
          <p:cNvPr id="3" name="Subtitle 2">
            <a:extLst>
              <a:ext uri="{FF2B5EF4-FFF2-40B4-BE49-F238E27FC236}">
                <a16:creationId xmlns:a16="http://schemas.microsoft.com/office/drawing/2014/main" id="{6D31C581-9986-7F46-ADC0-ECC2D03C6E6D}"/>
              </a:ext>
            </a:extLst>
          </p:cNvPr>
          <p:cNvSpPr>
            <a:spLocks noGrp="1"/>
          </p:cNvSpPr>
          <p:nvPr>
            <p:ph type="subTitle" idx="1"/>
          </p:nvPr>
        </p:nvSpPr>
        <p:spPr/>
        <p:txBody>
          <a:bodyPr/>
          <a:lstStyle/>
          <a:p>
            <a:r>
              <a:rPr lang="en-US" altLang="zh-CN" dirty="0">
                <a:solidFill>
                  <a:srgbClr val="0070C0"/>
                </a:solidFill>
              </a:rPr>
              <a:t>Fast,  Interactive, Language-Integrated Cluster Computing</a:t>
            </a:r>
            <a:endParaRPr lang="zh-CN" altLang="en-US" dirty="0">
              <a:solidFill>
                <a:srgbClr val="0070C0"/>
              </a:solidFill>
            </a:endParaRPr>
          </a:p>
          <a:p>
            <a:endParaRPr lang="en-US" dirty="0"/>
          </a:p>
        </p:txBody>
      </p:sp>
    </p:spTree>
    <p:extLst>
      <p:ext uri="{BB962C8B-B14F-4D97-AF65-F5344CB8AC3E}">
        <p14:creationId xmlns:p14="http://schemas.microsoft.com/office/powerpoint/2010/main" val="39203690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Real-time/Fast Data</a:t>
            </a:r>
          </a:p>
        </p:txBody>
      </p:sp>
      <p:grpSp>
        <p:nvGrpSpPr>
          <p:cNvPr id="4" name="Group 3"/>
          <p:cNvGrpSpPr/>
          <p:nvPr/>
        </p:nvGrpSpPr>
        <p:grpSpPr>
          <a:xfrm>
            <a:off x="1844662" y="1992970"/>
            <a:ext cx="2619435" cy="2202149"/>
            <a:chOff x="320661" y="1694798"/>
            <a:chExt cx="2619435" cy="2202149"/>
          </a:xfrm>
        </p:grpSpPr>
        <p:pic>
          <p:nvPicPr>
            <p:cNvPr id="9" name="Picture 8" descr="Screen shot 2013-01-13 at 5.24.36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9973" y="1694798"/>
              <a:ext cx="1092761" cy="1806907"/>
            </a:xfrm>
            <a:prstGeom prst="rect">
              <a:avLst/>
            </a:prstGeom>
          </p:spPr>
        </p:pic>
        <p:sp>
          <p:nvSpPr>
            <p:cNvPr id="18" name="TextBox 17"/>
            <p:cNvSpPr txBox="1"/>
            <p:nvPr/>
          </p:nvSpPr>
          <p:spPr>
            <a:xfrm>
              <a:off x="320661" y="3312172"/>
              <a:ext cx="2619435" cy="584775"/>
            </a:xfrm>
            <a:prstGeom prst="rect">
              <a:avLst/>
            </a:prstGeom>
            <a:noFill/>
          </p:spPr>
          <p:txBody>
            <a:bodyPr wrap="none" rtlCol="0">
              <a:spAutoFit/>
            </a:bodyPr>
            <a:lstStyle/>
            <a:p>
              <a:r>
                <a:rPr lang="en-US" sz="1600" b="1" dirty="0">
                  <a:solidFill>
                    <a:srgbClr val="800000"/>
                  </a:solidFill>
                </a:rPr>
                <a:t>Social media and networks</a:t>
              </a:r>
            </a:p>
            <a:p>
              <a:r>
                <a:rPr lang="en-US" sz="1600" dirty="0"/>
                <a:t>(all of us are generating data)</a:t>
              </a:r>
            </a:p>
          </p:txBody>
        </p:sp>
      </p:grpSp>
      <p:grpSp>
        <p:nvGrpSpPr>
          <p:cNvPr id="7" name="Group 6"/>
          <p:cNvGrpSpPr/>
          <p:nvPr/>
        </p:nvGrpSpPr>
        <p:grpSpPr>
          <a:xfrm>
            <a:off x="4571431" y="1975429"/>
            <a:ext cx="2791218" cy="2266489"/>
            <a:chOff x="3047431" y="1677257"/>
            <a:chExt cx="2791218" cy="2266489"/>
          </a:xfrm>
        </p:grpSpPr>
        <p:pic>
          <p:nvPicPr>
            <p:cNvPr id="5" name="Picture 4"/>
            <p:cNvPicPr>
              <a:picLocks noChangeAspect="1"/>
            </p:cNvPicPr>
            <p:nvPr/>
          </p:nvPicPr>
          <p:blipFill>
            <a:blip r:embed="rId3"/>
            <a:stretch>
              <a:fillRect/>
            </a:stretch>
          </p:blipFill>
          <p:spPr>
            <a:xfrm>
              <a:off x="4641644" y="1868931"/>
              <a:ext cx="994591" cy="671289"/>
            </a:xfrm>
            <a:prstGeom prst="rect">
              <a:avLst/>
            </a:prstGeom>
          </p:spPr>
        </p:pic>
        <p:pic>
          <p:nvPicPr>
            <p:cNvPr id="6" name="Picture 5"/>
            <p:cNvPicPr>
              <a:picLocks noChangeAspect="1"/>
            </p:cNvPicPr>
            <p:nvPr/>
          </p:nvPicPr>
          <p:blipFill>
            <a:blip r:embed="rId4"/>
            <a:stretch>
              <a:fillRect/>
            </a:stretch>
          </p:blipFill>
          <p:spPr>
            <a:xfrm>
              <a:off x="3841011" y="1868931"/>
              <a:ext cx="800633" cy="671289"/>
            </a:xfrm>
            <a:prstGeom prst="rect">
              <a:avLst/>
            </a:prstGeom>
          </p:spPr>
        </p:pic>
        <p:pic>
          <p:nvPicPr>
            <p:cNvPr id="10" name="Picture 9"/>
            <p:cNvPicPr>
              <a:picLocks noChangeAspect="1"/>
            </p:cNvPicPr>
            <p:nvPr/>
          </p:nvPicPr>
          <p:blipFill>
            <a:blip r:embed="rId5"/>
            <a:stretch>
              <a:fillRect/>
            </a:stretch>
          </p:blipFill>
          <p:spPr>
            <a:xfrm>
              <a:off x="4651715" y="2540220"/>
              <a:ext cx="984520" cy="747822"/>
            </a:xfrm>
            <a:prstGeom prst="rect">
              <a:avLst/>
            </a:prstGeom>
          </p:spPr>
        </p:pic>
        <p:pic>
          <p:nvPicPr>
            <p:cNvPr id="11" name="Picture 10"/>
            <p:cNvPicPr>
              <a:picLocks noChangeAspect="1"/>
            </p:cNvPicPr>
            <p:nvPr/>
          </p:nvPicPr>
          <p:blipFill>
            <a:blip r:embed="rId6"/>
            <a:stretch>
              <a:fillRect/>
            </a:stretch>
          </p:blipFill>
          <p:spPr>
            <a:xfrm>
              <a:off x="3047431" y="1677257"/>
              <a:ext cx="691475" cy="968065"/>
            </a:xfrm>
            <a:prstGeom prst="rect">
              <a:avLst/>
            </a:prstGeom>
          </p:spPr>
        </p:pic>
        <p:pic>
          <p:nvPicPr>
            <p:cNvPr id="12" name="Picture 11"/>
            <p:cNvPicPr>
              <a:picLocks noChangeAspect="1"/>
            </p:cNvPicPr>
            <p:nvPr/>
          </p:nvPicPr>
          <p:blipFill>
            <a:blip r:embed="rId7"/>
            <a:stretch>
              <a:fillRect/>
            </a:stretch>
          </p:blipFill>
          <p:spPr>
            <a:xfrm>
              <a:off x="3492577" y="2540220"/>
              <a:ext cx="1149067" cy="747822"/>
            </a:xfrm>
            <a:prstGeom prst="rect">
              <a:avLst/>
            </a:prstGeom>
          </p:spPr>
        </p:pic>
        <p:sp>
          <p:nvSpPr>
            <p:cNvPr id="19" name="TextBox 18"/>
            <p:cNvSpPr txBox="1"/>
            <p:nvPr/>
          </p:nvSpPr>
          <p:spPr>
            <a:xfrm>
              <a:off x="3289353" y="3358970"/>
              <a:ext cx="2549296" cy="584776"/>
            </a:xfrm>
            <a:prstGeom prst="rect">
              <a:avLst/>
            </a:prstGeom>
            <a:noFill/>
          </p:spPr>
          <p:txBody>
            <a:bodyPr wrap="none" rtlCol="0">
              <a:spAutoFit/>
            </a:bodyPr>
            <a:lstStyle/>
            <a:p>
              <a:r>
                <a:rPr lang="en-US" sz="1600" b="1" dirty="0">
                  <a:solidFill>
                    <a:srgbClr val="800000"/>
                  </a:solidFill>
                </a:rPr>
                <a:t>Scientific instruments</a:t>
              </a:r>
            </a:p>
            <a:p>
              <a:r>
                <a:rPr lang="en-US" sz="1600" dirty="0"/>
                <a:t>(collecting all sorts of data) </a:t>
              </a:r>
            </a:p>
          </p:txBody>
        </p:sp>
      </p:grpSp>
      <p:grpSp>
        <p:nvGrpSpPr>
          <p:cNvPr id="8" name="Group 7"/>
          <p:cNvGrpSpPr/>
          <p:nvPr/>
        </p:nvGrpSpPr>
        <p:grpSpPr>
          <a:xfrm>
            <a:off x="7639278" y="2063339"/>
            <a:ext cx="2957260" cy="1359828"/>
            <a:chOff x="6115278" y="1765168"/>
            <a:chExt cx="2957260" cy="1359828"/>
          </a:xfrm>
        </p:grpSpPr>
        <p:pic>
          <p:nvPicPr>
            <p:cNvPr id="16" name="Picture 15"/>
            <p:cNvPicPr>
              <a:picLocks noChangeAspect="1"/>
            </p:cNvPicPr>
            <p:nvPr/>
          </p:nvPicPr>
          <p:blipFill>
            <a:blip r:embed="rId8"/>
            <a:stretch>
              <a:fillRect/>
            </a:stretch>
          </p:blipFill>
          <p:spPr>
            <a:xfrm>
              <a:off x="7575339" y="1765168"/>
              <a:ext cx="797063" cy="797063"/>
            </a:xfrm>
            <a:prstGeom prst="rect">
              <a:avLst/>
            </a:prstGeom>
          </p:spPr>
        </p:pic>
        <p:pic>
          <p:nvPicPr>
            <p:cNvPr id="17" name="Picture 16"/>
            <p:cNvPicPr>
              <a:picLocks noChangeAspect="1"/>
            </p:cNvPicPr>
            <p:nvPr/>
          </p:nvPicPr>
          <p:blipFill>
            <a:blip r:embed="rId9"/>
            <a:stretch>
              <a:fillRect/>
            </a:stretch>
          </p:blipFill>
          <p:spPr>
            <a:xfrm>
              <a:off x="6697879" y="1766568"/>
              <a:ext cx="877460" cy="795663"/>
            </a:xfrm>
            <a:prstGeom prst="rect">
              <a:avLst/>
            </a:prstGeom>
          </p:spPr>
        </p:pic>
        <p:sp>
          <p:nvSpPr>
            <p:cNvPr id="20" name="TextBox 19"/>
            <p:cNvSpPr txBox="1"/>
            <p:nvPr/>
          </p:nvSpPr>
          <p:spPr>
            <a:xfrm>
              <a:off x="6115278" y="2540220"/>
              <a:ext cx="2957260" cy="584776"/>
            </a:xfrm>
            <a:prstGeom prst="rect">
              <a:avLst/>
            </a:prstGeom>
            <a:noFill/>
          </p:spPr>
          <p:txBody>
            <a:bodyPr wrap="none" rtlCol="0">
              <a:spAutoFit/>
            </a:bodyPr>
            <a:lstStyle/>
            <a:p>
              <a:r>
                <a:rPr lang="en-US" sz="1600" b="1" dirty="0">
                  <a:solidFill>
                    <a:srgbClr val="800000"/>
                  </a:solidFill>
                </a:rPr>
                <a:t>Mobile devices </a:t>
              </a:r>
            </a:p>
            <a:p>
              <a:r>
                <a:rPr lang="en-US" sz="1600" dirty="0"/>
                <a:t>(tracking all objects all the time)</a:t>
              </a:r>
            </a:p>
          </p:txBody>
        </p:sp>
      </p:grpSp>
      <p:grpSp>
        <p:nvGrpSpPr>
          <p:cNvPr id="15" name="Group 14"/>
          <p:cNvGrpSpPr/>
          <p:nvPr/>
        </p:nvGrpSpPr>
        <p:grpSpPr>
          <a:xfrm>
            <a:off x="7383696" y="3767498"/>
            <a:ext cx="3161506" cy="1228153"/>
            <a:chOff x="5859696" y="3469326"/>
            <a:chExt cx="3161506" cy="1228153"/>
          </a:xfrm>
        </p:grpSpPr>
        <p:pic>
          <p:nvPicPr>
            <p:cNvPr id="13" name="Picture 12"/>
            <p:cNvPicPr>
              <a:picLocks noChangeAspect="1"/>
            </p:cNvPicPr>
            <p:nvPr/>
          </p:nvPicPr>
          <p:blipFill>
            <a:blip r:embed="rId10"/>
            <a:stretch>
              <a:fillRect/>
            </a:stretch>
          </p:blipFill>
          <p:spPr>
            <a:xfrm>
              <a:off x="6369098" y="3501410"/>
              <a:ext cx="984502" cy="640989"/>
            </a:xfrm>
            <a:prstGeom prst="rect">
              <a:avLst/>
            </a:prstGeom>
          </p:spPr>
        </p:pic>
        <p:pic>
          <p:nvPicPr>
            <p:cNvPr id="14" name="Picture 13"/>
            <p:cNvPicPr>
              <a:picLocks noChangeAspect="1"/>
            </p:cNvPicPr>
            <p:nvPr/>
          </p:nvPicPr>
          <p:blipFill>
            <a:blip r:embed="rId11"/>
            <a:stretch>
              <a:fillRect/>
            </a:stretch>
          </p:blipFill>
          <p:spPr>
            <a:xfrm>
              <a:off x="7353600" y="3469326"/>
              <a:ext cx="1143056" cy="643377"/>
            </a:xfrm>
            <a:prstGeom prst="rect">
              <a:avLst/>
            </a:prstGeom>
          </p:spPr>
        </p:pic>
        <p:sp>
          <p:nvSpPr>
            <p:cNvPr id="21" name="TextBox 20"/>
            <p:cNvSpPr txBox="1"/>
            <p:nvPr/>
          </p:nvSpPr>
          <p:spPr>
            <a:xfrm>
              <a:off x="5859696" y="4112703"/>
              <a:ext cx="3161506" cy="584776"/>
            </a:xfrm>
            <a:prstGeom prst="rect">
              <a:avLst/>
            </a:prstGeom>
            <a:noFill/>
          </p:spPr>
          <p:txBody>
            <a:bodyPr wrap="square" rtlCol="0">
              <a:spAutoFit/>
            </a:bodyPr>
            <a:lstStyle/>
            <a:p>
              <a:r>
                <a:rPr lang="en-US" sz="1600" b="1" dirty="0">
                  <a:solidFill>
                    <a:srgbClr val="800000"/>
                  </a:solidFill>
                </a:rPr>
                <a:t>Sensor technology and networks</a:t>
              </a:r>
            </a:p>
            <a:p>
              <a:r>
                <a:rPr lang="en-US" sz="1600" dirty="0"/>
                <a:t>(measuring all kinds of data) </a:t>
              </a:r>
            </a:p>
          </p:txBody>
        </p:sp>
      </p:grpSp>
      <p:sp>
        <p:nvSpPr>
          <p:cNvPr id="22" name="Content Placeholder 2"/>
          <p:cNvSpPr>
            <a:spLocks noGrp="1"/>
          </p:cNvSpPr>
          <p:nvPr>
            <p:ph idx="1"/>
          </p:nvPr>
        </p:nvSpPr>
        <p:spPr>
          <a:xfrm>
            <a:off x="1227243" y="4974370"/>
            <a:ext cx="8071325" cy="1329316"/>
          </a:xfrm>
        </p:spPr>
        <p:txBody>
          <a:bodyPr>
            <a:normAutofit fontScale="92500"/>
          </a:bodyPr>
          <a:lstStyle/>
          <a:p>
            <a:pPr>
              <a:lnSpc>
                <a:spcPct val="120000"/>
              </a:lnSpc>
            </a:pPr>
            <a:r>
              <a:rPr lang="en-US" dirty="0"/>
              <a:t>Progress and innovation is no longer hindered by the ability to collect data</a:t>
            </a:r>
          </a:p>
          <a:p>
            <a:pPr>
              <a:lnSpc>
                <a:spcPct val="120000"/>
              </a:lnSpc>
            </a:pPr>
            <a:r>
              <a:rPr lang="en-US" dirty="0"/>
              <a:t>But, by the ability to manage, analyze, summarize, visualize, and discover knowledge from the collected data in a timely manner and in a scalable fashion</a:t>
            </a:r>
          </a:p>
        </p:txBody>
      </p:sp>
      <p:sp>
        <p:nvSpPr>
          <p:cNvPr id="3" name="Slide Number Placeholder 2"/>
          <p:cNvSpPr>
            <a:spLocks noGrp="1"/>
          </p:cNvSpPr>
          <p:nvPr>
            <p:ph type="sldNum" sz="quarter" idx="12"/>
          </p:nvPr>
        </p:nvSpPr>
        <p:spPr/>
        <p:txBody>
          <a:bodyPr/>
          <a:lstStyle/>
          <a:p>
            <a:fld id="{EBFB1032-EA64-7144-B003-9BCC9D94B503}" type="slidenum">
              <a:rPr lang="en-US" smtClean="0"/>
              <a:t>10</a:t>
            </a:fld>
            <a:endParaRPr lang="en-US" dirty="0"/>
          </a:p>
        </p:txBody>
      </p:sp>
    </p:spTree>
    <p:extLst>
      <p:ext uri="{BB962C8B-B14F-4D97-AF65-F5344CB8AC3E}">
        <p14:creationId xmlns:p14="http://schemas.microsoft.com/office/powerpoint/2010/main" val="2821090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heckerboard(across)">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dissolv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checkerboard(across)">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checkerboard(across)">
                                      <p:cBhvr>
                                        <p:cTn id="22" dur="5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22">
                                            <p:txEl>
                                              <p:pRg st="0" end="0"/>
                                            </p:txEl>
                                          </p:spTgt>
                                        </p:tgtEl>
                                        <p:attrNameLst>
                                          <p:attrName>style.visibility</p:attrName>
                                        </p:attrNameLst>
                                      </p:cBhvr>
                                      <p:to>
                                        <p:strVal val="visible"/>
                                      </p:to>
                                    </p:set>
                                    <p:animEffect transition="in" filter="dissolve">
                                      <p:cBhvr>
                                        <p:cTn id="27" dur="500"/>
                                        <p:tgtEl>
                                          <p:spTgt spid="22">
                                            <p:txEl>
                                              <p:pRg st="0" end="0"/>
                                            </p:txEl>
                                          </p:spTgt>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22">
                                            <p:txEl>
                                              <p:pRg st="1" end="1"/>
                                            </p:txEl>
                                          </p:spTgt>
                                        </p:tgtEl>
                                        <p:attrNameLst>
                                          <p:attrName>style.visibility</p:attrName>
                                        </p:attrNameLst>
                                      </p:cBhvr>
                                      <p:to>
                                        <p:strVal val="visible"/>
                                      </p:to>
                                    </p:set>
                                    <p:animEffect transition="in" filter="dissolve">
                                      <p:cBhvr>
                                        <p:cTn id="30" dur="500"/>
                                        <p:tgtEl>
                                          <p:spTgt spid="2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MapReduce</a:t>
            </a:r>
            <a:endParaRPr lang="en-US" dirty="0"/>
          </a:p>
        </p:txBody>
      </p:sp>
      <p:sp>
        <p:nvSpPr>
          <p:cNvPr id="3" name="Content Placeholder 2"/>
          <p:cNvSpPr>
            <a:spLocks noGrp="1"/>
          </p:cNvSpPr>
          <p:nvPr>
            <p:ph idx="1"/>
          </p:nvPr>
        </p:nvSpPr>
        <p:spPr>
          <a:xfrm>
            <a:off x="1097280" y="1921567"/>
            <a:ext cx="8229600" cy="4817163"/>
          </a:xfrm>
        </p:spPr>
        <p:txBody>
          <a:bodyPr>
            <a:normAutofit/>
          </a:bodyPr>
          <a:lstStyle/>
          <a:p>
            <a:r>
              <a:rPr lang="en-US" b="1" dirty="0">
                <a:solidFill>
                  <a:srgbClr val="0000FF"/>
                </a:solidFill>
              </a:rPr>
              <a:t>Challenges:</a:t>
            </a:r>
          </a:p>
          <a:p>
            <a:pPr lvl="1"/>
            <a:r>
              <a:rPr lang="en-US" dirty="0"/>
              <a:t>Data doesn’t fit on one machine</a:t>
            </a:r>
          </a:p>
          <a:p>
            <a:pPr lvl="1"/>
            <a:r>
              <a:rPr lang="en-US" dirty="0"/>
              <a:t>How to distribute computation?</a:t>
            </a:r>
          </a:p>
          <a:p>
            <a:pPr lvl="1"/>
            <a:r>
              <a:rPr lang="en-US" dirty="0"/>
              <a:t>Distributed/parallel programming is hard</a:t>
            </a:r>
            <a:endParaRPr lang="en-US" sz="1200" dirty="0"/>
          </a:p>
          <a:p>
            <a:r>
              <a:rPr lang="en-US" b="1" dirty="0">
                <a:solidFill>
                  <a:srgbClr val="008000"/>
                </a:solidFill>
              </a:rPr>
              <a:t>Issue:</a:t>
            </a:r>
            <a:r>
              <a:rPr lang="en-US" b="1" dirty="0"/>
              <a:t> Copying data over a network takes time</a:t>
            </a:r>
          </a:p>
          <a:p>
            <a:r>
              <a:rPr lang="en-US" b="1" dirty="0">
                <a:solidFill>
                  <a:srgbClr val="008000"/>
                </a:solidFill>
              </a:rPr>
              <a:t>Idea:</a:t>
            </a:r>
          </a:p>
          <a:p>
            <a:pPr lvl="1"/>
            <a:r>
              <a:rPr lang="en-US" dirty="0"/>
              <a:t>Bring computation close to the data</a:t>
            </a:r>
          </a:p>
          <a:p>
            <a:pPr lvl="1"/>
            <a:r>
              <a:rPr lang="en-US" dirty="0"/>
              <a:t>Store files redundantly for reliability</a:t>
            </a:r>
            <a:endParaRPr lang="en-US" sz="1600" dirty="0"/>
          </a:p>
          <a:p>
            <a:r>
              <a:rPr lang="en-US" b="1" dirty="0">
                <a:solidFill>
                  <a:srgbClr val="008000"/>
                </a:solidFill>
              </a:rPr>
              <a:t>Map-reduce</a:t>
            </a:r>
            <a:r>
              <a:rPr lang="en-US" dirty="0">
                <a:solidFill>
                  <a:schemeClr val="accent4"/>
                </a:solidFill>
              </a:rPr>
              <a:t> </a:t>
            </a:r>
            <a:r>
              <a:rPr lang="en-US" dirty="0"/>
              <a:t>addresses all of the above</a:t>
            </a:r>
          </a:p>
          <a:p>
            <a:pPr lvl="1"/>
            <a:r>
              <a:rPr lang="en-US" dirty="0"/>
              <a:t>Google’s computational/data manipulation model</a:t>
            </a:r>
          </a:p>
          <a:p>
            <a:pPr lvl="1"/>
            <a:r>
              <a:rPr lang="en-US" dirty="0"/>
              <a:t>Simplified way to work with big data</a:t>
            </a:r>
          </a:p>
          <a:p>
            <a:pPr lvl="1"/>
            <a:r>
              <a:rPr lang="en-US" dirty="0"/>
              <a:t>Relies on the system more than the programmer</a:t>
            </a:r>
          </a:p>
          <a:p>
            <a:endParaRPr lang="en-US" sz="2200" dirty="0"/>
          </a:p>
        </p:txBody>
      </p:sp>
      <p:sp>
        <p:nvSpPr>
          <p:cNvPr id="9" name="Slide Number Placeholder 8"/>
          <p:cNvSpPr>
            <a:spLocks noGrp="1"/>
          </p:cNvSpPr>
          <p:nvPr>
            <p:ph type="sldNum" sz="quarter" idx="12"/>
          </p:nvPr>
        </p:nvSpPr>
        <p:spPr/>
        <p:txBody>
          <a:bodyPr/>
          <a:lstStyle/>
          <a:p>
            <a:fld id="{19B12225-5612-419B-A8D5-4B8EEE4C217E}" type="slidenum">
              <a:rPr lang="en-US" smtClean="0"/>
              <a:pPr/>
              <a:t>11</a:t>
            </a:fld>
            <a:endParaRPr lang="en-US"/>
          </a:p>
        </p:txBody>
      </p:sp>
    </p:spTree>
    <p:extLst>
      <p:ext uri="{BB962C8B-B14F-4D97-AF65-F5344CB8AC3E}">
        <p14:creationId xmlns:p14="http://schemas.microsoft.com/office/powerpoint/2010/main" val="35339976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p:cNvSpPr>
            <a:spLocks noGrp="1" noChangeArrowheads="1"/>
          </p:cNvSpPr>
          <p:nvPr>
            <p:ph type="title"/>
          </p:nvPr>
        </p:nvSpPr>
        <p:spPr>
          <a:xfrm>
            <a:off x="1097280" y="821698"/>
            <a:ext cx="8686800" cy="987552"/>
          </a:xfrm>
        </p:spPr>
        <p:txBody>
          <a:bodyPr>
            <a:normAutofit/>
          </a:bodyPr>
          <a:lstStyle/>
          <a:p>
            <a:r>
              <a:rPr lang="en-US" dirty="0"/>
              <a:t>Programming Model: </a:t>
            </a:r>
            <a:r>
              <a:rPr lang="en-US" dirty="0" err="1"/>
              <a:t>MapReduce</a:t>
            </a:r>
            <a:endParaRPr lang="en-US" dirty="0"/>
          </a:p>
        </p:txBody>
      </p:sp>
      <p:sp>
        <p:nvSpPr>
          <p:cNvPr id="99331" name="Rectangle 3"/>
          <p:cNvSpPr>
            <a:spLocks noGrp="1" noChangeArrowheads="1"/>
          </p:cNvSpPr>
          <p:nvPr>
            <p:ph type="body" idx="1"/>
          </p:nvPr>
        </p:nvSpPr>
        <p:spPr/>
        <p:txBody>
          <a:bodyPr/>
          <a:lstStyle/>
          <a:p>
            <a:pPr marL="118872" indent="0">
              <a:buNone/>
            </a:pPr>
            <a:r>
              <a:rPr lang="en-US" b="1" dirty="0">
                <a:solidFill>
                  <a:srgbClr val="0000FF"/>
                </a:solidFill>
              </a:rPr>
              <a:t>Warm-up task:</a:t>
            </a:r>
          </a:p>
          <a:p>
            <a:r>
              <a:rPr lang="en-US" dirty="0"/>
              <a:t>We have a huge text document</a:t>
            </a:r>
          </a:p>
          <a:p>
            <a:pPr lvl="8"/>
            <a:endParaRPr lang="en-US" dirty="0"/>
          </a:p>
          <a:p>
            <a:r>
              <a:rPr lang="en-US" dirty="0"/>
              <a:t>Count the number of times each </a:t>
            </a:r>
            <a:br>
              <a:rPr lang="en-US" dirty="0"/>
            </a:br>
            <a:r>
              <a:rPr lang="en-US" dirty="0"/>
              <a:t>distinct word appears in the file</a:t>
            </a:r>
          </a:p>
          <a:p>
            <a:pPr lvl="8"/>
            <a:endParaRPr lang="en-US" dirty="0"/>
          </a:p>
          <a:p>
            <a:r>
              <a:rPr lang="en-US" b="1" dirty="0">
                <a:solidFill>
                  <a:srgbClr val="008000"/>
                </a:solidFill>
              </a:rPr>
              <a:t>Sample application: </a:t>
            </a:r>
          </a:p>
          <a:p>
            <a:pPr lvl="1"/>
            <a:r>
              <a:rPr lang="en-US" dirty="0"/>
              <a:t>Analyze web server logs to find popular URLs</a:t>
            </a:r>
          </a:p>
        </p:txBody>
      </p:sp>
      <p:sp>
        <p:nvSpPr>
          <p:cNvPr id="4" name="Slide Number Placeholder 3"/>
          <p:cNvSpPr>
            <a:spLocks noGrp="1"/>
          </p:cNvSpPr>
          <p:nvPr>
            <p:ph type="sldNum" sz="quarter" idx="12"/>
          </p:nvPr>
        </p:nvSpPr>
        <p:spPr/>
        <p:txBody>
          <a:bodyPr/>
          <a:lstStyle/>
          <a:p>
            <a:fld id="{19B12225-5612-419B-A8D5-4B8EEE4C217E}" type="slidenum">
              <a:rPr lang="en-US" smtClean="0"/>
              <a:pPr/>
              <a:t>12</a:t>
            </a:fld>
            <a:endParaRPr lang="en-US"/>
          </a:p>
        </p:txBody>
      </p:sp>
    </p:spTree>
    <p:extLst>
      <p:ext uri="{BB962C8B-B14F-4D97-AF65-F5344CB8AC3E}">
        <p14:creationId xmlns:p14="http://schemas.microsoft.com/office/powerpoint/2010/main" val="2688377893"/>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ChangeArrowheads="1"/>
          </p:cNvSpPr>
          <p:nvPr>
            <p:ph type="title"/>
          </p:nvPr>
        </p:nvSpPr>
        <p:spPr/>
        <p:txBody>
          <a:bodyPr/>
          <a:lstStyle/>
          <a:p>
            <a:r>
              <a:rPr lang="en-US" dirty="0"/>
              <a:t>Task: Word Count</a:t>
            </a:r>
          </a:p>
        </p:txBody>
      </p:sp>
      <p:sp>
        <p:nvSpPr>
          <p:cNvPr id="84995" name="Rectangle 3"/>
          <p:cNvSpPr>
            <a:spLocks noGrp="1" noChangeArrowheads="1"/>
          </p:cNvSpPr>
          <p:nvPr>
            <p:ph type="body" idx="1"/>
          </p:nvPr>
        </p:nvSpPr>
        <p:spPr/>
        <p:txBody>
          <a:bodyPr>
            <a:normAutofit/>
          </a:bodyPr>
          <a:lstStyle/>
          <a:p>
            <a:pPr marL="118872" indent="0">
              <a:buNone/>
            </a:pPr>
            <a:r>
              <a:rPr lang="en-US" b="1" dirty="0">
                <a:solidFill>
                  <a:schemeClr val="accent2"/>
                </a:solidFill>
              </a:rPr>
              <a:t>Case 1:</a:t>
            </a:r>
            <a:r>
              <a:rPr lang="en-US" dirty="0">
                <a:solidFill>
                  <a:schemeClr val="accent2"/>
                </a:solidFill>
              </a:rPr>
              <a:t> </a:t>
            </a:r>
          </a:p>
          <a:p>
            <a:pPr lvl="1"/>
            <a:r>
              <a:rPr lang="en-US" dirty="0"/>
              <a:t>File too large for memory, but all &lt;word, count&gt; pairs fit in memory</a:t>
            </a:r>
          </a:p>
          <a:p>
            <a:pPr lvl="1"/>
            <a:r>
              <a:rPr lang="en-US" dirty="0"/>
              <a:t>Just read the file and sum up the &lt;word, count&gt; pairs as you go</a:t>
            </a:r>
          </a:p>
          <a:p>
            <a:pPr marL="118872" indent="0">
              <a:buNone/>
            </a:pPr>
            <a:r>
              <a:rPr lang="en-US" b="1" dirty="0">
                <a:solidFill>
                  <a:schemeClr val="accent2"/>
                </a:solidFill>
              </a:rPr>
              <a:t>Case 2:</a:t>
            </a:r>
          </a:p>
          <a:p>
            <a:r>
              <a:rPr lang="en-US" dirty="0"/>
              <a:t>Count occurrences of words:</a:t>
            </a:r>
          </a:p>
          <a:p>
            <a:pPr lvl="1"/>
            <a:r>
              <a:rPr lang="en-US" b="1" dirty="0">
                <a:latin typeface="Courier New" pitchFamily="49" charset="0"/>
              </a:rPr>
              <a:t>words(doc.txt) | sort | </a:t>
            </a:r>
            <a:r>
              <a:rPr lang="en-US" b="1" dirty="0" err="1">
                <a:latin typeface="Courier New" pitchFamily="49" charset="0"/>
              </a:rPr>
              <a:t>uniq</a:t>
            </a:r>
            <a:r>
              <a:rPr lang="en-US" b="1" dirty="0">
                <a:latin typeface="Courier New" pitchFamily="49" charset="0"/>
              </a:rPr>
              <a:t> -c</a:t>
            </a:r>
          </a:p>
          <a:p>
            <a:pPr lvl="2"/>
            <a:r>
              <a:rPr lang="en-US" dirty="0"/>
              <a:t>where </a:t>
            </a:r>
            <a:r>
              <a:rPr lang="en-US" b="1" dirty="0">
                <a:latin typeface="Courier New" pitchFamily="49" charset="0"/>
              </a:rPr>
              <a:t>words</a:t>
            </a:r>
            <a:r>
              <a:rPr lang="en-US" dirty="0"/>
              <a:t> takes a file and outputs the words in it, one per a line</a:t>
            </a:r>
          </a:p>
          <a:p>
            <a:r>
              <a:rPr lang="en-US" dirty="0"/>
              <a:t>Case 2 captures the essence of </a:t>
            </a:r>
            <a:r>
              <a:rPr lang="en-US" b="1" dirty="0" err="1">
                <a:solidFill>
                  <a:schemeClr val="accent2"/>
                </a:solidFill>
              </a:rPr>
              <a:t>MapReduce</a:t>
            </a:r>
            <a:endParaRPr lang="en-US" b="1" dirty="0">
              <a:solidFill>
                <a:schemeClr val="accent2"/>
              </a:solidFill>
            </a:endParaRPr>
          </a:p>
          <a:p>
            <a:pPr lvl="1"/>
            <a:r>
              <a:rPr lang="en-US" dirty="0"/>
              <a:t>Great thing is that it is naturally parallelizable</a:t>
            </a:r>
          </a:p>
          <a:p>
            <a:pPr lvl="1">
              <a:buFont typeface="Wingdings" pitchFamily="2" charset="2"/>
              <a:buNone/>
            </a:pPr>
            <a:endParaRPr lang="en-US" dirty="0"/>
          </a:p>
          <a:p>
            <a:endParaRPr lang="en-US" dirty="0"/>
          </a:p>
          <a:p>
            <a:endParaRPr lang="en-US" dirty="0"/>
          </a:p>
        </p:txBody>
      </p:sp>
      <p:sp>
        <p:nvSpPr>
          <p:cNvPr id="4" name="Slide Number Placeholder 3"/>
          <p:cNvSpPr>
            <a:spLocks noGrp="1"/>
          </p:cNvSpPr>
          <p:nvPr>
            <p:ph type="sldNum" sz="quarter" idx="12"/>
          </p:nvPr>
        </p:nvSpPr>
        <p:spPr/>
        <p:txBody>
          <a:bodyPr/>
          <a:lstStyle/>
          <a:p>
            <a:fld id="{19B12225-5612-419B-A8D5-4B8EEE4C217E}" type="slidenum">
              <a:rPr lang="en-US" smtClean="0"/>
              <a:pPr/>
              <a:t>13</a:t>
            </a:fld>
            <a:endParaRPr lang="en-US"/>
          </a:p>
        </p:txBody>
      </p:sp>
    </p:spTree>
    <p:extLst>
      <p:ext uri="{BB962C8B-B14F-4D97-AF65-F5344CB8AC3E}">
        <p14:creationId xmlns:p14="http://schemas.microsoft.com/office/powerpoint/2010/main" val="277480877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8499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499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499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499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4995">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4995">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4995">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4995">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499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995"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MapReduce</a:t>
            </a:r>
            <a:r>
              <a:rPr lang="en-US" dirty="0"/>
              <a:t>: Overview</a:t>
            </a:r>
          </a:p>
        </p:txBody>
      </p:sp>
      <p:sp>
        <p:nvSpPr>
          <p:cNvPr id="3" name="Content Placeholder 2"/>
          <p:cNvSpPr>
            <a:spLocks noGrp="1"/>
          </p:cNvSpPr>
          <p:nvPr>
            <p:ph idx="1"/>
          </p:nvPr>
        </p:nvSpPr>
        <p:spPr/>
        <p:txBody>
          <a:bodyPr/>
          <a:lstStyle/>
          <a:p>
            <a:r>
              <a:rPr lang="en-US" dirty="0"/>
              <a:t>Sequentially read a lot of data</a:t>
            </a:r>
          </a:p>
          <a:p>
            <a:r>
              <a:rPr lang="en-US" b="1" dirty="0">
                <a:solidFill>
                  <a:schemeClr val="accent2"/>
                </a:solidFill>
              </a:rPr>
              <a:t>Map:</a:t>
            </a:r>
          </a:p>
          <a:p>
            <a:pPr lvl="1"/>
            <a:r>
              <a:rPr lang="en-US" dirty="0"/>
              <a:t>Extract something you care about</a:t>
            </a:r>
          </a:p>
          <a:p>
            <a:r>
              <a:rPr lang="en-US" b="1" dirty="0"/>
              <a:t>Group by key:</a:t>
            </a:r>
            <a:r>
              <a:rPr lang="en-US" dirty="0"/>
              <a:t> Sort and Shuffle</a:t>
            </a:r>
          </a:p>
          <a:p>
            <a:r>
              <a:rPr lang="en-US" b="1" dirty="0">
                <a:solidFill>
                  <a:schemeClr val="accent4"/>
                </a:solidFill>
              </a:rPr>
              <a:t>Reduce:</a:t>
            </a:r>
          </a:p>
          <a:p>
            <a:pPr lvl="1"/>
            <a:r>
              <a:rPr lang="en-US" dirty="0"/>
              <a:t>Aggregate, summarize, filter or transform</a:t>
            </a:r>
          </a:p>
          <a:p>
            <a:r>
              <a:rPr lang="en-US" dirty="0"/>
              <a:t>Write the result</a:t>
            </a:r>
          </a:p>
        </p:txBody>
      </p:sp>
      <p:sp>
        <p:nvSpPr>
          <p:cNvPr id="4" name="Rectangle 3"/>
          <p:cNvSpPr/>
          <p:nvPr/>
        </p:nvSpPr>
        <p:spPr>
          <a:xfrm>
            <a:off x="3276600" y="5257800"/>
            <a:ext cx="5410200" cy="1066800"/>
          </a:xfrm>
          <a:prstGeom prst="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sz="2400" dirty="0"/>
              <a:t>Outline stays the same, </a:t>
            </a:r>
            <a:r>
              <a:rPr lang="en-US" sz="2400" b="1" dirty="0"/>
              <a:t>Map </a:t>
            </a:r>
            <a:r>
              <a:rPr lang="en-US" sz="2400" dirty="0"/>
              <a:t>and </a:t>
            </a:r>
            <a:r>
              <a:rPr lang="en-US" sz="2400" b="1" dirty="0"/>
              <a:t>Reduce </a:t>
            </a:r>
            <a:r>
              <a:rPr lang="en-US" sz="2400" dirty="0"/>
              <a:t>change to fit the problem</a:t>
            </a:r>
          </a:p>
        </p:txBody>
      </p:sp>
      <p:sp>
        <p:nvSpPr>
          <p:cNvPr id="7" name="Slide Number Placeholder 6"/>
          <p:cNvSpPr>
            <a:spLocks noGrp="1"/>
          </p:cNvSpPr>
          <p:nvPr>
            <p:ph type="sldNum" sz="quarter" idx="12"/>
          </p:nvPr>
        </p:nvSpPr>
        <p:spPr/>
        <p:txBody>
          <a:bodyPr/>
          <a:lstStyle/>
          <a:p>
            <a:fld id="{19B12225-5612-419B-A8D5-4B8EEE4C217E}" type="slidenum">
              <a:rPr lang="en-US" smtClean="0"/>
              <a:pPr/>
              <a:t>14</a:t>
            </a:fld>
            <a:endParaRPr lang="en-US"/>
          </a:p>
        </p:txBody>
      </p:sp>
    </p:spTree>
    <p:extLst>
      <p:ext uri="{BB962C8B-B14F-4D97-AF65-F5344CB8AC3E}">
        <p14:creationId xmlns:p14="http://schemas.microsoft.com/office/powerpoint/2010/main" val="20466365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p:cNvSpPr>
            <a:spLocks noGrp="1" noChangeArrowheads="1"/>
          </p:cNvSpPr>
          <p:nvPr>
            <p:ph type="title"/>
          </p:nvPr>
        </p:nvSpPr>
        <p:spPr/>
        <p:txBody>
          <a:bodyPr/>
          <a:lstStyle/>
          <a:p>
            <a:r>
              <a:rPr lang="en-US" dirty="0" err="1"/>
              <a:t>MapReduce</a:t>
            </a:r>
            <a:r>
              <a:rPr lang="en-US" dirty="0"/>
              <a:t>: The </a:t>
            </a:r>
            <a:r>
              <a:rPr lang="en-US" u="sng" dirty="0"/>
              <a:t>Map</a:t>
            </a:r>
            <a:r>
              <a:rPr lang="en-US" dirty="0"/>
              <a:t> Step</a:t>
            </a:r>
          </a:p>
        </p:txBody>
      </p:sp>
      <p:grpSp>
        <p:nvGrpSpPr>
          <p:cNvPr id="108565" name="Group 21"/>
          <p:cNvGrpSpPr>
            <a:grpSpLocks/>
          </p:cNvGrpSpPr>
          <p:nvPr/>
        </p:nvGrpSpPr>
        <p:grpSpPr bwMode="auto">
          <a:xfrm>
            <a:off x="2286000" y="4057133"/>
            <a:ext cx="1219200" cy="381000"/>
            <a:chOff x="240" y="2016"/>
            <a:chExt cx="768" cy="240"/>
          </a:xfrm>
        </p:grpSpPr>
        <p:sp>
          <p:nvSpPr>
            <p:cNvPr id="108548" name="Rectangle 4"/>
            <p:cNvSpPr>
              <a:spLocks noChangeArrowheads="1"/>
            </p:cNvSpPr>
            <p:nvPr/>
          </p:nvSpPr>
          <p:spPr bwMode="auto">
            <a:xfrm>
              <a:off x="576" y="2016"/>
              <a:ext cx="432" cy="240"/>
            </a:xfrm>
            <a:prstGeom prst="rect">
              <a:avLst/>
            </a:prstGeom>
            <a:solidFill>
              <a:schemeClr val="hlink"/>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a:t>v</a:t>
              </a:r>
            </a:p>
          </p:txBody>
        </p:sp>
        <p:sp>
          <p:nvSpPr>
            <p:cNvPr id="108549" name="AutoShape 5"/>
            <p:cNvSpPr>
              <a:spLocks noChangeArrowheads="1"/>
            </p:cNvSpPr>
            <p:nvPr/>
          </p:nvSpPr>
          <p:spPr bwMode="auto">
            <a:xfrm>
              <a:off x="240" y="2016"/>
              <a:ext cx="288" cy="240"/>
            </a:xfrm>
            <a:prstGeom prst="triangle">
              <a:avLst>
                <a:gd name="adj" fmla="val 50000"/>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a:t>k</a:t>
              </a:r>
            </a:p>
          </p:txBody>
        </p:sp>
      </p:grpSp>
      <p:grpSp>
        <p:nvGrpSpPr>
          <p:cNvPr id="108580" name="Group 36"/>
          <p:cNvGrpSpPr>
            <a:grpSpLocks/>
          </p:cNvGrpSpPr>
          <p:nvPr/>
        </p:nvGrpSpPr>
        <p:grpSpPr bwMode="auto">
          <a:xfrm>
            <a:off x="4724400" y="2761733"/>
            <a:ext cx="1676400" cy="1219200"/>
            <a:chOff x="1776" y="1152"/>
            <a:chExt cx="1056" cy="768"/>
          </a:xfrm>
        </p:grpSpPr>
        <p:grpSp>
          <p:nvGrpSpPr>
            <p:cNvPr id="108554" name="Group 10"/>
            <p:cNvGrpSpPr>
              <a:grpSpLocks/>
            </p:cNvGrpSpPr>
            <p:nvPr/>
          </p:nvGrpSpPr>
          <p:grpSpPr bwMode="auto">
            <a:xfrm>
              <a:off x="1776" y="1152"/>
              <a:ext cx="1056" cy="336"/>
              <a:chOff x="2256" y="1344"/>
              <a:chExt cx="1056" cy="336"/>
            </a:xfrm>
          </p:grpSpPr>
          <p:sp>
            <p:nvSpPr>
              <p:cNvPr id="108552" name="AutoShape 8"/>
              <p:cNvSpPr>
                <a:spLocks noChangeArrowheads="1"/>
              </p:cNvSpPr>
              <p:nvPr/>
            </p:nvSpPr>
            <p:spPr bwMode="auto">
              <a:xfrm>
                <a:off x="2256" y="1344"/>
                <a:ext cx="432" cy="336"/>
              </a:xfrm>
              <a:prstGeom prst="diamond">
                <a:avLst/>
              </a:prstGeom>
              <a:solidFill>
                <a:srgbClr val="9966FF"/>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a:t>k</a:t>
                </a:r>
              </a:p>
            </p:txBody>
          </p:sp>
          <p:sp>
            <p:nvSpPr>
              <p:cNvPr id="108553" name="AutoShape 9"/>
              <p:cNvSpPr>
                <a:spLocks noChangeArrowheads="1"/>
              </p:cNvSpPr>
              <p:nvPr/>
            </p:nvSpPr>
            <p:spPr bwMode="auto">
              <a:xfrm>
                <a:off x="2688" y="1344"/>
                <a:ext cx="624" cy="336"/>
              </a:xfrm>
              <a:prstGeom prst="parallelogram">
                <a:avLst>
                  <a:gd name="adj" fmla="val 46429"/>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a:t>v</a:t>
                </a:r>
              </a:p>
            </p:txBody>
          </p:sp>
        </p:grpSp>
        <p:grpSp>
          <p:nvGrpSpPr>
            <p:cNvPr id="108555" name="Group 11"/>
            <p:cNvGrpSpPr>
              <a:grpSpLocks/>
            </p:cNvGrpSpPr>
            <p:nvPr/>
          </p:nvGrpSpPr>
          <p:grpSpPr bwMode="auto">
            <a:xfrm>
              <a:off x="1776" y="1584"/>
              <a:ext cx="1056" cy="336"/>
              <a:chOff x="2256" y="1344"/>
              <a:chExt cx="1056" cy="336"/>
            </a:xfrm>
          </p:grpSpPr>
          <p:sp>
            <p:nvSpPr>
              <p:cNvPr id="108556" name="AutoShape 12"/>
              <p:cNvSpPr>
                <a:spLocks noChangeArrowheads="1"/>
              </p:cNvSpPr>
              <p:nvPr/>
            </p:nvSpPr>
            <p:spPr bwMode="auto">
              <a:xfrm>
                <a:off x="2256" y="1344"/>
                <a:ext cx="432" cy="336"/>
              </a:xfrm>
              <a:prstGeom prst="diamond">
                <a:avLst/>
              </a:prstGeom>
              <a:solidFill>
                <a:srgbClr val="CC9900"/>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a:t>k</a:t>
                </a:r>
              </a:p>
            </p:txBody>
          </p:sp>
          <p:sp>
            <p:nvSpPr>
              <p:cNvPr id="108557" name="AutoShape 13"/>
              <p:cNvSpPr>
                <a:spLocks noChangeArrowheads="1"/>
              </p:cNvSpPr>
              <p:nvPr/>
            </p:nvSpPr>
            <p:spPr bwMode="auto">
              <a:xfrm>
                <a:off x="2688" y="1344"/>
                <a:ext cx="624" cy="336"/>
              </a:xfrm>
              <a:prstGeom prst="parallelogram">
                <a:avLst>
                  <a:gd name="adj" fmla="val 46429"/>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a:t>v</a:t>
                </a:r>
              </a:p>
            </p:txBody>
          </p:sp>
        </p:grpSp>
      </p:grpSp>
      <p:grpSp>
        <p:nvGrpSpPr>
          <p:cNvPr id="108579" name="Group 35"/>
          <p:cNvGrpSpPr>
            <a:grpSpLocks/>
          </p:cNvGrpSpPr>
          <p:nvPr/>
        </p:nvGrpSpPr>
        <p:grpSpPr bwMode="auto">
          <a:xfrm>
            <a:off x="3657600" y="3142733"/>
            <a:ext cx="762000" cy="609600"/>
            <a:chOff x="1104" y="1296"/>
            <a:chExt cx="480" cy="384"/>
          </a:xfrm>
        </p:grpSpPr>
        <p:sp>
          <p:nvSpPr>
            <p:cNvPr id="108563" name="AutoShape 19"/>
            <p:cNvSpPr>
              <a:spLocks noChangeArrowheads="1"/>
            </p:cNvSpPr>
            <p:nvPr/>
          </p:nvSpPr>
          <p:spPr bwMode="auto">
            <a:xfrm>
              <a:off x="1152" y="1488"/>
              <a:ext cx="432" cy="192"/>
            </a:xfrm>
            <a:prstGeom prst="rightArrow">
              <a:avLst>
                <a:gd name="adj1" fmla="val 50000"/>
                <a:gd name="adj2" fmla="val 56250"/>
              </a:avLst>
            </a:prstGeom>
            <a:solidFill>
              <a:srgbClr val="FF5050"/>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108564" name="Text Box 20"/>
            <p:cNvSpPr txBox="1">
              <a:spLocks noChangeArrowheads="1"/>
            </p:cNvSpPr>
            <p:nvPr/>
          </p:nvSpPr>
          <p:spPr bwMode="auto">
            <a:xfrm>
              <a:off x="1104" y="1296"/>
              <a:ext cx="395" cy="23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r>
                <a:rPr lang="en-US" b="1" dirty="0"/>
                <a:t>map</a:t>
              </a:r>
            </a:p>
          </p:txBody>
        </p:sp>
      </p:grpSp>
      <p:grpSp>
        <p:nvGrpSpPr>
          <p:cNvPr id="108569" name="Group 25"/>
          <p:cNvGrpSpPr>
            <a:grpSpLocks/>
          </p:cNvGrpSpPr>
          <p:nvPr/>
        </p:nvGrpSpPr>
        <p:grpSpPr bwMode="auto">
          <a:xfrm>
            <a:off x="2286000" y="3371333"/>
            <a:ext cx="1219200" cy="381000"/>
            <a:chOff x="240" y="2016"/>
            <a:chExt cx="768" cy="240"/>
          </a:xfrm>
        </p:grpSpPr>
        <p:sp>
          <p:nvSpPr>
            <p:cNvPr id="108570" name="Rectangle 26"/>
            <p:cNvSpPr>
              <a:spLocks noChangeArrowheads="1"/>
            </p:cNvSpPr>
            <p:nvPr/>
          </p:nvSpPr>
          <p:spPr bwMode="auto">
            <a:xfrm>
              <a:off x="576" y="2016"/>
              <a:ext cx="432" cy="240"/>
            </a:xfrm>
            <a:prstGeom prst="rect">
              <a:avLst/>
            </a:prstGeom>
            <a:solidFill>
              <a:srgbClr val="FFCC00"/>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a:t>v</a:t>
              </a:r>
            </a:p>
          </p:txBody>
        </p:sp>
        <p:sp>
          <p:nvSpPr>
            <p:cNvPr id="108571" name="AutoShape 27"/>
            <p:cNvSpPr>
              <a:spLocks noChangeArrowheads="1"/>
            </p:cNvSpPr>
            <p:nvPr/>
          </p:nvSpPr>
          <p:spPr bwMode="auto">
            <a:xfrm>
              <a:off x="240" y="2016"/>
              <a:ext cx="288" cy="240"/>
            </a:xfrm>
            <a:prstGeom prst="triangle">
              <a:avLst>
                <a:gd name="adj" fmla="val 50000"/>
              </a:avLst>
            </a:prstGeom>
            <a:solidFill>
              <a:srgbClr val="CCFF33"/>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a:t>k</a:t>
              </a:r>
            </a:p>
          </p:txBody>
        </p:sp>
      </p:grpSp>
      <p:grpSp>
        <p:nvGrpSpPr>
          <p:cNvPr id="108572" name="Group 28"/>
          <p:cNvGrpSpPr>
            <a:grpSpLocks/>
          </p:cNvGrpSpPr>
          <p:nvPr/>
        </p:nvGrpSpPr>
        <p:grpSpPr bwMode="auto">
          <a:xfrm>
            <a:off x="2209800" y="5504933"/>
            <a:ext cx="1219200" cy="381000"/>
            <a:chOff x="240" y="2016"/>
            <a:chExt cx="768" cy="240"/>
          </a:xfrm>
        </p:grpSpPr>
        <p:sp>
          <p:nvSpPr>
            <p:cNvPr id="108573" name="Rectangle 29"/>
            <p:cNvSpPr>
              <a:spLocks noChangeArrowheads="1"/>
            </p:cNvSpPr>
            <p:nvPr/>
          </p:nvSpPr>
          <p:spPr bwMode="auto">
            <a:xfrm>
              <a:off x="576" y="2016"/>
              <a:ext cx="432" cy="240"/>
            </a:xfrm>
            <a:prstGeom prst="rect">
              <a:avLst/>
            </a:prstGeom>
            <a:solidFill>
              <a:srgbClr val="66CCFF"/>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a:t>v</a:t>
              </a:r>
            </a:p>
          </p:txBody>
        </p:sp>
        <p:sp>
          <p:nvSpPr>
            <p:cNvPr id="108574" name="AutoShape 30"/>
            <p:cNvSpPr>
              <a:spLocks noChangeArrowheads="1"/>
            </p:cNvSpPr>
            <p:nvPr/>
          </p:nvSpPr>
          <p:spPr bwMode="auto">
            <a:xfrm>
              <a:off x="240" y="2016"/>
              <a:ext cx="288" cy="240"/>
            </a:xfrm>
            <a:prstGeom prst="triangle">
              <a:avLst>
                <a:gd name="adj" fmla="val 50000"/>
              </a:avLst>
            </a:prstGeom>
            <a:solidFill>
              <a:srgbClr val="FF0066"/>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a:t>k</a:t>
              </a:r>
            </a:p>
          </p:txBody>
        </p:sp>
      </p:grpSp>
      <p:sp>
        <p:nvSpPr>
          <p:cNvPr id="108577" name="Text Box 33"/>
          <p:cNvSpPr txBox="1">
            <a:spLocks noChangeArrowheads="1"/>
          </p:cNvSpPr>
          <p:nvPr/>
        </p:nvSpPr>
        <p:spPr bwMode="auto">
          <a:xfrm>
            <a:off x="2544763" y="4666734"/>
            <a:ext cx="404278" cy="4616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r>
              <a:rPr lang="en-US" sz="2400" b="1"/>
              <a:t>…</a:t>
            </a:r>
          </a:p>
        </p:txBody>
      </p:sp>
      <p:grpSp>
        <p:nvGrpSpPr>
          <p:cNvPr id="108581" name="Group 37"/>
          <p:cNvGrpSpPr>
            <a:grpSpLocks/>
          </p:cNvGrpSpPr>
          <p:nvPr/>
        </p:nvGrpSpPr>
        <p:grpSpPr bwMode="auto">
          <a:xfrm>
            <a:off x="4724400" y="4133333"/>
            <a:ext cx="1676400" cy="533400"/>
            <a:chOff x="2256" y="1344"/>
            <a:chExt cx="1056" cy="336"/>
          </a:xfrm>
        </p:grpSpPr>
        <p:sp>
          <p:nvSpPr>
            <p:cNvPr id="108582" name="AutoShape 38"/>
            <p:cNvSpPr>
              <a:spLocks noChangeArrowheads="1"/>
            </p:cNvSpPr>
            <p:nvPr/>
          </p:nvSpPr>
          <p:spPr bwMode="auto">
            <a:xfrm>
              <a:off x="2256" y="1344"/>
              <a:ext cx="432" cy="336"/>
            </a:xfrm>
            <a:prstGeom prst="diamond">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a:t>k</a:t>
              </a:r>
            </a:p>
          </p:txBody>
        </p:sp>
        <p:sp>
          <p:nvSpPr>
            <p:cNvPr id="108583" name="AutoShape 39"/>
            <p:cNvSpPr>
              <a:spLocks noChangeArrowheads="1"/>
            </p:cNvSpPr>
            <p:nvPr/>
          </p:nvSpPr>
          <p:spPr bwMode="auto">
            <a:xfrm>
              <a:off x="2688" y="1344"/>
              <a:ext cx="624" cy="336"/>
            </a:xfrm>
            <a:prstGeom prst="parallelogram">
              <a:avLst>
                <a:gd name="adj" fmla="val 46429"/>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a:t>v</a:t>
              </a:r>
            </a:p>
          </p:txBody>
        </p:sp>
      </p:grpSp>
      <p:grpSp>
        <p:nvGrpSpPr>
          <p:cNvPr id="108584" name="Group 40"/>
          <p:cNvGrpSpPr>
            <a:grpSpLocks/>
          </p:cNvGrpSpPr>
          <p:nvPr/>
        </p:nvGrpSpPr>
        <p:grpSpPr bwMode="auto">
          <a:xfrm>
            <a:off x="3657600" y="3904733"/>
            <a:ext cx="762000" cy="609600"/>
            <a:chOff x="1104" y="1296"/>
            <a:chExt cx="480" cy="384"/>
          </a:xfrm>
        </p:grpSpPr>
        <p:sp>
          <p:nvSpPr>
            <p:cNvPr id="108585" name="AutoShape 41"/>
            <p:cNvSpPr>
              <a:spLocks noChangeArrowheads="1"/>
            </p:cNvSpPr>
            <p:nvPr/>
          </p:nvSpPr>
          <p:spPr bwMode="auto">
            <a:xfrm>
              <a:off x="1152" y="1488"/>
              <a:ext cx="432" cy="192"/>
            </a:xfrm>
            <a:prstGeom prst="rightArrow">
              <a:avLst>
                <a:gd name="adj1" fmla="val 50000"/>
                <a:gd name="adj2" fmla="val 56250"/>
              </a:avLst>
            </a:prstGeom>
            <a:solidFill>
              <a:srgbClr val="FF5050"/>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108586" name="Text Box 42"/>
            <p:cNvSpPr txBox="1">
              <a:spLocks noChangeArrowheads="1"/>
            </p:cNvSpPr>
            <p:nvPr/>
          </p:nvSpPr>
          <p:spPr bwMode="auto">
            <a:xfrm>
              <a:off x="1104" y="1296"/>
              <a:ext cx="395" cy="23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r>
                <a:rPr lang="en-US" b="1" dirty="0"/>
                <a:t>map</a:t>
              </a:r>
            </a:p>
          </p:txBody>
        </p:sp>
      </p:grpSp>
      <p:sp>
        <p:nvSpPr>
          <p:cNvPr id="108611" name="Text Box 67"/>
          <p:cNvSpPr txBox="1">
            <a:spLocks noChangeArrowheads="1"/>
          </p:cNvSpPr>
          <p:nvPr/>
        </p:nvSpPr>
        <p:spPr bwMode="auto">
          <a:xfrm>
            <a:off x="2286001" y="2075934"/>
            <a:ext cx="1851789" cy="6463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r>
              <a:rPr lang="en-US" b="1" dirty="0">
                <a:solidFill>
                  <a:srgbClr val="008000"/>
                </a:solidFill>
                <a:latin typeface="Arial" pitchFamily="34" charset="0"/>
                <a:cs typeface="Arial" pitchFamily="34" charset="0"/>
              </a:rPr>
              <a:t>Input</a:t>
            </a:r>
          </a:p>
          <a:p>
            <a:r>
              <a:rPr lang="en-US" b="1" dirty="0">
                <a:solidFill>
                  <a:srgbClr val="008000"/>
                </a:solidFill>
                <a:latin typeface="Arial" pitchFamily="34" charset="0"/>
                <a:cs typeface="Arial" pitchFamily="34" charset="0"/>
              </a:rPr>
              <a:t>key-value pairs</a:t>
            </a:r>
          </a:p>
        </p:txBody>
      </p:sp>
      <p:sp>
        <p:nvSpPr>
          <p:cNvPr id="108578" name="Text Box 34"/>
          <p:cNvSpPr txBox="1">
            <a:spLocks noChangeArrowheads="1"/>
          </p:cNvSpPr>
          <p:nvPr/>
        </p:nvSpPr>
        <p:spPr bwMode="auto">
          <a:xfrm>
            <a:off x="4724401" y="2075934"/>
            <a:ext cx="1851789" cy="6463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r>
              <a:rPr lang="en-US" b="1" dirty="0">
                <a:solidFill>
                  <a:srgbClr val="008000"/>
                </a:solidFill>
                <a:latin typeface="Arial" pitchFamily="34" charset="0"/>
                <a:cs typeface="Arial" pitchFamily="34" charset="0"/>
              </a:rPr>
              <a:t>Intermediate</a:t>
            </a:r>
          </a:p>
          <a:p>
            <a:r>
              <a:rPr lang="en-US" b="1" dirty="0">
                <a:solidFill>
                  <a:srgbClr val="008000"/>
                </a:solidFill>
                <a:latin typeface="Arial" pitchFamily="34" charset="0"/>
                <a:cs typeface="Arial" pitchFamily="34" charset="0"/>
              </a:rPr>
              <a:t>key-value pairs</a:t>
            </a:r>
          </a:p>
        </p:txBody>
      </p:sp>
      <p:sp>
        <p:nvSpPr>
          <p:cNvPr id="108619" name="Text Box 75"/>
          <p:cNvSpPr txBox="1">
            <a:spLocks noChangeArrowheads="1"/>
          </p:cNvSpPr>
          <p:nvPr/>
        </p:nvSpPr>
        <p:spPr bwMode="auto">
          <a:xfrm>
            <a:off x="5029200" y="4742934"/>
            <a:ext cx="404278" cy="4616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r>
              <a:rPr lang="en-US" sz="2400" b="1"/>
              <a:t>…</a:t>
            </a:r>
          </a:p>
        </p:txBody>
      </p:sp>
      <p:sp>
        <p:nvSpPr>
          <p:cNvPr id="108620" name="AutoShape 76"/>
          <p:cNvSpPr>
            <a:spLocks noChangeArrowheads="1"/>
          </p:cNvSpPr>
          <p:nvPr/>
        </p:nvSpPr>
        <p:spPr bwMode="auto">
          <a:xfrm>
            <a:off x="4800600" y="5428733"/>
            <a:ext cx="685800" cy="533400"/>
          </a:xfrm>
          <a:prstGeom prst="diamond">
            <a:avLst/>
          </a:prstGeom>
          <a:solidFill>
            <a:srgbClr val="FFFF00"/>
          </a:solidFill>
          <a:ln w="9525">
            <a:solidFill>
              <a:schemeClr val="tx1"/>
            </a:solidFill>
            <a:miter lim="800000"/>
            <a:headEnd/>
            <a:tailEnd/>
          </a:ln>
          <a:effectLst/>
        </p:spPr>
        <p:txBody>
          <a:bodyPr wrap="none" anchor="ctr"/>
          <a:lstStyle/>
          <a:p>
            <a:pPr algn="ctr"/>
            <a:r>
              <a:rPr lang="en-US"/>
              <a:t>k</a:t>
            </a:r>
          </a:p>
        </p:txBody>
      </p:sp>
      <p:sp>
        <p:nvSpPr>
          <p:cNvPr id="108621" name="AutoShape 77"/>
          <p:cNvSpPr>
            <a:spLocks noChangeArrowheads="1"/>
          </p:cNvSpPr>
          <p:nvPr/>
        </p:nvSpPr>
        <p:spPr bwMode="auto">
          <a:xfrm>
            <a:off x="5486400" y="5428733"/>
            <a:ext cx="990600" cy="533400"/>
          </a:xfrm>
          <a:prstGeom prst="parallelogram">
            <a:avLst>
              <a:gd name="adj" fmla="val 46429"/>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a:t>v</a:t>
            </a:r>
          </a:p>
        </p:txBody>
      </p:sp>
      <p:sp>
        <p:nvSpPr>
          <p:cNvPr id="4" name="Slide Number Placeholder 3"/>
          <p:cNvSpPr>
            <a:spLocks noGrp="1"/>
          </p:cNvSpPr>
          <p:nvPr>
            <p:ph type="sldNum" sz="quarter" idx="12"/>
          </p:nvPr>
        </p:nvSpPr>
        <p:spPr/>
        <p:txBody>
          <a:bodyPr/>
          <a:lstStyle/>
          <a:p>
            <a:fld id="{19B12225-5612-419B-A8D5-4B8EEE4C217E}" type="slidenum">
              <a:rPr lang="en-US" smtClean="0"/>
              <a:pPr/>
              <a:t>15</a:t>
            </a:fld>
            <a:endParaRPr lang="en-US"/>
          </a:p>
        </p:txBody>
      </p:sp>
    </p:spTree>
    <p:extLst>
      <p:ext uri="{BB962C8B-B14F-4D97-AF65-F5344CB8AC3E}">
        <p14:creationId xmlns:p14="http://schemas.microsoft.com/office/powerpoint/2010/main" val="175241430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857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857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8580"/>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108584"/>
                                        </p:tgtEl>
                                        <p:attrNameLst>
                                          <p:attrName>style.visibility</p:attrName>
                                        </p:attrNameLst>
                                      </p:cBhvr>
                                      <p:to>
                                        <p:strVal val="visible"/>
                                      </p:to>
                                    </p:set>
                                  </p:childTnLst>
                                </p:cTn>
                              </p:par>
                              <p:par>
                                <p:cTn id="17" presetID="1" presetClass="exit" presetSubtype="0" fill="hold" nodeType="withEffect">
                                  <p:stCondLst>
                                    <p:cond delay="0"/>
                                  </p:stCondLst>
                                  <p:childTnLst>
                                    <p:set>
                                      <p:cBhvr>
                                        <p:cTn id="18" dur="1" fill="hold">
                                          <p:stCondLst>
                                            <p:cond delay="0"/>
                                          </p:stCondLst>
                                        </p:cTn>
                                        <p:tgtEl>
                                          <p:spTgt spid="108579"/>
                                        </p:tgtEl>
                                        <p:attrNameLst>
                                          <p:attrName>style.visibility</p:attrName>
                                        </p:attrNameLst>
                                      </p:cBhvr>
                                      <p:to>
                                        <p:strVal val="hidden"/>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108581"/>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xit" presetSubtype="0" fill="hold" nodeType="clickEffect">
                                  <p:stCondLst>
                                    <p:cond delay="0"/>
                                  </p:stCondLst>
                                  <p:childTnLst>
                                    <p:set>
                                      <p:cBhvr>
                                        <p:cTn id="26" dur="1" fill="hold">
                                          <p:stCondLst>
                                            <p:cond delay="0"/>
                                          </p:stCondLst>
                                        </p:cTn>
                                        <p:tgtEl>
                                          <p:spTgt spid="108584"/>
                                        </p:tgtEl>
                                        <p:attrNameLst>
                                          <p:attrName>style.visibility</p:attrName>
                                        </p:attrNameLst>
                                      </p:cBhvr>
                                      <p:to>
                                        <p:strVal val="hidden"/>
                                      </p:to>
                                    </p:set>
                                  </p:childTnLst>
                                </p:cTn>
                              </p:par>
                              <p:par>
                                <p:cTn id="27" presetID="1" presetClass="entr" presetSubtype="0" fill="hold" grpId="0" nodeType="withEffect">
                                  <p:stCondLst>
                                    <p:cond delay="0"/>
                                  </p:stCondLst>
                                  <p:childTnLst>
                                    <p:set>
                                      <p:cBhvr>
                                        <p:cTn id="28" dur="1" fill="hold">
                                          <p:stCondLst>
                                            <p:cond delay="0"/>
                                          </p:stCondLst>
                                        </p:cTn>
                                        <p:tgtEl>
                                          <p:spTgt spid="10861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0862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086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578" grpId="0"/>
      <p:bldP spid="108619" grpId="0"/>
      <p:bldP spid="108620" grpId="0" animBg="1"/>
      <p:bldP spid="108621"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Grp="1" noChangeArrowheads="1"/>
          </p:cNvSpPr>
          <p:nvPr>
            <p:ph type="title"/>
          </p:nvPr>
        </p:nvSpPr>
        <p:spPr/>
        <p:txBody>
          <a:bodyPr/>
          <a:lstStyle/>
          <a:p>
            <a:r>
              <a:rPr lang="en-US" dirty="0" err="1"/>
              <a:t>MapReduce</a:t>
            </a:r>
            <a:r>
              <a:rPr lang="en-US" dirty="0"/>
              <a:t>: The </a:t>
            </a:r>
            <a:r>
              <a:rPr lang="en-US" u="sng" dirty="0"/>
              <a:t>Reduce </a:t>
            </a:r>
            <a:r>
              <a:rPr lang="en-US" dirty="0"/>
              <a:t>Step</a:t>
            </a:r>
          </a:p>
        </p:txBody>
      </p:sp>
      <p:grpSp>
        <p:nvGrpSpPr>
          <p:cNvPr id="109583" name="Group 15"/>
          <p:cNvGrpSpPr>
            <a:grpSpLocks/>
          </p:cNvGrpSpPr>
          <p:nvPr/>
        </p:nvGrpSpPr>
        <p:grpSpPr bwMode="auto">
          <a:xfrm>
            <a:off x="2133600" y="2137721"/>
            <a:ext cx="1873250" cy="3733800"/>
            <a:chOff x="3476" y="960"/>
            <a:chExt cx="1180" cy="2352"/>
          </a:xfrm>
        </p:grpSpPr>
        <p:grpSp>
          <p:nvGrpSpPr>
            <p:cNvPr id="109584" name="Group 16"/>
            <p:cNvGrpSpPr>
              <a:grpSpLocks/>
            </p:cNvGrpSpPr>
            <p:nvPr/>
          </p:nvGrpSpPr>
          <p:grpSpPr bwMode="auto">
            <a:xfrm>
              <a:off x="3552" y="1392"/>
              <a:ext cx="1104" cy="1920"/>
              <a:chOff x="3552" y="1392"/>
              <a:chExt cx="1104" cy="1920"/>
            </a:xfrm>
          </p:grpSpPr>
          <p:sp>
            <p:nvSpPr>
              <p:cNvPr id="109585" name="AutoShape 17"/>
              <p:cNvSpPr>
                <a:spLocks noChangeArrowheads="1"/>
              </p:cNvSpPr>
              <p:nvPr/>
            </p:nvSpPr>
            <p:spPr bwMode="auto">
              <a:xfrm>
                <a:off x="3600" y="2976"/>
                <a:ext cx="432" cy="336"/>
              </a:xfrm>
              <a:prstGeom prst="diamond">
                <a:avLst/>
              </a:prstGeom>
              <a:solidFill>
                <a:srgbClr val="FFFF00"/>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a:t>k</a:t>
                </a:r>
              </a:p>
            </p:txBody>
          </p:sp>
          <p:sp>
            <p:nvSpPr>
              <p:cNvPr id="109586" name="AutoShape 18"/>
              <p:cNvSpPr>
                <a:spLocks noChangeArrowheads="1"/>
              </p:cNvSpPr>
              <p:nvPr/>
            </p:nvSpPr>
            <p:spPr bwMode="auto">
              <a:xfrm>
                <a:off x="4032" y="2976"/>
                <a:ext cx="624" cy="336"/>
              </a:xfrm>
              <a:prstGeom prst="parallelogram">
                <a:avLst>
                  <a:gd name="adj" fmla="val 46429"/>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a:t>v</a:t>
                </a:r>
              </a:p>
            </p:txBody>
          </p:sp>
          <p:sp>
            <p:nvSpPr>
              <p:cNvPr id="109587" name="Text Box 19"/>
              <p:cNvSpPr txBox="1">
                <a:spLocks noChangeArrowheads="1"/>
              </p:cNvSpPr>
              <p:nvPr/>
            </p:nvSpPr>
            <p:spPr bwMode="auto">
              <a:xfrm>
                <a:off x="3840" y="2592"/>
                <a:ext cx="255" cy="29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r>
                  <a:rPr lang="en-US" sz="2400" b="1"/>
                  <a:t>…</a:t>
                </a:r>
              </a:p>
            </p:txBody>
          </p:sp>
          <p:grpSp>
            <p:nvGrpSpPr>
              <p:cNvPr id="109588" name="Group 20"/>
              <p:cNvGrpSpPr>
                <a:grpSpLocks/>
              </p:cNvGrpSpPr>
              <p:nvPr/>
            </p:nvGrpSpPr>
            <p:grpSpPr bwMode="auto">
              <a:xfrm>
                <a:off x="3552" y="1392"/>
                <a:ext cx="1056" cy="336"/>
                <a:chOff x="2256" y="1344"/>
                <a:chExt cx="1056" cy="336"/>
              </a:xfrm>
            </p:grpSpPr>
            <p:sp>
              <p:nvSpPr>
                <p:cNvPr id="109589" name="AutoShape 21"/>
                <p:cNvSpPr>
                  <a:spLocks noChangeArrowheads="1"/>
                </p:cNvSpPr>
                <p:nvPr/>
              </p:nvSpPr>
              <p:spPr bwMode="auto">
                <a:xfrm>
                  <a:off x="2256" y="1344"/>
                  <a:ext cx="432" cy="336"/>
                </a:xfrm>
                <a:prstGeom prst="diamond">
                  <a:avLst/>
                </a:prstGeom>
                <a:solidFill>
                  <a:srgbClr val="9966FF"/>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a:t>k</a:t>
                  </a:r>
                </a:p>
              </p:txBody>
            </p:sp>
            <p:sp>
              <p:nvSpPr>
                <p:cNvPr id="109590" name="AutoShape 22"/>
                <p:cNvSpPr>
                  <a:spLocks noChangeArrowheads="1"/>
                </p:cNvSpPr>
                <p:nvPr/>
              </p:nvSpPr>
              <p:spPr bwMode="auto">
                <a:xfrm>
                  <a:off x="2688" y="1344"/>
                  <a:ext cx="624" cy="336"/>
                </a:xfrm>
                <a:prstGeom prst="parallelogram">
                  <a:avLst>
                    <a:gd name="adj" fmla="val 46429"/>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a:t>v</a:t>
                  </a:r>
                </a:p>
              </p:txBody>
            </p:sp>
          </p:grpSp>
          <p:grpSp>
            <p:nvGrpSpPr>
              <p:cNvPr id="109591" name="Group 23"/>
              <p:cNvGrpSpPr>
                <a:grpSpLocks/>
              </p:cNvGrpSpPr>
              <p:nvPr/>
            </p:nvGrpSpPr>
            <p:grpSpPr bwMode="auto">
              <a:xfrm>
                <a:off x="3552" y="1824"/>
                <a:ext cx="1056" cy="336"/>
                <a:chOff x="2256" y="1344"/>
                <a:chExt cx="1056" cy="336"/>
              </a:xfrm>
            </p:grpSpPr>
            <p:sp>
              <p:nvSpPr>
                <p:cNvPr id="109592" name="AutoShape 24"/>
                <p:cNvSpPr>
                  <a:spLocks noChangeArrowheads="1"/>
                </p:cNvSpPr>
                <p:nvPr/>
              </p:nvSpPr>
              <p:spPr bwMode="auto">
                <a:xfrm>
                  <a:off x="2256" y="1344"/>
                  <a:ext cx="432" cy="336"/>
                </a:xfrm>
                <a:prstGeom prst="diamond">
                  <a:avLst/>
                </a:prstGeom>
                <a:solidFill>
                  <a:srgbClr val="CC9900"/>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a:t>k</a:t>
                  </a:r>
                </a:p>
              </p:txBody>
            </p:sp>
            <p:sp>
              <p:nvSpPr>
                <p:cNvPr id="109593" name="AutoShape 25"/>
                <p:cNvSpPr>
                  <a:spLocks noChangeArrowheads="1"/>
                </p:cNvSpPr>
                <p:nvPr/>
              </p:nvSpPr>
              <p:spPr bwMode="auto">
                <a:xfrm>
                  <a:off x="2688" y="1344"/>
                  <a:ext cx="624" cy="336"/>
                </a:xfrm>
                <a:prstGeom prst="parallelogram">
                  <a:avLst>
                    <a:gd name="adj" fmla="val 46429"/>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a:t>v</a:t>
                  </a:r>
                </a:p>
              </p:txBody>
            </p:sp>
          </p:grpSp>
          <p:sp>
            <p:nvSpPr>
              <p:cNvPr id="109594" name="AutoShape 26"/>
              <p:cNvSpPr>
                <a:spLocks noChangeArrowheads="1"/>
              </p:cNvSpPr>
              <p:nvPr/>
            </p:nvSpPr>
            <p:spPr bwMode="auto">
              <a:xfrm>
                <a:off x="3552" y="2256"/>
                <a:ext cx="432" cy="336"/>
              </a:xfrm>
              <a:prstGeom prst="diamond">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a:t>k</a:t>
                </a:r>
              </a:p>
            </p:txBody>
          </p:sp>
          <p:sp>
            <p:nvSpPr>
              <p:cNvPr id="109595" name="AutoShape 27"/>
              <p:cNvSpPr>
                <a:spLocks noChangeArrowheads="1"/>
              </p:cNvSpPr>
              <p:nvPr/>
            </p:nvSpPr>
            <p:spPr bwMode="auto">
              <a:xfrm>
                <a:off x="3984" y="2256"/>
                <a:ext cx="624" cy="336"/>
              </a:xfrm>
              <a:prstGeom prst="parallelogram">
                <a:avLst>
                  <a:gd name="adj" fmla="val 46429"/>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a:t>v</a:t>
                </a:r>
              </a:p>
            </p:txBody>
          </p:sp>
        </p:grpSp>
        <p:sp>
          <p:nvSpPr>
            <p:cNvPr id="109596" name="Text Box 28"/>
            <p:cNvSpPr txBox="1">
              <a:spLocks noChangeArrowheads="1"/>
            </p:cNvSpPr>
            <p:nvPr/>
          </p:nvSpPr>
          <p:spPr bwMode="auto">
            <a:xfrm>
              <a:off x="3476" y="960"/>
              <a:ext cx="1166" cy="40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r>
                <a:rPr lang="en-US" b="1" dirty="0">
                  <a:solidFill>
                    <a:srgbClr val="008000"/>
                  </a:solidFill>
                  <a:latin typeface="Arial" pitchFamily="34" charset="0"/>
                  <a:cs typeface="Arial" pitchFamily="34" charset="0"/>
                </a:rPr>
                <a:t>Intermediate</a:t>
              </a:r>
            </a:p>
            <a:p>
              <a:r>
                <a:rPr lang="en-US" b="1" dirty="0">
                  <a:solidFill>
                    <a:srgbClr val="008000"/>
                  </a:solidFill>
                  <a:latin typeface="Arial" pitchFamily="34" charset="0"/>
                  <a:cs typeface="Arial" pitchFamily="34" charset="0"/>
                </a:rPr>
                <a:t>key-value pairs</a:t>
              </a:r>
            </a:p>
          </p:txBody>
        </p:sp>
      </p:grpSp>
      <p:grpSp>
        <p:nvGrpSpPr>
          <p:cNvPr id="109635" name="Group 67"/>
          <p:cNvGrpSpPr>
            <a:grpSpLocks/>
          </p:cNvGrpSpPr>
          <p:nvPr/>
        </p:nvGrpSpPr>
        <p:grpSpPr bwMode="auto">
          <a:xfrm>
            <a:off x="3951288" y="3396611"/>
            <a:ext cx="849312" cy="874713"/>
            <a:chOff x="1529" y="1753"/>
            <a:chExt cx="535" cy="551"/>
          </a:xfrm>
        </p:grpSpPr>
        <p:sp>
          <p:nvSpPr>
            <p:cNvPr id="109597" name="AutoShape 29"/>
            <p:cNvSpPr>
              <a:spLocks noChangeArrowheads="1"/>
            </p:cNvSpPr>
            <p:nvPr/>
          </p:nvSpPr>
          <p:spPr bwMode="auto">
            <a:xfrm>
              <a:off x="1584" y="2112"/>
              <a:ext cx="480" cy="192"/>
            </a:xfrm>
            <a:prstGeom prst="rightArrow">
              <a:avLst>
                <a:gd name="adj1" fmla="val 50000"/>
                <a:gd name="adj2" fmla="val 62500"/>
              </a:avLst>
            </a:prstGeom>
            <a:solidFill>
              <a:srgbClr val="FF5050"/>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109598" name="Text Box 30"/>
            <p:cNvSpPr txBox="1">
              <a:spLocks noChangeArrowheads="1"/>
            </p:cNvSpPr>
            <p:nvPr/>
          </p:nvSpPr>
          <p:spPr bwMode="auto">
            <a:xfrm>
              <a:off x="1529" y="1753"/>
              <a:ext cx="501" cy="40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r>
                <a:rPr lang="en-US" b="1" dirty="0"/>
                <a:t>Group</a:t>
              </a:r>
            </a:p>
            <a:p>
              <a:r>
                <a:rPr lang="en-US" b="1" dirty="0"/>
                <a:t>by key</a:t>
              </a:r>
            </a:p>
          </p:txBody>
        </p:sp>
      </p:grpSp>
      <p:grpSp>
        <p:nvGrpSpPr>
          <p:cNvPr id="109601" name="Group 33"/>
          <p:cNvGrpSpPr>
            <a:grpSpLocks/>
          </p:cNvGrpSpPr>
          <p:nvPr/>
        </p:nvGrpSpPr>
        <p:grpSpPr bwMode="auto">
          <a:xfrm>
            <a:off x="7467600" y="2671121"/>
            <a:ext cx="1066800" cy="533400"/>
            <a:chOff x="3456" y="1296"/>
            <a:chExt cx="672" cy="336"/>
          </a:xfrm>
        </p:grpSpPr>
        <p:sp>
          <p:nvSpPr>
            <p:cNvPr id="109599" name="AutoShape 31"/>
            <p:cNvSpPr>
              <a:spLocks noChangeArrowheads="1"/>
            </p:cNvSpPr>
            <p:nvPr/>
          </p:nvSpPr>
          <p:spPr bwMode="auto">
            <a:xfrm>
              <a:off x="3504" y="1488"/>
              <a:ext cx="624" cy="144"/>
            </a:xfrm>
            <a:prstGeom prst="rightArrow">
              <a:avLst>
                <a:gd name="adj1" fmla="val 50000"/>
                <a:gd name="adj2" fmla="val 108333"/>
              </a:avLst>
            </a:prstGeom>
            <a:solidFill>
              <a:srgbClr val="FF5050"/>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109600" name="Text Box 32"/>
            <p:cNvSpPr txBox="1">
              <a:spLocks noChangeArrowheads="1"/>
            </p:cNvSpPr>
            <p:nvPr/>
          </p:nvSpPr>
          <p:spPr bwMode="auto">
            <a:xfrm>
              <a:off x="3456" y="1296"/>
              <a:ext cx="539" cy="23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r>
                <a:rPr lang="en-US" b="1" dirty="0"/>
                <a:t>reduce</a:t>
              </a:r>
            </a:p>
          </p:txBody>
        </p:sp>
      </p:grpSp>
      <p:grpSp>
        <p:nvGrpSpPr>
          <p:cNvPr id="109602" name="Group 34"/>
          <p:cNvGrpSpPr>
            <a:grpSpLocks/>
          </p:cNvGrpSpPr>
          <p:nvPr/>
        </p:nvGrpSpPr>
        <p:grpSpPr bwMode="auto">
          <a:xfrm>
            <a:off x="7467600" y="3280721"/>
            <a:ext cx="1066800" cy="533400"/>
            <a:chOff x="3456" y="1296"/>
            <a:chExt cx="672" cy="336"/>
          </a:xfrm>
        </p:grpSpPr>
        <p:sp>
          <p:nvSpPr>
            <p:cNvPr id="109603" name="AutoShape 35"/>
            <p:cNvSpPr>
              <a:spLocks noChangeArrowheads="1"/>
            </p:cNvSpPr>
            <p:nvPr/>
          </p:nvSpPr>
          <p:spPr bwMode="auto">
            <a:xfrm>
              <a:off x="3504" y="1488"/>
              <a:ext cx="624" cy="144"/>
            </a:xfrm>
            <a:prstGeom prst="rightArrow">
              <a:avLst>
                <a:gd name="adj1" fmla="val 50000"/>
                <a:gd name="adj2" fmla="val 108333"/>
              </a:avLst>
            </a:prstGeom>
            <a:solidFill>
              <a:srgbClr val="FF5050"/>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109604" name="Text Box 36"/>
            <p:cNvSpPr txBox="1">
              <a:spLocks noChangeArrowheads="1"/>
            </p:cNvSpPr>
            <p:nvPr/>
          </p:nvSpPr>
          <p:spPr bwMode="auto">
            <a:xfrm>
              <a:off x="3456" y="1296"/>
              <a:ext cx="539" cy="23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r>
                <a:rPr lang="en-US" b="1" dirty="0"/>
                <a:t>reduce</a:t>
              </a:r>
            </a:p>
          </p:txBody>
        </p:sp>
      </p:grpSp>
      <p:grpSp>
        <p:nvGrpSpPr>
          <p:cNvPr id="109610" name="Group 42"/>
          <p:cNvGrpSpPr>
            <a:grpSpLocks/>
          </p:cNvGrpSpPr>
          <p:nvPr/>
        </p:nvGrpSpPr>
        <p:grpSpPr bwMode="auto">
          <a:xfrm>
            <a:off x="8610600" y="2823521"/>
            <a:ext cx="1295400" cy="533400"/>
            <a:chOff x="4464" y="1392"/>
            <a:chExt cx="816" cy="336"/>
          </a:xfrm>
        </p:grpSpPr>
        <p:sp>
          <p:nvSpPr>
            <p:cNvPr id="109605" name="AutoShape 37"/>
            <p:cNvSpPr>
              <a:spLocks noChangeArrowheads="1"/>
            </p:cNvSpPr>
            <p:nvPr/>
          </p:nvSpPr>
          <p:spPr bwMode="auto">
            <a:xfrm>
              <a:off x="4464" y="1392"/>
              <a:ext cx="432" cy="336"/>
            </a:xfrm>
            <a:prstGeom prst="diamond">
              <a:avLst/>
            </a:prstGeom>
            <a:solidFill>
              <a:srgbClr val="9966FF"/>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a:t>k</a:t>
              </a:r>
            </a:p>
          </p:txBody>
        </p:sp>
        <p:sp>
          <p:nvSpPr>
            <p:cNvPr id="109607" name="AutoShape 39"/>
            <p:cNvSpPr>
              <a:spLocks noChangeArrowheads="1"/>
            </p:cNvSpPr>
            <p:nvPr/>
          </p:nvSpPr>
          <p:spPr bwMode="auto">
            <a:xfrm>
              <a:off x="4944" y="1392"/>
              <a:ext cx="336" cy="336"/>
            </a:xfrm>
            <a:prstGeom prst="octagon">
              <a:avLst>
                <a:gd name="adj" fmla="val 29287"/>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a:t>v</a:t>
              </a:r>
            </a:p>
          </p:txBody>
        </p:sp>
      </p:grpSp>
      <p:grpSp>
        <p:nvGrpSpPr>
          <p:cNvPr id="109611" name="Group 43"/>
          <p:cNvGrpSpPr>
            <a:grpSpLocks/>
          </p:cNvGrpSpPr>
          <p:nvPr/>
        </p:nvGrpSpPr>
        <p:grpSpPr bwMode="auto">
          <a:xfrm>
            <a:off x="8610600" y="3433121"/>
            <a:ext cx="1295400" cy="533400"/>
            <a:chOff x="4464" y="1392"/>
            <a:chExt cx="816" cy="336"/>
          </a:xfrm>
        </p:grpSpPr>
        <p:sp>
          <p:nvSpPr>
            <p:cNvPr id="109612" name="AutoShape 44"/>
            <p:cNvSpPr>
              <a:spLocks noChangeArrowheads="1"/>
            </p:cNvSpPr>
            <p:nvPr/>
          </p:nvSpPr>
          <p:spPr bwMode="auto">
            <a:xfrm>
              <a:off x="4464" y="1392"/>
              <a:ext cx="432" cy="336"/>
            </a:xfrm>
            <a:prstGeom prst="diamond">
              <a:avLst/>
            </a:prstGeom>
            <a:solidFill>
              <a:schemeClr val="accent1">
                <a:lumMod val="75000"/>
              </a:schemeClr>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dirty="0"/>
                <a:t>k</a:t>
              </a:r>
            </a:p>
          </p:txBody>
        </p:sp>
        <p:sp>
          <p:nvSpPr>
            <p:cNvPr id="109613" name="AutoShape 45"/>
            <p:cNvSpPr>
              <a:spLocks noChangeArrowheads="1"/>
            </p:cNvSpPr>
            <p:nvPr/>
          </p:nvSpPr>
          <p:spPr bwMode="auto">
            <a:xfrm>
              <a:off x="4944" y="1392"/>
              <a:ext cx="336" cy="336"/>
            </a:xfrm>
            <a:prstGeom prst="octagon">
              <a:avLst>
                <a:gd name="adj" fmla="val 29287"/>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a:t>v</a:t>
              </a:r>
            </a:p>
          </p:txBody>
        </p:sp>
      </p:grpSp>
      <p:grpSp>
        <p:nvGrpSpPr>
          <p:cNvPr id="109614" name="Group 46"/>
          <p:cNvGrpSpPr>
            <a:grpSpLocks/>
          </p:cNvGrpSpPr>
          <p:nvPr/>
        </p:nvGrpSpPr>
        <p:grpSpPr bwMode="auto">
          <a:xfrm>
            <a:off x="8686800" y="5414321"/>
            <a:ext cx="1295400" cy="533400"/>
            <a:chOff x="4464" y="1392"/>
            <a:chExt cx="816" cy="336"/>
          </a:xfrm>
        </p:grpSpPr>
        <p:sp>
          <p:nvSpPr>
            <p:cNvPr id="109615" name="AutoShape 47"/>
            <p:cNvSpPr>
              <a:spLocks noChangeArrowheads="1"/>
            </p:cNvSpPr>
            <p:nvPr/>
          </p:nvSpPr>
          <p:spPr bwMode="auto">
            <a:xfrm>
              <a:off x="4464" y="1392"/>
              <a:ext cx="432" cy="336"/>
            </a:xfrm>
            <a:prstGeom prst="diamond">
              <a:avLst/>
            </a:prstGeom>
            <a:solidFill>
              <a:srgbClr val="FFFF00"/>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a:t>k</a:t>
              </a:r>
            </a:p>
          </p:txBody>
        </p:sp>
        <p:sp>
          <p:nvSpPr>
            <p:cNvPr id="109616" name="AutoShape 48"/>
            <p:cNvSpPr>
              <a:spLocks noChangeArrowheads="1"/>
            </p:cNvSpPr>
            <p:nvPr/>
          </p:nvSpPr>
          <p:spPr bwMode="auto">
            <a:xfrm>
              <a:off x="4944" y="1392"/>
              <a:ext cx="336" cy="336"/>
            </a:xfrm>
            <a:prstGeom prst="octagon">
              <a:avLst>
                <a:gd name="adj" fmla="val 29287"/>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a:t>v</a:t>
              </a:r>
            </a:p>
          </p:txBody>
        </p:sp>
      </p:grpSp>
      <p:sp>
        <p:nvSpPr>
          <p:cNvPr id="109617" name="Text Box 49"/>
          <p:cNvSpPr txBox="1">
            <a:spLocks noChangeArrowheads="1"/>
          </p:cNvSpPr>
          <p:nvPr/>
        </p:nvSpPr>
        <p:spPr bwMode="auto">
          <a:xfrm>
            <a:off x="9097963" y="4576122"/>
            <a:ext cx="404278" cy="4616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r>
              <a:rPr lang="en-US" sz="2400" b="1"/>
              <a:t>…</a:t>
            </a:r>
          </a:p>
        </p:txBody>
      </p:sp>
      <p:grpSp>
        <p:nvGrpSpPr>
          <p:cNvPr id="109634" name="Group 66"/>
          <p:cNvGrpSpPr>
            <a:grpSpLocks/>
          </p:cNvGrpSpPr>
          <p:nvPr/>
        </p:nvGrpSpPr>
        <p:grpSpPr bwMode="auto">
          <a:xfrm>
            <a:off x="4800600" y="2213921"/>
            <a:ext cx="2743200" cy="3657600"/>
            <a:chOff x="2064" y="1008"/>
            <a:chExt cx="1728" cy="2304"/>
          </a:xfrm>
        </p:grpSpPr>
        <p:sp>
          <p:nvSpPr>
            <p:cNvPr id="109573" name="AutoShape 5"/>
            <p:cNvSpPr>
              <a:spLocks noChangeArrowheads="1"/>
            </p:cNvSpPr>
            <p:nvPr/>
          </p:nvSpPr>
          <p:spPr bwMode="auto">
            <a:xfrm>
              <a:off x="2112" y="2976"/>
              <a:ext cx="432" cy="336"/>
            </a:xfrm>
            <a:prstGeom prst="diamond">
              <a:avLst/>
            </a:prstGeom>
            <a:solidFill>
              <a:srgbClr val="FFFF00"/>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a:t>k</a:t>
              </a:r>
            </a:p>
          </p:txBody>
        </p:sp>
        <p:sp>
          <p:nvSpPr>
            <p:cNvPr id="109574" name="AutoShape 6"/>
            <p:cNvSpPr>
              <a:spLocks noChangeArrowheads="1"/>
            </p:cNvSpPr>
            <p:nvPr/>
          </p:nvSpPr>
          <p:spPr bwMode="auto">
            <a:xfrm>
              <a:off x="2544" y="2976"/>
              <a:ext cx="528" cy="336"/>
            </a:xfrm>
            <a:prstGeom prst="parallelogram">
              <a:avLst>
                <a:gd name="adj" fmla="val 39286"/>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a:t>v</a:t>
              </a:r>
            </a:p>
          </p:txBody>
        </p:sp>
        <p:sp>
          <p:nvSpPr>
            <p:cNvPr id="109575" name="Text Box 7"/>
            <p:cNvSpPr txBox="1">
              <a:spLocks noChangeArrowheads="1"/>
            </p:cNvSpPr>
            <p:nvPr/>
          </p:nvSpPr>
          <p:spPr bwMode="auto">
            <a:xfrm>
              <a:off x="2467" y="2496"/>
              <a:ext cx="255" cy="29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r>
                <a:rPr lang="en-US" sz="2400" b="1"/>
                <a:t>…</a:t>
              </a:r>
            </a:p>
          </p:txBody>
        </p:sp>
        <p:sp>
          <p:nvSpPr>
            <p:cNvPr id="109576" name="AutoShape 8"/>
            <p:cNvSpPr>
              <a:spLocks noChangeArrowheads="1"/>
            </p:cNvSpPr>
            <p:nvPr/>
          </p:nvSpPr>
          <p:spPr bwMode="auto">
            <a:xfrm>
              <a:off x="2064" y="1392"/>
              <a:ext cx="432" cy="336"/>
            </a:xfrm>
            <a:prstGeom prst="diamond">
              <a:avLst/>
            </a:prstGeom>
            <a:solidFill>
              <a:srgbClr val="9966FF"/>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a:t>k</a:t>
              </a:r>
            </a:p>
          </p:txBody>
        </p:sp>
        <p:sp>
          <p:nvSpPr>
            <p:cNvPr id="109577" name="AutoShape 9"/>
            <p:cNvSpPr>
              <a:spLocks noChangeArrowheads="1"/>
            </p:cNvSpPr>
            <p:nvPr/>
          </p:nvSpPr>
          <p:spPr bwMode="auto">
            <a:xfrm>
              <a:off x="2496" y="1392"/>
              <a:ext cx="528" cy="336"/>
            </a:xfrm>
            <a:prstGeom prst="parallelogram">
              <a:avLst>
                <a:gd name="adj" fmla="val 39286"/>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a:t>v</a:t>
              </a:r>
            </a:p>
          </p:txBody>
        </p:sp>
        <p:sp>
          <p:nvSpPr>
            <p:cNvPr id="109578" name="AutoShape 10"/>
            <p:cNvSpPr>
              <a:spLocks noChangeArrowheads="1"/>
            </p:cNvSpPr>
            <p:nvPr/>
          </p:nvSpPr>
          <p:spPr bwMode="auto">
            <a:xfrm>
              <a:off x="2064" y="1824"/>
              <a:ext cx="432" cy="336"/>
            </a:xfrm>
            <a:prstGeom prst="diamond">
              <a:avLst/>
            </a:prstGeom>
            <a:solidFill>
              <a:schemeClr val="accent1">
                <a:lumMod val="75000"/>
              </a:schemeClr>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a:t>k</a:t>
              </a:r>
            </a:p>
          </p:txBody>
        </p:sp>
        <p:sp>
          <p:nvSpPr>
            <p:cNvPr id="109579" name="AutoShape 11"/>
            <p:cNvSpPr>
              <a:spLocks noChangeArrowheads="1"/>
            </p:cNvSpPr>
            <p:nvPr/>
          </p:nvSpPr>
          <p:spPr bwMode="auto">
            <a:xfrm>
              <a:off x="2496" y="1824"/>
              <a:ext cx="480" cy="336"/>
            </a:xfrm>
            <a:prstGeom prst="parallelogram">
              <a:avLst>
                <a:gd name="adj" fmla="val 35714"/>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a:t>v</a:t>
              </a:r>
            </a:p>
          </p:txBody>
        </p:sp>
        <p:sp>
          <p:nvSpPr>
            <p:cNvPr id="109580" name="AutoShape 12"/>
            <p:cNvSpPr>
              <a:spLocks noChangeArrowheads="1"/>
            </p:cNvSpPr>
            <p:nvPr/>
          </p:nvSpPr>
          <p:spPr bwMode="auto">
            <a:xfrm>
              <a:off x="2832" y="1824"/>
              <a:ext cx="528" cy="336"/>
            </a:xfrm>
            <a:prstGeom prst="parallelogram">
              <a:avLst>
                <a:gd name="adj" fmla="val 39286"/>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a:t>v</a:t>
              </a:r>
            </a:p>
          </p:txBody>
        </p:sp>
        <p:sp>
          <p:nvSpPr>
            <p:cNvPr id="109581" name="AutoShape 13"/>
            <p:cNvSpPr>
              <a:spLocks noChangeArrowheads="1"/>
            </p:cNvSpPr>
            <p:nvPr/>
          </p:nvSpPr>
          <p:spPr bwMode="auto">
            <a:xfrm>
              <a:off x="2880" y="1392"/>
              <a:ext cx="528" cy="336"/>
            </a:xfrm>
            <a:prstGeom prst="parallelogram">
              <a:avLst>
                <a:gd name="adj" fmla="val 39286"/>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a:t>v</a:t>
              </a:r>
            </a:p>
          </p:txBody>
        </p:sp>
        <p:sp>
          <p:nvSpPr>
            <p:cNvPr id="109582" name="AutoShape 14"/>
            <p:cNvSpPr>
              <a:spLocks noChangeArrowheads="1"/>
            </p:cNvSpPr>
            <p:nvPr/>
          </p:nvSpPr>
          <p:spPr bwMode="auto">
            <a:xfrm>
              <a:off x="3264" y="1392"/>
              <a:ext cx="528" cy="336"/>
            </a:xfrm>
            <a:prstGeom prst="parallelogram">
              <a:avLst>
                <a:gd name="adj" fmla="val 39286"/>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a:t>v</a:t>
              </a:r>
            </a:p>
          </p:txBody>
        </p:sp>
        <p:sp>
          <p:nvSpPr>
            <p:cNvPr id="109632" name="Rectangle 64"/>
            <p:cNvSpPr>
              <a:spLocks noChangeArrowheads="1"/>
            </p:cNvSpPr>
            <p:nvPr/>
          </p:nvSpPr>
          <p:spPr bwMode="auto">
            <a:xfrm>
              <a:off x="2160" y="1008"/>
              <a:ext cx="1488" cy="2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r>
                <a:rPr lang="en-US" b="1" dirty="0">
                  <a:solidFill>
                    <a:srgbClr val="008000"/>
                  </a:solidFill>
                  <a:latin typeface="Arial" pitchFamily="34" charset="0"/>
                  <a:cs typeface="Arial" pitchFamily="34" charset="0"/>
                </a:rPr>
                <a:t>Key-value groups</a:t>
              </a:r>
            </a:p>
          </p:txBody>
        </p:sp>
      </p:grpSp>
      <p:sp>
        <p:nvSpPr>
          <p:cNvPr id="109633" name="Rectangle 65"/>
          <p:cNvSpPr>
            <a:spLocks noChangeArrowheads="1"/>
          </p:cNvSpPr>
          <p:nvPr/>
        </p:nvSpPr>
        <p:spPr bwMode="auto">
          <a:xfrm>
            <a:off x="8229600" y="1985321"/>
            <a:ext cx="2057400" cy="6413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r>
              <a:rPr lang="en-US" b="1" dirty="0">
                <a:solidFill>
                  <a:srgbClr val="008000"/>
                </a:solidFill>
                <a:latin typeface="Arial" pitchFamily="34" charset="0"/>
                <a:cs typeface="Arial" pitchFamily="34" charset="0"/>
              </a:rPr>
              <a:t>Output </a:t>
            </a:r>
          </a:p>
          <a:p>
            <a:r>
              <a:rPr lang="en-US" b="1" dirty="0">
                <a:solidFill>
                  <a:srgbClr val="008000"/>
                </a:solidFill>
                <a:latin typeface="Arial" pitchFamily="34" charset="0"/>
                <a:cs typeface="Arial" pitchFamily="34" charset="0"/>
              </a:rPr>
              <a:t>key-value pairs</a:t>
            </a:r>
          </a:p>
        </p:txBody>
      </p:sp>
      <p:sp>
        <p:nvSpPr>
          <p:cNvPr id="4" name="Slide Number Placeholder 3"/>
          <p:cNvSpPr>
            <a:spLocks noGrp="1"/>
          </p:cNvSpPr>
          <p:nvPr>
            <p:ph type="sldNum" sz="quarter" idx="12"/>
          </p:nvPr>
        </p:nvSpPr>
        <p:spPr/>
        <p:txBody>
          <a:bodyPr/>
          <a:lstStyle/>
          <a:p>
            <a:fld id="{19B12225-5612-419B-A8D5-4B8EEE4C217E}" type="slidenum">
              <a:rPr lang="en-US" smtClean="0"/>
              <a:pPr/>
              <a:t>16</a:t>
            </a:fld>
            <a:endParaRPr lang="en-US"/>
          </a:p>
        </p:txBody>
      </p:sp>
    </p:spTree>
    <p:extLst>
      <p:ext uri="{BB962C8B-B14F-4D97-AF65-F5344CB8AC3E}">
        <p14:creationId xmlns:p14="http://schemas.microsoft.com/office/powerpoint/2010/main" val="420484255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963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09634"/>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0960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9610"/>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109602"/>
                                        </p:tgtEl>
                                        <p:attrNameLst>
                                          <p:attrName>style.visibility</p:attrName>
                                        </p:attrNameLst>
                                      </p:cBhvr>
                                      <p:to>
                                        <p:strVal val="visible"/>
                                      </p:to>
                                    </p:set>
                                  </p:childTnLst>
                                </p:cTn>
                              </p:par>
                              <p:par>
                                <p:cTn id="21" presetID="1" presetClass="exit" presetSubtype="0" fill="hold" nodeType="withEffect">
                                  <p:stCondLst>
                                    <p:cond delay="0"/>
                                  </p:stCondLst>
                                  <p:childTnLst>
                                    <p:set>
                                      <p:cBhvr>
                                        <p:cTn id="22" dur="1" fill="hold">
                                          <p:stCondLst>
                                            <p:cond delay="0"/>
                                          </p:stCondLst>
                                        </p:cTn>
                                        <p:tgtEl>
                                          <p:spTgt spid="109601"/>
                                        </p:tgtEl>
                                        <p:attrNameLst>
                                          <p:attrName>style.visibility</p:attrName>
                                        </p:attrNameLst>
                                      </p:cBhvr>
                                      <p:to>
                                        <p:strVal val="hidden"/>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109611"/>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961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0961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096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617" grpId="0"/>
      <p:bldP spid="10963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MapReduce</a:t>
            </a:r>
            <a:r>
              <a:rPr lang="en-US" dirty="0"/>
              <a:t>: Word Counting</a:t>
            </a:r>
          </a:p>
        </p:txBody>
      </p:sp>
      <p:sp>
        <p:nvSpPr>
          <p:cNvPr id="11" name="Slide Number Placeholder 10"/>
          <p:cNvSpPr>
            <a:spLocks noGrp="1"/>
          </p:cNvSpPr>
          <p:nvPr>
            <p:ph type="sldNum" sz="quarter" idx="12"/>
          </p:nvPr>
        </p:nvSpPr>
        <p:spPr>
          <a:xfrm>
            <a:off x="9975114" y="6441515"/>
            <a:ext cx="1237369" cy="383395"/>
          </a:xfrm>
        </p:spPr>
        <p:txBody>
          <a:bodyPr/>
          <a:lstStyle/>
          <a:p>
            <a:fld id="{19B12225-5612-419B-A8D5-4B8EEE4C217E}" type="slidenum">
              <a:rPr lang="en-US" sz="1000" smtClean="0"/>
              <a:pPr/>
              <a:t>17</a:t>
            </a:fld>
            <a:endParaRPr lang="en-US" sz="1000"/>
          </a:p>
        </p:txBody>
      </p:sp>
      <p:grpSp>
        <p:nvGrpSpPr>
          <p:cNvPr id="3" name="Group 2">
            <a:extLst>
              <a:ext uri="{FF2B5EF4-FFF2-40B4-BE49-F238E27FC236}">
                <a16:creationId xmlns:a16="http://schemas.microsoft.com/office/drawing/2014/main" id="{5E9E9DCD-81F6-A041-BEED-665801AA9745}"/>
              </a:ext>
            </a:extLst>
          </p:cNvPr>
          <p:cNvGrpSpPr/>
          <p:nvPr/>
        </p:nvGrpSpPr>
        <p:grpSpPr>
          <a:xfrm>
            <a:off x="2579867" y="1837139"/>
            <a:ext cx="7093226" cy="4508542"/>
            <a:chOff x="1773550" y="1447847"/>
            <a:chExt cx="7903850" cy="5023785"/>
          </a:xfrm>
        </p:grpSpPr>
        <p:sp>
          <p:nvSpPr>
            <p:cNvPr id="5" name="Rectangle 4"/>
            <p:cNvSpPr/>
            <p:nvPr/>
          </p:nvSpPr>
          <p:spPr>
            <a:xfrm>
              <a:off x="1843652" y="3336994"/>
              <a:ext cx="1509147" cy="2759006"/>
            </a:xfrm>
            <a:prstGeom prst="rect">
              <a:avLst/>
            </a:prstGeom>
            <a:ln cmpd="sng"/>
          </p:spPr>
          <p:style>
            <a:lnRef idx="2">
              <a:schemeClr val="dk1"/>
            </a:lnRef>
            <a:fillRef idx="1">
              <a:schemeClr val="lt1"/>
            </a:fillRef>
            <a:effectRef idx="0">
              <a:schemeClr val="dk1"/>
            </a:effectRef>
            <a:fontRef idx="minor">
              <a:schemeClr val="dk1"/>
            </a:fontRef>
          </p:style>
          <p:txBody>
            <a:bodyPr rtlCol="0" anchor="ctr"/>
            <a:lstStyle/>
            <a:p>
              <a:pPr algn="just"/>
              <a:r>
                <a:rPr lang="en-US" sz="1000" dirty="0">
                  <a:latin typeface="Arial Narrow" pitchFamily="34" charset="0"/>
                  <a:cs typeface="Arial" pitchFamily="34" charset="0"/>
                </a:rPr>
                <a:t>The crew of the space shuttle Endeavor recently returned to Earth as ambassadors, harbingers of a new era of space exploration. Scientists at NASA are saying that the recent assembly of the </a:t>
              </a:r>
              <a:r>
                <a:rPr lang="en-US" sz="1000" dirty="0" err="1">
                  <a:latin typeface="Arial Narrow" pitchFamily="34" charset="0"/>
                  <a:cs typeface="Arial" pitchFamily="34" charset="0"/>
                </a:rPr>
                <a:t>Dextre</a:t>
              </a:r>
              <a:r>
                <a:rPr lang="en-US" sz="1000" dirty="0">
                  <a:latin typeface="Arial Narrow" pitchFamily="34" charset="0"/>
                  <a:cs typeface="Arial" pitchFamily="34" charset="0"/>
                </a:rPr>
                <a:t> bot is the first step in a long-term space-based man/</a:t>
              </a:r>
              <a:r>
                <a:rPr lang="en-US" sz="1000" dirty="0" err="1">
                  <a:latin typeface="Arial Narrow" pitchFamily="34" charset="0"/>
                  <a:cs typeface="Arial" pitchFamily="34" charset="0"/>
                </a:rPr>
                <a:t>mache</a:t>
              </a:r>
              <a:r>
                <a:rPr lang="en-US" sz="1000" dirty="0">
                  <a:latin typeface="Arial Narrow" pitchFamily="34" charset="0"/>
                  <a:cs typeface="Arial" pitchFamily="34" charset="0"/>
                </a:rPr>
                <a:t> partnership. '"The work we're doing now -- the robotics we're doing -- is what we're going to need ……………………..</a:t>
              </a:r>
            </a:p>
          </p:txBody>
        </p:sp>
        <p:sp>
          <p:nvSpPr>
            <p:cNvPr id="38" name="TextBox 37"/>
            <p:cNvSpPr txBox="1"/>
            <p:nvPr/>
          </p:nvSpPr>
          <p:spPr>
            <a:xfrm>
              <a:off x="1926873" y="6128682"/>
              <a:ext cx="1625477" cy="342950"/>
            </a:xfrm>
            <a:prstGeom prst="rect">
              <a:avLst/>
            </a:prstGeom>
            <a:noFill/>
          </p:spPr>
          <p:txBody>
            <a:bodyPr wrap="square" rtlCol="0">
              <a:spAutoFit/>
            </a:bodyPr>
            <a:lstStyle/>
            <a:p>
              <a:r>
                <a:rPr lang="en-US" sz="1400" b="1" dirty="0">
                  <a:solidFill>
                    <a:srgbClr val="008000"/>
                  </a:solidFill>
                  <a:latin typeface="Arial" pitchFamily="34" charset="0"/>
                  <a:cs typeface="Arial" pitchFamily="34" charset="0"/>
                </a:rPr>
                <a:t>Big document</a:t>
              </a:r>
            </a:p>
          </p:txBody>
        </p:sp>
        <p:sp>
          <p:nvSpPr>
            <p:cNvPr id="47" name="Rectangle 46"/>
            <p:cNvSpPr/>
            <p:nvPr/>
          </p:nvSpPr>
          <p:spPr>
            <a:xfrm>
              <a:off x="3793856" y="3338831"/>
              <a:ext cx="1509147" cy="2720437"/>
            </a:xfrm>
            <a:prstGeom prst="rect">
              <a:avLst/>
            </a:prstGeom>
            <a:ln cmpd="sng"/>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dirty="0"/>
                <a:t>(The, 1)</a:t>
              </a:r>
            </a:p>
            <a:p>
              <a:pPr algn="ctr"/>
              <a:r>
                <a:rPr lang="en-US" sz="1400" dirty="0"/>
                <a:t>(crew, 1)</a:t>
              </a:r>
            </a:p>
            <a:p>
              <a:pPr algn="ctr"/>
              <a:r>
                <a:rPr lang="en-US" sz="1400" dirty="0"/>
                <a:t>(of, 1)</a:t>
              </a:r>
            </a:p>
            <a:p>
              <a:pPr algn="ctr"/>
              <a:r>
                <a:rPr lang="en-US" sz="1400" dirty="0"/>
                <a:t>(the, 1)</a:t>
              </a:r>
            </a:p>
            <a:p>
              <a:pPr algn="ctr"/>
              <a:r>
                <a:rPr lang="en-US" sz="1400" dirty="0"/>
                <a:t>(space, 1)</a:t>
              </a:r>
            </a:p>
            <a:p>
              <a:pPr algn="ctr"/>
              <a:r>
                <a:rPr lang="en-US" sz="1400" dirty="0"/>
                <a:t>(shuttle, 1)</a:t>
              </a:r>
            </a:p>
            <a:p>
              <a:pPr algn="ctr"/>
              <a:r>
                <a:rPr lang="en-US" sz="1400" dirty="0"/>
                <a:t>(Endeavor, 1)</a:t>
              </a:r>
            </a:p>
            <a:p>
              <a:pPr algn="ctr"/>
              <a:r>
                <a:rPr lang="en-US" sz="1400" dirty="0"/>
                <a:t>(recently, 1)</a:t>
              </a:r>
            </a:p>
            <a:p>
              <a:pPr algn="ctr"/>
              <a:r>
                <a:rPr lang="en-US" sz="1400" dirty="0"/>
                <a:t>….</a:t>
              </a:r>
            </a:p>
          </p:txBody>
        </p:sp>
        <p:sp>
          <p:nvSpPr>
            <p:cNvPr id="51" name="Rectangle 50"/>
            <p:cNvSpPr/>
            <p:nvPr/>
          </p:nvSpPr>
          <p:spPr>
            <a:xfrm>
              <a:off x="5775056" y="3338831"/>
              <a:ext cx="1509147" cy="2720437"/>
            </a:xfrm>
            <a:prstGeom prst="rect">
              <a:avLst/>
            </a:prstGeom>
            <a:ln cmpd="sng"/>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(crew, 1)</a:t>
              </a:r>
            </a:p>
            <a:p>
              <a:pPr algn="ctr"/>
              <a:r>
                <a:rPr lang="en-US" sz="1400" dirty="0"/>
                <a:t>(crew, 1)</a:t>
              </a:r>
            </a:p>
            <a:p>
              <a:pPr algn="ctr"/>
              <a:r>
                <a:rPr lang="en-US" sz="1400" dirty="0"/>
                <a:t>(space, 1)</a:t>
              </a:r>
            </a:p>
            <a:p>
              <a:pPr algn="ctr"/>
              <a:r>
                <a:rPr lang="en-US" sz="1400" dirty="0"/>
                <a:t>(the, 1)</a:t>
              </a:r>
            </a:p>
            <a:p>
              <a:pPr algn="ctr"/>
              <a:r>
                <a:rPr lang="en-US" sz="1400" dirty="0"/>
                <a:t>(the, 1)</a:t>
              </a:r>
            </a:p>
            <a:p>
              <a:pPr algn="ctr"/>
              <a:r>
                <a:rPr lang="en-US" sz="1400" dirty="0"/>
                <a:t>(the, 1)</a:t>
              </a:r>
            </a:p>
            <a:p>
              <a:pPr algn="ctr"/>
              <a:r>
                <a:rPr lang="en-US" sz="1400" dirty="0"/>
                <a:t>(shuttle, 1)</a:t>
              </a:r>
            </a:p>
            <a:p>
              <a:pPr algn="ctr"/>
              <a:r>
                <a:rPr lang="en-US" sz="1400" dirty="0"/>
                <a:t>(recently, 1)</a:t>
              </a:r>
            </a:p>
            <a:p>
              <a:pPr algn="ctr"/>
              <a:r>
                <a:rPr lang="en-US" sz="1400" dirty="0"/>
                <a:t>…</a:t>
              </a:r>
            </a:p>
          </p:txBody>
        </p:sp>
        <p:sp>
          <p:nvSpPr>
            <p:cNvPr id="54" name="Rectangle 53"/>
            <p:cNvSpPr/>
            <p:nvPr/>
          </p:nvSpPr>
          <p:spPr>
            <a:xfrm>
              <a:off x="7756256" y="3338831"/>
              <a:ext cx="1509147" cy="2720437"/>
            </a:xfrm>
            <a:prstGeom prst="rect">
              <a:avLst/>
            </a:prstGeom>
            <a:ln cmpd="sng"/>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a:t>(crew, 2)</a:t>
              </a:r>
            </a:p>
            <a:p>
              <a:pPr algn="ctr"/>
              <a:r>
                <a:rPr lang="en-US" sz="1400" dirty="0"/>
                <a:t>(space, 1)</a:t>
              </a:r>
            </a:p>
            <a:p>
              <a:pPr algn="ctr"/>
              <a:r>
                <a:rPr lang="en-US" sz="1400" dirty="0"/>
                <a:t>(the, 3)</a:t>
              </a:r>
            </a:p>
            <a:p>
              <a:pPr algn="ctr"/>
              <a:r>
                <a:rPr lang="en-US" sz="1400" dirty="0"/>
                <a:t>(shuttle, 1)</a:t>
              </a:r>
            </a:p>
            <a:p>
              <a:pPr algn="ctr"/>
              <a:r>
                <a:rPr lang="en-US" sz="1400" dirty="0"/>
                <a:t>(recently, 1)</a:t>
              </a:r>
            </a:p>
            <a:p>
              <a:pPr algn="ctr"/>
              <a:r>
                <a:rPr lang="en-US" sz="1400" dirty="0"/>
                <a:t>…</a:t>
              </a:r>
            </a:p>
          </p:txBody>
        </p:sp>
        <p:sp>
          <p:nvSpPr>
            <p:cNvPr id="55" name="Rectangle 54"/>
            <p:cNvSpPr/>
            <p:nvPr/>
          </p:nvSpPr>
          <p:spPr>
            <a:xfrm>
              <a:off x="3793856" y="2000207"/>
              <a:ext cx="1509147" cy="1200193"/>
            </a:xfrm>
            <a:prstGeom prst="rect">
              <a:avLst/>
            </a:prstGeom>
            <a:ln cmpd="sng"/>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b="1" dirty="0"/>
                <a:t>MAP:</a:t>
              </a:r>
            </a:p>
            <a:p>
              <a:pPr algn="ctr"/>
              <a:r>
                <a:rPr lang="en-US" sz="1100" dirty="0"/>
                <a:t>Read input and produces a set of key-value pairs</a:t>
              </a:r>
              <a:endParaRPr lang="en-US" sz="1400" b="1" dirty="0"/>
            </a:p>
          </p:txBody>
        </p:sp>
        <p:sp>
          <p:nvSpPr>
            <p:cNvPr id="56" name="Rectangle 55"/>
            <p:cNvSpPr/>
            <p:nvPr/>
          </p:nvSpPr>
          <p:spPr>
            <a:xfrm>
              <a:off x="5775056" y="2000207"/>
              <a:ext cx="1509147" cy="1200193"/>
            </a:xfrm>
            <a:prstGeom prst="rect">
              <a:avLst/>
            </a:prstGeom>
            <a:ln cmpd="sng"/>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Group by key:</a:t>
              </a:r>
            </a:p>
            <a:p>
              <a:pPr algn="ctr"/>
              <a:r>
                <a:rPr lang="en-US" sz="1100" dirty="0"/>
                <a:t>Collect all pairs with same key</a:t>
              </a:r>
              <a:endParaRPr lang="en-US" sz="1400" b="1" dirty="0"/>
            </a:p>
          </p:txBody>
        </p:sp>
        <p:sp>
          <p:nvSpPr>
            <p:cNvPr id="57" name="Rectangle 56"/>
            <p:cNvSpPr/>
            <p:nvPr/>
          </p:nvSpPr>
          <p:spPr>
            <a:xfrm>
              <a:off x="7756256" y="2000207"/>
              <a:ext cx="1509147" cy="1200193"/>
            </a:xfrm>
            <a:prstGeom prst="rect">
              <a:avLst/>
            </a:prstGeom>
            <a:ln cmpd="sng"/>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b="1" dirty="0"/>
                <a:t>Reduce:</a:t>
              </a:r>
            </a:p>
            <a:p>
              <a:pPr algn="ctr"/>
              <a:r>
                <a:rPr lang="en-US" sz="1100" dirty="0"/>
                <a:t>Collect all values belonging to the key and output</a:t>
              </a:r>
              <a:endParaRPr lang="en-US" sz="1400" b="1" dirty="0"/>
            </a:p>
          </p:txBody>
        </p:sp>
        <p:sp>
          <p:nvSpPr>
            <p:cNvPr id="58" name="TextBox 57"/>
            <p:cNvSpPr txBox="1"/>
            <p:nvPr/>
          </p:nvSpPr>
          <p:spPr>
            <a:xfrm>
              <a:off x="3967245" y="6128682"/>
              <a:ext cx="1343257" cy="342950"/>
            </a:xfrm>
            <a:prstGeom prst="rect">
              <a:avLst/>
            </a:prstGeom>
            <a:noFill/>
          </p:spPr>
          <p:txBody>
            <a:bodyPr wrap="square" rtlCol="0">
              <a:spAutoFit/>
            </a:bodyPr>
            <a:lstStyle/>
            <a:p>
              <a:r>
                <a:rPr lang="en-US" sz="1400" b="1" dirty="0">
                  <a:solidFill>
                    <a:srgbClr val="008000"/>
                  </a:solidFill>
                  <a:latin typeface="Arial" pitchFamily="34" charset="0"/>
                  <a:cs typeface="Arial" pitchFamily="34" charset="0"/>
                </a:rPr>
                <a:t>(key, value)</a:t>
              </a:r>
            </a:p>
          </p:txBody>
        </p:sp>
        <p:sp>
          <p:nvSpPr>
            <p:cNvPr id="59" name="TextBox 58"/>
            <p:cNvSpPr txBox="1"/>
            <p:nvPr/>
          </p:nvSpPr>
          <p:spPr>
            <a:xfrm>
              <a:off x="3657600" y="1447847"/>
              <a:ext cx="2012196" cy="584775"/>
            </a:xfrm>
            <a:prstGeom prst="rect">
              <a:avLst/>
            </a:prstGeom>
            <a:noFill/>
          </p:spPr>
          <p:txBody>
            <a:bodyPr wrap="square" rtlCol="0">
              <a:spAutoFit/>
            </a:bodyPr>
            <a:lstStyle/>
            <a:p>
              <a:pPr algn="ctr"/>
              <a:r>
                <a:rPr lang="en-US" sz="1400" b="1" dirty="0">
                  <a:latin typeface="Arial" pitchFamily="34" charset="0"/>
                  <a:cs typeface="Arial" pitchFamily="34" charset="0"/>
                </a:rPr>
                <a:t>Provided by the programmer</a:t>
              </a:r>
            </a:p>
          </p:txBody>
        </p:sp>
        <p:sp>
          <p:nvSpPr>
            <p:cNvPr id="60" name="TextBox 59"/>
            <p:cNvSpPr txBox="1"/>
            <p:nvPr/>
          </p:nvSpPr>
          <p:spPr>
            <a:xfrm>
              <a:off x="7665204" y="1447847"/>
              <a:ext cx="2012196" cy="584775"/>
            </a:xfrm>
            <a:prstGeom prst="rect">
              <a:avLst/>
            </a:prstGeom>
            <a:noFill/>
          </p:spPr>
          <p:txBody>
            <a:bodyPr wrap="square" rtlCol="0">
              <a:spAutoFit/>
            </a:bodyPr>
            <a:lstStyle/>
            <a:p>
              <a:pPr algn="ctr"/>
              <a:r>
                <a:rPr lang="en-US" sz="1400" b="1" dirty="0">
                  <a:latin typeface="Arial" pitchFamily="34" charset="0"/>
                  <a:cs typeface="Arial" pitchFamily="34" charset="0"/>
                </a:rPr>
                <a:t>Provided by the programmer</a:t>
              </a:r>
            </a:p>
          </p:txBody>
        </p:sp>
        <p:sp>
          <p:nvSpPr>
            <p:cNvPr id="65" name="TextBox 64"/>
            <p:cNvSpPr txBox="1"/>
            <p:nvPr/>
          </p:nvSpPr>
          <p:spPr>
            <a:xfrm>
              <a:off x="7857952" y="6128682"/>
              <a:ext cx="1343257" cy="342950"/>
            </a:xfrm>
            <a:prstGeom prst="rect">
              <a:avLst/>
            </a:prstGeom>
            <a:noFill/>
          </p:spPr>
          <p:txBody>
            <a:bodyPr wrap="square" rtlCol="0">
              <a:spAutoFit/>
            </a:bodyPr>
            <a:lstStyle/>
            <a:p>
              <a:r>
                <a:rPr lang="en-US" sz="1400" b="1" dirty="0">
                  <a:solidFill>
                    <a:srgbClr val="008000"/>
                  </a:solidFill>
                  <a:latin typeface="Arial" pitchFamily="34" charset="0"/>
                  <a:cs typeface="Arial" pitchFamily="34" charset="0"/>
                </a:rPr>
                <a:t>(key, value)</a:t>
              </a:r>
            </a:p>
          </p:txBody>
        </p:sp>
        <p:sp>
          <p:nvSpPr>
            <p:cNvPr id="66" name="TextBox 65"/>
            <p:cNvSpPr txBox="1"/>
            <p:nvPr/>
          </p:nvSpPr>
          <p:spPr>
            <a:xfrm>
              <a:off x="5948445" y="6128682"/>
              <a:ext cx="1343257" cy="342950"/>
            </a:xfrm>
            <a:prstGeom prst="rect">
              <a:avLst/>
            </a:prstGeom>
            <a:noFill/>
          </p:spPr>
          <p:txBody>
            <a:bodyPr wrap="square" rtlCol="0">
              <a:spAutoFit/>
            </a:bodyPr>
            <a:lstStyle/>
            <a:p>
              <a:r>
                <a:rPr lang="en-US" sz="1400" b="1" dirty="0">
                  <a:solidFill>
                    <a:srgbClr val="008000"/>
                  </a:solidFill>
                  <a:latin typeface="Arial" pitchFamily="34" charset="0"/>
                  <a:cs typeface="Arial" pitchFamily="34" charset="0"/>
                </a:rPr>
                <a:t>(key, value)</a:t>
              </a:r>
            </a:p>
          </p:txBody>
        </p:sp>
        <p:grpSp>
          <p:nvGrpSpPr>
            <p:cNvPr id="4" name="Group 76"/>
            <p:cNvGrpSpPr/>
            <p:nvPr/>
          </p:nvGrpSpPr>
          <p:grpSpPr>
            <a:xfrm>
              <a:off x="3723815" y="4078524"/>
              <a:ext cx="1610186" cy="993748"/>
              <a:chOff x="179559" y="4444388"/>
              <a:chExt cx="1707335" cy="946397"/>
            </a:xfrm>
          </p:grpSpPr>
          <p:cxnSp>
            <p:nvCxnSpPr>
              <p:cNvPr id="78" name="Straight Connector 77"/>
              <p:cNvCxnSpPr/>
              <p:nvPr/>
            </p:nvCxnSpPr>
            <p:spPr>
              <a:xfrm>
                <a:off x="179559" y="5389197"/>
                <a:ext cx="1676400" cy="1588"/>
              </a:xfrm>
              <a:prstGeom prst="line">
                <a:avLst/>
              </a:prstGeom>
              <a:ln cmpd="sng"/>
            </p:spPr>
            <p:style>
              <a:lnRef idx="3">
                <a:schemeClr val="accent6"/>
              </a:lnRef>
              <a:fillRef idx="0">
                <a:schemeClr val="accent6"/>
              </a:fillRef>
              <a:effectRef idx="2">
                <a:schemeClr val="accent6"/>
              </a:effectRef>
              <a:fontRef idx="minor">
                <a:schemeClr val="tx1"/>
              </a:fontRef>
            </p:style>
          </p:cxnSp>
          <p:cxnSp>
            <p:nvCxnSpPr>
              <p:cNvPr id="79" name="Straight Connector 78"/>
              <p:cNvCxnSpPr/>
              <p:nvPr/>
            </p:nvCxnSpPr>
            <p:spPr>
              <a:xfrm>
                <a:off x="210494" y="4938583"/>
                <a:ext cx="1676400" cy="1588"/>
              </a:xfrm>
              <a:prstGeom prst="line">
                <a:avLst/>
              </a:prstGeom>
              <a:ln cmpd="sng"/>
            </p:spPr>
            <p:style>
              <a:lnRef idx="3">
                <a:schemeClr val="accent6"/>
              </a:lnRef>
              <a:fillRef idx="0">
                <a:schemeClr val="accent6"/>
              </a:fillRef>
              <a:effectRef idx="2">
                <a:schemeClr val="accent6"/>
              </a:effectRef>
              <a:fontRef idx="minor">
                <a:schemeClr val="tx1"/>
              </a:fontRef>
            </p:style>
          </p:cxnSp>
          <p:cxnSp>
            <p:nvCxnSpPr>
              <p:cNvPr id="80" name="Straight Connector 79"/>
              <p:cNvCxnSpPr/>
              <p:nvPr/>
            </p:nvCxnSpPr>
            <p:spPr>
              <a:xfrm>
                <a:off x="210494" y="4444388"/>
                <a:ext cx="1676400" cy="1588"/>
              </a:xfrm>
              <a:prstGeom prst="line">
                <a:avLst/>
              </a:prstGeom>
              <a:ln cmpd="sng"/>
            </p:spPr>
            <p:style>
              <a:lnRef idx="3">
                <a:schemeClr val="accent6"/>
              </a:lnRef>
              <a:fillRef idx="0">
                <a:schemeClr val="accent6"/>
              </a:fillRef>
              <a:effectRef idx="2">
                <a:schemeClr val="accent6"/>
              </a:effectRef>
              <a:fontRef idx="minor">
                <a:schemeClr val="tx1"/>
              </a:fontRef>
            </p:style>
          </p:cxnSp>
        </p:grpSp>
        <p:grpSp>
          <p:nvGrpSpPr>
            <p:cNvPr id="6" name="Group 80"/>
            <p:cNvGrpSpPr/>
            <p:nvPr/>
          </p:nvGrpSpPr>
          <p:grpSpPr>
            <a:xfrm>
              <a:off x="5735950" y="4332807"/>
              <a:ext cx="1610186" cy="733191"/>
              <a:chOff x="179559" y="4627743"/>
              <a:chExt cx="1707335" cy="698254"/>
            </a:xfrm>
          </p:grpSpPr>
          <p:cxnSp>
            <p:nvCxnSpPr>
              <p:cNvPr id="82" name="Straight Connector 81"/>
              <p:cNvCxnSpPr/>
              <p:nvPr/>
            </p:nvCxnSpPr>
            <p:spPr>
              <a:xfrm>
                <a:off x="179559" y="5324409"/>
                <a:ext cx="1676400" cy="1588"/>
              </a:xfrm>
              <a:prstGeom prst="line">
                <a:avLst/>
              </a:prstGeom>
              <a:ln cmpd="sng"/>
            </p:spPr>
            <p:style>
              <a:lnRef idx="3">
                <a:schemeClr val="accent6"/>
              </a:lnRef>
              <a:fillRef idx="0">
                <a:schemeClr val="accent6"/>
              </a:fillRef>
              <a:effectRef idx="2">
                <a:schemeClr val="accent6"/>
              </a:effectRef>
              <a:fontRef idx="minor">
                <a:schemeClr val="tx1"/>
              </a:fontRef>
            </p:style>
          </p:cxnSp>
          <p:cxnSp>
            <p:nvCxnSpPr>
              <p:cNvPr id="84" name="Straight Connector 83"/>
              <p:cNvCxnSpPr/>
              <p:nvPr/>
            </p:nvCxnSpPr>
            <p:spPr>
              <a:xfrm>
                <a:off x="210494" y="4627743"/>
                <a:ext cx="1676400" cy="1588"/>
              </a:xfrm>
              <a:prstGeom prst="line">
                <a:avLst/>
              </a:prstGeom>
              <a:ln cmpd="sng"/>
            </p:spPr>
            <p:style>
              <a:lnRef idx="3">
                <a:schemeClr val="accent6"/>
              </a:lnRef>
              <a:fillRef idx="0">
                <a:schemeClr val="accent6"/>
              </a:fillRef>
              <a:effectRef idx="2">
                <a:schemeClr val="accent6"/>
              </a:effectRef>
              <a:fontRef idx="minor">
                <a:schemeClr val="tx1"/>
              </a:fontRef>
            </p:style>
          </p:cxnSp>
        </p:grpSp>
        <p:grpSp>
          <p:nvGrpSpPr>
            <p:cNvPr id="7" name="Group 84"/>
            <p:cNvGrpSpPr/>
            <p:nvPr/>
          </p:nvGrpSpPr>
          <p:grpSpPr>
            <a:xfrm>
              <a:off x="1773550" y="4043483"/>
              <a:ext cx="1610186" cy="993748"/>
              <a:chOff x="179559" y="4444388"/>
              <a:chExt cx="1707335" cy="946397"/>
            </a:xfrm>
          </p:grpSpPr>
          <p:cxnSp>
            <p:nvCxnSpPr>
              <p:cNvPr id="86" name="Straight Connector 85"/>
              <p:cNvCxnSpPr/>
              <p:nvPr/>
            </p:nvCxnSpPr>
            <p:spPr>
              <a:xfrm>
                <a:off x="179559" y="5389197"/>
                <a:ext cx="1676400" cy="1588"/>
              </a:xfrm>
              <a:prstGeom prst="line">
                <a:avLst/>
              </a:prstGeom>
              <a:ln cmpd="sng"/>
            </p:spPr>
            <p:style>
              <a:lnRef idx="3">
                <a:schemeClr val="accent6"/>
              </a:lnRef>
              <a:fillRef idx="0">
                <a:schemeClr val="accent6"/>
              </a:fillRef>
              <a:effectRef idx="2">
                <a:schemeClr val="accent6"/>
              </a:effectRef>
              <a:fontRef idx="minor">
                <a:schemeClr val="tx1"/>
              </a:fontRef>
            </p:style>
          </p:cxnSp>
          <p:cxnSp>
            <p:nvCxnSpPr>
              <p:cNvPr id="87" name="Straight Connector 86"/>
              <p:cNvCxnSpPr/>
              <p:nvPr/>
            </p:nvCxnSpPr>
            <p:spPr>
              <a:xfrm>
                <a:off x="210494" y="4916281"/>
                <a:ext cx="1676400" cy="1588"/>
              </a:xfrm>
              <a:prstGeom prst="line">
                <a:avLst/>
              </a:prstGeom>
              <a:ln cmpd="sng"/>
            </p:spPr>
            <p:style>
              <a:lnRef idx="3">
                <a:schemeClr val="accent6"/>
              </a:lnRef>
              <a:fillRef idx="0">
                <a:schemeClr val="accent6"/>
              </a:fillRef>
              <a:effectRef idx="2">
                <a:schemeClr val="accent6"/>
              </a:effectRef>
              <a:fontRef idx="minor">
                <a:schemeClr val="tx1"/>
              </a:fontRef>
            </p:style>
          </p:cxnSp>
          <p:cxnSp>
            <p:nvCxnSpPr>
              <p:cNvPr id="88" name="Straight Connector 87"/>
              <p:cNvCxnSpPr/>
              <p:nvPr/>
            </p:nvCxnSpPr>
            <p:spPr>
              <a:xfrm>
                <a:off x="210494" y="4444388"/>
                <a:ext cx="1676400" cy="1588"/>
              </a:xfrm>
              <a:prstGeom prst="line">
                <a:avLst/>
              </a:prstGeom>
              <a:ln cmpd="sng"/>
            </p:spPr>
            <p:style>
              <a:lnRef idx="3">
                <a:schemeClr val="accent6"/>
              </a:lnRef>
              <a:fillRef idx="0">
                <a:schemeClr val="accent6"/>
              </a:fillRef>
              <a:effectRef idx="2">
                <a:schemeClr val="accent6"/>
              </a:effectRef>
              <a:fontRef idx="minor">
                <a:schemeClr val="tx1"/>
              </a:fontRef>
            </p:style>
          </p:cxnSp>
        </p:grpSp>
        <p:grpSp>
          <p:nvGrpSpPr>
            <p:cNvPr id="8" name="Group 97"/>
            <p:cNvGrpSpPr/>
            <p:nvPr/>
          </p:nvGrpSpPr>
          <p:grpSpPr>
            <a:xfrm>
              <a:off x="5347008" y="3806133"/>
              <a:ext cx="215592" cy="1680267"/>
              <a:chOff x="3810000" y="4114800"/>
              <a:chExt cx="228600" cy="1600200"/>
            </a:xfrm>
          </p:grpSpPr>
          <p:cxnSp>
            <p:nvCxnSpPr>
              <p:cNvPr id="90" name="Straight Connector 89"/>
              <p:cNvCxnSpPr/>
              <p:nvPr/>
            </p:nvCxnSpPr>
            <p:spPr>
              <a:xfrm rot="16200000" flipH="1">
                <a:off x="3619500" y="4381500"/>
                <a:ext cx="685800" cy="152400"/>
              </a:xfrm>
              <a:prstGeom prst="line">
                <a:avLst/>
              </a:prstGeom>
              <a:ln cmpd="sng"/>
            </p:spPr>
            <p:style>
              <a:lnRef idx="2">
                <a:schemeClr val="dk1"/>
              </a:lnRef>
              <a:fillRef idx="0">
                <a:schemeClr val="dk1"/>
              </a:fillRef>
              <a:effectRef idx="1">
                <a:schemeClr val="dk1"/>
              </a:effectRef>
              <a:fontRef idx="minor">
                <a:schemeClr val="tx1"/>
              </a:fontRef>
            </p:style>
          </p:cxnSp>
          <p:cxnSp>
            <p:nvCxnSpPr>
              <p:cNvPr id="92" name="Straight Connector 91"/>
              <p:cNvCxnSpPr/>
              <p:nvPr/>
            </p:nvCxnSpPr>
            <p:spPr>
              <a:xfrm rot="5400000" flipH="1" flipV="1">
                <a:off x="3505200" y="5181600"/>
                <a:ext cx="914400" cy="152400"/>
              </a:xfrm>
              <a:prstGeom prst="line">
                <a:avLst/>
              </a:prstGeom>
              <a:ln cmpd="sng"/>
            </p:spPr>
            <p:style>
              <a:lnRef idx="2">
                <a:schemeClr val="dk1"/>
              </a:lnRef>
              <a:fillRef idx="0">
                <a:schemeClr val="dk1"/>
              </a:fillRef>
              <a:effectRef idx="1">
                <a:schemeClr val="dk1"/>
              </a:effectRef>
              <a:fontRef idx="minor">
                <a:schemeClr val="tx1"/>
              </a:fontRef>
            </p:style>
          </p:cxnSp>
          <p:cxnSp>
            <p:nvCxnSpPr>
              <p:cNvPr id="94" name="Straight Connector 93"/>
              <p:cNvCxnSpPr/>
              <p:nvPr/>
            </p:nvCxnSpPr>
            <p:spPr>
              <a:xfrm rot="5400000" flipH="1" flipV="1">
                <a:off x="3657600" y="4953000"/>
                <a:ext cx="533400" cy="228600"/>
              </a:xfrm>
              <a:prstGeom prst="line">
                <a:avLst/>
              </a:prstGeom>
              <a:ln cmpd="sng"/>
            </p:spPr>
            <p:style>
              <a:lnRef idx="2">
                <a:schemeClr val="dk1"/>
              </a:lnRef>
              <a:fillRef idx="0">
                <a:schemeClr val="dk1"/>
              </a:fillRef>
              <a:effectRef idx="1">
                <a:schemeClr val="dk1"/>
              </a:effectRef>
              <a:fontRef idx="minor">
                <a:schemeClr val="tx1"/>
              </a:fontRef>
            </p:style>
          </p:cxnSp>
          <p:cxnSp>
            <p:nvCxnSpPr>
              <p:cNvPr id="96" name="Straight Connector 95"/>
              <p:cNvCxnSpPr/>
              <p:nvPr/>
            </p:nvCxnSpPr>
            <p:spPr>
              <a:xfrm rot="16200000" flipH="1">
                <a:off x="3733800" y="4495800"/>
                <a:ext cx="381000" cy="228600"/>
              </a:xfrm>
              <a:prstGeom prst="line">
                <a:avLst/>
              </a:prstGeom>
              <a:ln cmpd="sng"/>
            </p:spPr>
            <p:style>
              <a:lnRef idx="2">
                <a:schemeClr val="dk1"/>
              </a:lnRef>
              <a:fillRef idx="0">
                <a:schemeClr val="dk1"/>
              </a:fillRef>
              <a:effectRef idx="1">
                <a:schemeClr val="dk1"/>
              </a:effectRef>
              <a:fontRef idx="minor">
                <a:schemeClr val="tx1"/>
              </a:fontRef>
            </p:style>
          </p:cxnSp>
        </p:grpSp>
      </p:grpSp>
    </p:spTree>
    <p:extLst>
      <p:ext uri="{BB962C8B-B14F-4D97-AF65-F5344CB8AC3E}">
        <p14:creationId xmlns:p14="http://schemas.microsoft.com/office/powerpoint/2010/main" val="20715625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91730" y="1809703"/>
            <a:ext cx="8419070" cy="4476984"/>
          </a:xfrm>
          <a:prstGeom prst="rect">
            <a:avLst/>
          </a:prstGeom>
        </p:spPr>
      </p:pic>
      <p:sp>
        <p:nvSpPr>
          <p:cNvPr id="2" name="Title 1"/>
          <p:cNvSpPr>
            <a:spLocks noGrp="1"/>
          </p:cNvSpPr>
          <p:nvPr>
            <p:ph type="title"/>
          </p:nvPr>
        </p:nvSpPr>
        <p:spPr/>
        <p:txBody>
          <a:bodyPr/>
          <a:lstStyle/>
          <a:p>
            <a:r>
              <a:rPr lang="en-US" dirty="0"/>
              <a:t>MapReduce: Word Counting</a:t>
            </a:r>
          </a:p>
        </p:txBody>
      </p:sp>
      <p:sp>
        <p:nvSpPr>
          <p:cNvPr id="4" name="Slide Number Placeholder 3"/>
          <p:cNvSpPr>
            <a:spLocks noGrp="1"/>
          </p:cNvSpPr>
          <p:nvPr>
            <p:ph type="sldNum" sz="quarter" idx="12"/>
          </p:nvPr>
        </p:nvSpPr>
        <p:spPr/>
        <p:txBody>
          <a:bodyPr/>
          <a:lstStyle/>
          <a:p>
            <a:fld id="{EBFB1032-EA64-7144-B003-9BCC9D94B503}" type="slidenum">
              <a:rPr lang="en-US" smtClean="0"/>
              <a:t>18</a:t>
            </a:fld>
            <a:endParaRPr lang="en-US" dirty="0"/>
          </a:p>
        </p:txBody>
      </p:sp>
      <p:sp>
        <p:nvSpPr>
          <p:cNvPr id="5" name="TextBox 4"/>
          <p:cNvSpPr txBox="1"/>
          <p:nvPr/>
        </p:nvSpPr>
        <p:spPr>
          <a:xfrm>
            <a:off x="4114801" y="5635692"/>
            <a:ext cx="576761" cy="523220"/>
          </a:xfrm>
          <a:prstGeom prst="rect">
            <a:avLst/>
          </a:prstGeom>
          <a:noFill/>
        </p:spPr>
        <p:txBody>
          <a:bodyPr wrap="none" rtlCol="0">
            <a:spAutoFit/>
          </a:bodyPr>
          <a:lstStyle/>
          <a:p>
            <a:r>
              <a:rPr lang="en-US" sz="1400" b="1" dirty="0">
                <a:solidFill>
                  <a:srgbClr val="292934"/>
                </a:solidFill>
              </a:rPr>
              <a:t>Map </a:t>
            </a:r>
          </a:p>
          <a:p>
            <a:r>
              <a:rPr lang="en-US" sz="1400" b="1" dirty="0">
                <a:solidFill>
                  <a:srgbClr val="292934"/>
                </a:solidFill>
              </a:rPr>
              <a:t>Tasks</a:t>
            </a:r>
          </a:p>
        </p:txBody>
      </p:sp>
      <p:sp>
        <p:nvSpPr>
          <p:cNvPr id="6" name="TextBox 5"/>
          <p:cNvSpPr txBox="1"/>
          <p:nvPr/>
        </p:nvSpPr>
        <p:spPr>
          <a:xfrm>
            <a:off x="7848601" y="5625512"/>
            <a:ext cx="730265" cy="523220"/>
          </a:xfrm>
          <a:prstGeom prst="rect">
            <a:avLst/>
          </a:prstGeom>
          <a:noFill/>
        </p:spPr>
        <p:txBody>
          <a:bodyPr wrap="none" rtlCol="0">
            <a:spAutoFit/>
          </a:bodyPr>
          <a:lstStyle/>
          <a:p>
            <a:r>
              <a:rPr lang="en-US" sz="1400" b="1" dirty="0">
                <a:solidFill>
                  <a:srgbClr val="292934"/>
                </a:solidFill>
              </a:rPr>
              <a:t>Reduce</a:t>
            </a:r>
          </a:p>
          <a:p>
            <a:r>
              <a:rPr lang="en-US" sz="1400" b="1" dirty="0">
                <a:solidFill>
                  <a:srgbClr val="292934"/>
                </a:solidFill>
              </a:rPr>
              <a:t>Tasks</a:t>
            </a:r>
          </a:p>
        </p:txBody>
      </p:sp>
    </p:spTree>
    <p:extLst>
      <p:ext uri="{BB962C8B-B14F-4D97-AF65-F5344CB8AC3E}">
        <p14:creationId xmlns:p14="http://schemas.microsoft.com/office/powerpoint/2010/main" val="30093451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ChangeArrowheads="1"/>
          </p:cNvSpPr>
          <p:nvPr>
            <p:ph type="title"/>
          </p:nvPr>
        </p:nvSpPr>
        <p:spPr/>
        <p:txBody>
          <a:bodyPr/>
          <a:lstStyle/>
          <a:p>
            <a:r>
              <a:rPr lang="en-US" dirty="0"/>
              <a:t>Word Count Using </a:t>
            </a:r>
            <a:r>
              <a:rPr lang="en-US" dirty="0" err="1"/>
              <a:t>MapReduce</a:t>
            </a:r>
            <a:endParaRPr lang="en-US" dirty="0"/>
          </a:p>
        </p:txBody>
      </p:sp>
      <p:sp>
        <p:nvSpPr>
          <p:cNvPr id="89091" name="Rectangle 3"/>
          <p:cNvSpPr>
            <a:spLocks noGrp="1" noChangeArrowheads="1"/>
          </p:cNvSpPr>
          <p:nvPr>
            <p:ph idx="1"/>
          </p:nvPr>
        </p:nvSpPr>
        <p:spPr>
          <a:xfrm>
            <a:off x="2095500" y="2001078"/>
            <a:ext cx="8001000" cy="2057400"/>
          </a:xfrm>
        </p:spPr>
        <p:txBody>
          <a:bodyPr>
            <a:normAutofit/>
          </a:bodyPr>
          <a:lstStyle/>
          <a:p>
            <a:pPr>
              <a:buFont typeface="Wingdings" pitchFamily="2" charset="2"/>
              <a:buNone/>
            </a:pPr>
            <a:r>
              <a:rPr lang="en-US" sz="2000" b="1" dirty="0">
                <a:latin typeface="Courier New" pitchFamily="49" charset="0"/>
                <a:cs typeface="Courier New" pitchFamily="49" charset="0"/>
              </a:rPr>
              <a:t>map(key, value):</a:t>
            </a:r>
          </a:p>
          <a:p>
            <a:pPr>
              <a:buFont typeface="Wingdings" pitchFamily="2" charset="2"/>
              <a:buNone/>
            </a:pPr>
            <a:r>
              <a:rPr lang="en-US" sz="2000" dirty="0">
                <a:latin typeface="Courier New" pitchFamily="49" charset="0"/>
                <a:cs typeface="Courier New" pitchFamily="49" charset="0"/>
              </a:rPr>
              <a:t>// key: document name; value: text of the document</a:t>
            </a:r>
          </a:p>
          <a:p>
            <a:pPr>
              <a:buFont typeface="Wingdings" pitchFamily="2" charset="2"/>
              <a:buNone/>
            </a:pPr>
            <a:r>
              <a:rPr lang="en-US" sz="2000" dirty="0">
                <a:latin typeface="Courier New" pitchFamily="49" charset="0"/>
                <a:cs typeface="Courier New" pitchFamily="49" charset="0"/>
              </a:rPr>
              <a:t>	for each word w in value:</a:t>
            </a:r>
          </a:p>
          <a:p>
            <a:pPr>
              <a:buFont typeface="Wingdings" pitchFamily="2" charset="2"/>
              <a:buNone/>
            </a:pPr>
            <a:r>
              <a:rPr lang="en-US" sz="2000" dirty="0">
                <a:latin typeface="Courier New" pitchFamily="49" charset="0"/>
                <a:cs typeface="Courier New" pitchFamily="49" charset="0"/>
              </a:rPr>
              <a:t>		emit(w, 1)</a:t>
            </a:r>
          </a:p>
          <a:p>
            <a:pPr>
              <a:buFont typeface="Wingdings" pitchFamily="2" charset="2"/>
              <a:buNone/>
            </a:pPr>
            <a:endParaRPr lang="en-US" sz="2000" dirty="0">
              <a:latin typeface="Courier New" pitchFamily="49" charset="0"/>
              <a:cs typeface="Courier New" pitchFamily="49" charset="0"/>
            </a:endParaRPr>
          </a:p>
        </p:txBody>
      </p:sp>
      <p:sp>
        <p:nvSpPr>
          <p:cNvPr id="5" name="Slide Number Placeholder 4"/>
          <p:cNvSpPr>
            <a:spLocks noGrp="1"/>
          </p:cNvSpPr>
          <p:nvPr>
            <p:ph type="sldNum" sz="quarter" idx="12"/>
          </p:nvPr>
        </p:nvSpPr>
        <p:spPr/>
        <p:txBody>
          <a:bodyPr/>
          <a:lstStyle/>
          <a:p>
            <a:fld id="{19B12225-5612-419B-A8D5-4B8EEE4C217E}" type="slidenum">
              <a:rPr lang="en-US" smtClean="0"/>
              <a:pPr/>
              <a:t>19</a:t>
            </a:fld>
            <a:endParaRPr lang="en-US"/>
          </a:p>
        </p:txBody>
      </p:sp>
      <p:sp>
        <p:nvSpPr>
          <p:cNvPr id="89092" name="Rectangle 4"/>
          <p:cNvSpPr>
            <a:spLocks noChangeArrowheads="1"/>
          </p:cNvSpPr>
          <p:nvPr/>
        </p:nvSpPr>
        <p:spPr bwMode="auto">
          <a:xfrm>
            <a:off x="2138362" y="4058478"/>
            <a:ext cx="7772400" cy="1938992"/>
          </a:xfrm>
          <a:prstGeom prst="rect">
            <a:avLst/>
          </a:prstGeom>
          <a:noFill/>
          <a:ln w="9525">
            <a:noFill/>
            <a:miter lim="800000"/>
            <a:headEnd/>
            <a:tailEnd/>
          </a:ln>
          <a:effectLst/>
        </p:spPr>
        <p:txBody>
          <a:bodyPr>
            <a:spAutoFit/>
          </a:bodyPr>
          <a:lstStyle/>
          <a:p>
            <a:r>
              <a:rPr lang="en-US" sz="2000" b="1" dirty="0">
                <a:latin typeface="Courier New" pitchFamily="49" charset="0"/>
                <a:cs typeface="Courier New" pitchFamily="49" charset="0"/>
              </a:rPr>
              <a:t>reduce(key, values):</a:t>
            </a:r>
          </a:p>
          <a:p>
            <a:r>
              <a:rPr lang="en-US" sz="2000" dirty="0">
                <a:latin typeface="Courier New" pitchFamily="49" charset="0"/>
                <a:cs typeface="Courier New" pitchFamily="49" charset="0"/>
              </a:rPr>
              <a:t>// key: a word; value: an </a:t>
            </a:r>
            <a:r>
              <a:rPr lang="en-US" sz="2000" dirty="0" err="1">
                <a:latin typeface="Courier New" pitchFamily="49" charset="0"/>
                <a:cs typeface="Courier New" pitchFamily="49" charset="0"/>
              </a:rPr>
              <a:t>iterator</a:t>
            </a:r>
            <a:r>
              <a:rPr lang="en-US" sz="2000" dirty="0">
                <a:latin typeface="Courier New" pitchFamily="49" charset="0"/>
                <a:cs typeface="Courier New" pitchFamily="49" charset="0"/>
              </a:rPr>
              <a:t> over counts</a:t>
            </a:r>
          </a:p>
          <a:p>
            <a:r>
              <a:rPr lang="en-US" sz="2000" dirty="0">
                <a:latin typeface="Courier New" pitchFamily="49" charset="0"/>
                <a:cs typeface="Courier New" pitchFamily="49" charset="0"/>
              </a:rPr>
              <a:t>	result = 0</a:t>
            </a:r>
          </a:p>
          <a:p>
            <a:r>
              <a:rPr lang="en-US" sz="2000" dirty="0">
                <a:latin typeface="Courier New" pitchFamily="49" charset="0"/>
                <a:cs typeface="Courier New" pitchFamily="49" charset="0"/>
              </a:rPr>
              <a:t>	for each count v in values:</a:t>
            </a:r>
          </a:p>
          <a:p>
            <a:r>
              <a:rPr lang="en-US" sz="2000" dirty="0">
                <a:latin typeface="Courier New" pitchFamily="49" charset="0"/>
                <a:cs typeface="Courier New" pitchFamily="49" charset="0"/>
              </a:rPr>
              <a:t>		result += v</a:t>
            </a:r>
          </a:p>
          <a:p>
            <a:r>
              <a:rPr lang="en-US" sz="2000" dirty="0">
                <a:latin typeface="Courier New" pitchFamily="49" charset="0"/>
                <a:cs typeface="Courier New" pitchFamily="49" charset="0"/>
              </a:rPr>
              <a:t>	emit(key, result)</a:t>
            </a:r>
          </a:p>
        </p:txBody>
      </p:sp>
    </p:spTree>
    <p:extLst>
      <p:ext uri="{BB962C8B-B14F-4D97-AF65-F5344CB8AC3E}">
        <p14:creationId xmlns:p14="http://schemas.microsoft.com/office/powerpoint/2010/main" val="1710783213"/>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Big Data?</a:t>
            </a:r>
          </a:p>
        </p:txBody>
      </p:sp>
      <p:sp>
        <p:nvSpPr>
          <p:cNvPr id="3" name="Content Placeholder 2"/>
          <p:cNvSpPr>
            <a:spLocks noGrp="1"/>
          </p:cNvSpPr>
          <p:nvPr>
            <p:ph idx="1"/>
          </p:nvPr>
        </p:nvSpPr>
        <p:spPr>
          <a:xfrm>
            <a:off x="1097280" y="1944757"/>
            <a:ext cx="8382000" cy="5029200"/>
          </a:xfrm>
        </p:spPr>
        <p:txBody>
          <a:bodyPr>
            <a:normAutofit/>
          </a:bodyPr>
          <a:lstStyle/>
          <a:p>
            <a:pPr marL="0" indent="0">
              <a:buNone/>
            </a:pPr>
            <a:r>
              <a:rPr lang="en-US" b="1" dirty="0"/>
              <a:t>No single definition; here is from Wikipedia:</a:t>
            </a:r>
          </a:p>
          <a:p>
            <a:endParaRPr lang="en-US" b="1" dirty="0"/>
          </a:p>
          <a:p>
            <a:r>
              <a:rPr lang="en-US" b="1" dirty="0"/>
              <a:t>Big data</a:t>
            </a:r>
            <a:r>
              <a:rPr lang="en-US" dirty="0"/>
              <a:t> is the term for a collection of data sets so large and complex that it becomes difficult to process using on-hand database management tools or traditional data processing applications. </a:t>
            </a:r>
          </a:p>
          <a:p>
            <a:r>
              <a:rPr lang="en-US" dirty="0"/>
              <a:t>The challenges include </a:t>
            </a:r>
            <a:r>
              <a:rPr lang="en-US" dirty="0">
                <a:solidFill>
                  <a:srgbClr val="FF0000"/>
                </a:solidFill>
              </a:rPr>
              <a:t>capture, curation, storage, search, sharing, transfer, analysis, and visualization</a:t>
            </a:r>
            <a:r>
              <a:rPr lang="en-US" dirty="0"/>
              <a:t>. </a:t>
            </a:r>
          </a:p>
          <a:p>
            <a:r>
              <a:rPr lang="en-US" dirty="0"/>
              <a:t>The trend to larger data sets is due to the additional information derivable from analysis of a single large set of related data, as compared to separate smaller sets with the same total amount of data, allowing correlations to be found to "</a:t>
            </a:r>
            <a:r>
              <a:rPr lang="en-US" dirty="0">
                <a:solidFill>
                  <a:srgbClr val="0000FF"/>
                </a:solidFill>
              </a:rPr>
              <a:t>spot business trends, determine quality of research, prevent diseases, link legal citations, combat crime, and determine real-time roadway traffic conditions</a:t>
            </a:r>
            <a:r>
              <a:rPr lang="en-US" dirty="0"/>
              <a:t>.”</a:t>
            </a:r>
          </a:p>
        </p:txBody>
      </p:sp>
      <p:sp>
        <p:nvSpPr>
          <p:cNvPr id="4" name="Slide Number Placeholder 3"/>
          <p:cNvSpPr>
            <a:spLocks noGrp="1"/>
          </p:cNvSpPr>
          <p:nvPr>
            <p:ph type="sldNum" sz="quarter" idx="12"/>
          </p:nvPr>
        </p:nvSpPr>
        <p:spPr/>
        <p:txBody>
          <a:bodyPr/>
          <a:lstStyle/>
          <a:p>
            <a:fld id="{EBFB1032-EA64-7144-B003-9BCC9D94B503}" type="slidenum">
              <a:rPr lang="en-US" smtClean="0"/>
              <a:t>2</a:t>
            </a:fld>
            <a:endParaRPr lang="en-US" dirty="0"/>
          </a:p>
        </p:txBody>
      </p:sp>
    </p:spTree>
    <p:extLst>
      <p:ext uri="{BB962C8B-B14F-4D97-AF65-F5344CB8AC3E}">
        <p14:creationId xmlns:p14="http://schemas.microsoft.com/office/powerpoint/2010/main" val="26519000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4191" y="450391"/>
            <a:ext cx="8638131" cy="1339850"/>
          </a:xfrm>
        </p:spPr>
        <p:txBody>
          <a:bodyPr>
            <a:normAutofit/>
          </a:bodyPr>
          <a:lstStyle/>
          <a:p>
            <a:r>
              <a:rPr lang="en-US" sz="3600" dirty="0"/>
              <a:t>Example 2: Color Count</a:t>
            </a:r>
          </a:p>
        </p:txBody>
      </p:sp>
      <p:sp>
        <p:nvSpPr>
          <p:cNvPr id="4" name="Slide Number Placeholder 3"/>
          <p:cNvSpPr>
            <a:spLocks noGrp="1"/>
          </p:cNvSpPr>
          <p:nvPr>
            <p:ph type="sldNum" sz="quarter" idx="12"/>
          </p:nvPr>
        </p:nvSpPr>
        <p:spPr/>
        <p:txBody>
          <a:bodyPr/>
          <a:lstStyle/>
          <a:p>
            <a:fld id="{EBFB1032-EA64-7144-B003-9BCC9D94B503}" type="slidenum">
              <a:rPr lang="en-US" smtClean="0"/>
              <a:t>20</a:t>
            </a:fld>
            <a:endParaRPr lang="en-US" dirty="0"/>
          </a:p>
        </p:txBody>
      </p:sp>
      <p:grpSp>
        <p:nvGrpSpPr>
          <p:cNvPr id="5" name="Group 4"/>
          <p:cNvGrpSpPr/>
          <p:nvPr/>
        </p:nvGrpSpPr>
        <p:grpSpPr>
          <a:xfrm>
            <a:off x="4679938" y="2154891"/>
            <a:ext cx="2099313" cy="4152939"/>
            <a:chOff x="2876837" y="1568696"/>
            <a:chExt cx="2099313" cy="4152939"/>
          </a:xfrm>
        </p:grpSpPr>
        <p:sp>
          <p:nvSpPr>
            <p:cNvPr id="6" name="Rectangle 5"/>
            <p:cNvSpPr/>
            <p:nvPr/>
          </p:nvSpPr>
          <p:spPr>
            <a:xfrm>
              <a:off x="2876837" y="2119311"/>
              <a:ext cx="2099313" cy="3602324"/>
            </a:xfrm>
            <a:prstGeom prst="rect">
              <a:avLst/>
            </a:prstGeom>
            <a:solidFill>
              <a:schemeClr val="accent2">
                <a:lumMod val="20000"/>
                <a:lumOff val="80000"/>
                <a:alpha val="52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3083398" y="1568696"/>
              <a:ext cx="1663431" cy="523220"/>
            </a:xfrm>
            <a:prstGeom prst="rect">
              <a:avLst/>
            </a:prstGeom>
            <a:noFill/>
          </p:spPr>
          <p:txBody>
            <a:bodyPr wrap="square" rtlCol="0">
              <a:spAutoFit/>
            </a:bodyPr>
            <a:lstStyle/>
            <a:p>
              <a:pPr algn="ctr"/>
              <a:r>
                <a:rPr lang="en-US" sz="1400" dirty="0"/>
                <a:t>Shuffle &amp; Sorting based on </a:t>
              </a:r>
              <a:r>
                <a:rPr lang="en-US" sz="1400" i="1" dirty="0"/>
                <a:t>k</a:t>
              </a:r>
            </a:p>
          </p:txBody>
        </p:sp>
      </p:grpSp>
      <p:pic>
        <p:nvPicPr>
          <p:cNvPr id="8" name="Picture 7"/>
          <p:cNvPicPr>
            <a:picLocks noChangeAspect="1"/>
          </p:cNvPicPr>
          <p:nvPr/>
        </p:nvPicPr>
        <p:blipFill>
          <a:blip r:embed="rId2"/>
          <a:stretch>
            <a:fillRect/>
          </a:stretch>
        </p:blipFill>
        <p:spPr>
          <a:xfrm>
            <a:off x="2016119" y="2705505"/>
            <a:ext cx="1147647" cy="3602324"/>
          </a:xfrm>
          <a:prstGeom prst="rect">
            <a:avLst/>
          </a:prstGeom>
        </p:spPr>
      </p:pic>
      <p:grpSp>
        <p:nvGrpSpPr>
          <p:cNvPr id="9" name="Group 8"/>
          <p:cNvGrpSpPr/>
          <p:nvPr/>
        </p:nvGrpSpPr>
        <p:grpSpPr>
          <a:xfrm>
            <a:off x="7340298" y="3183966"/>
            <a:ext cx="1084652" cy="2300254"/>
            <a:chOff x="5537198" y="2597772"/>
            <a:chExt cx="1084652" cy="2300254"/>
          </a:xfrm>
        </p:grpSpPr>
        <p:pic>
          <p:nvPicPr>
            <p:cNvPr id="10" name="Picture 9"/>
            <p:cNvPicPr>
              <a:picLocks noChangeAspect="1"/>
            </p:cNvPicPr>
            <p:nvPr/>
          </p:nvPicPr>
          <p:blipFill>
            <a:blip r:embed="rId3"/>
            <a:stretch>
              <a:fillRect/>
            </a:stretch>
          </p:blipFill>
          <p:spPr>
            <a:xfrm>
              <a:off x="5537198" y="2597772"/>
              <a:ext cx="1084652" cy="551886"/>
            </a:xfrm>
            <a:prstGeom prst="rect">
              <a:avLst/>
            </a:prstGeom>
          </p:spPr>
        </p:pic>
        <p:pic>
          <p:nvPicPr>
            <p:cNvPr id="11" name="Picture 10"/>
            <p:cNvPicPr>
              <a:picLocks noChangeAspect="1"/>
            </p:cNvPicPr>
            <p:nvPr/>
          </p:nvPicPr>
          <p:blipFill>
            <a:blip r:embed="rId4"/>
            <a:stretch>
              <a:fillRect/>
            </a:stretch>
          </p:blipFill>
          <p:spPr>
            <a:xfrm>
              <a:off x="5537198" y="3414130"/>
              <a:ext cx="1084650" cy="551886"/>
            </a:xfrm>
            <a:prstGeom prst="rect">
              <a:avLst/>
            </a:prstGeom>
          </p:spPr>
        </p:pic>
        <p:pic>
          <p:nvPicPr>
            <p:cNvPr id="12" name="Picture 11"/>
            <p:cNvPicPr>
              <a:picLocks noChangeAspect="1"/>
            </p:cNvPicPr>
            <p:nvPr/>
          </p:nvPicPr>
          <p:blipFill>
            <a:blip r:embed="rId5"/>
            <a:stretch>
              <a:fillRect/>
            </a:stretch>
          </p:blipFill>
          <p:spPr>
            <a:xfrm>
              <a:off x="5537198" y="4355774"/>
              <a:ext cx="1084652" cy="542252"/>
            </a:xfrm>
            <a:prstGeom prst="rect">
              <a:avLst/>
            </a:prstGeom>
          </p:spPr>
        </p:pic>
      </p:grpSp>
      <p:grpSp>
        <p:nvGrpSpPr>
          <p:cNvPr id="13" name="Group 12"/>
          <p:cNvGrpSpPr/>
          <p:nvPr/>
        </p:nvGrpSpPr>
        <p:grpSpPr>
          <a:xfrm>
            <a:off x="3163765" y="2886917"/>
            <a:ext cx="1269956" cy="3256938"/>
            <a:chOff x="1360665" y="2300723"/>
            <a:chExt cx="1269956" cy="3256938"/>
          </a:xfrm>
        </p:grpSpPr>
        <p:pic>
          <p:nvPicPr>
            <p:cNvPr id="14" name="Picture 13"/>
            <p:cNvPicPr>
              <a:picLocks noChangeAspect="1"/>
            </p:cNvPicPr>
            <p:nvPr/>
          </p:nvPicPr>
          <p:blipFill>
            <a:blip r:embed="rId6"/>
            <a:stretch>
              <a:fillRect/>
            </a:stretch>
          </p:blipFill>
          <p:spPr>
            <a:xfrm>
              <a:off x="1813442" y="2300723"/>
              <a:ext cx="817179" cy="618534"/>
            </a:xfrm>
            <a:prstGeom prst="rect">
              <a:avLst/>
            </a:prstGeom>
          </p:spPr>
        </p:pic>
        <p:pic>
          <p:nvPicPr>
            <p:cNvPr id="15" name="Picture 14"/>
            <p:cNvPicPr>
              <a:picLocks noChangeAspect="1"/>
            </p:cNvPicPr>
            <p:nvPr/>
          </p:nvPicPr>
          <p:blipFill>
            <a:blip r:embed="rId7"/>
            <a:stretch>
              <a:fillRect/>
            </a:stretch>
          </p:blipFill>
          <p:spPr>
            <a:xfrm>
              <a:off x="1813442" y="3164323"/>
              <a:ext cx="817179" cy="618534"/>
            </a:xfrm>
            <a:prstGeom prst="rect">
              <a:avLst/>
            </a:prstGeom>
          </p:spPr>
        </p:pic>
        <p:pic>
          <p:nvPicPr>
            <p:cNvPr id="16" name="Picture 15"/>
            <p:cNvPicPr>
              <a:picLocks noChangeAspect="1"/>
            </p:cNvPicPr>
            <p:nvPr/>
          </p:nvPicPr>
          <p:blipFill>
            <a:blip r:embed="rId7"/>
            <a:stretch>
              <a:fillRect/>
            </a:stretch>
          </p:blipFill>
          <p:spPr>
            <a:xfrm>
              <a:off x="1813442" y="4048123"/>
              <a:ext cx="817179" cy="618534"/>
            </a:xfrm>
            <a:prstGeom prst="rect">
              <a:avLst/>
            </a:prstGeom>
          </p:spPr>
        </p:pic>
        <p:pic>
          <p:nvPicPr>
            <p:cNvPr id="17" name="Picture 16"/>
            <p:cNvPicPr>
              <a:picLocks noChangeAspect="1"/>
            </p:cNvPicPr>
            <p:nvPr/>
          </p:nvPicPr>
          <p:blipFill>
            <a:blip r:embed="rId7"/>
            <a:stretch>
              <a:fillRect/>
            </a:stretch>
          </p:blipFill>
          <p:spPr>
            <a:xfrm>
              <a:off x="1813442" y="4939127"/>
              <a:ext cx="817179" cy="618534"/>
            </a:xfrm>
            <a:prstGeom prst="rect">
              <a:avLst/>
            </a:prstGeom>
          </p:spPr>
        </p:pic>
        <p:cxnSp>
          <p:nvCxnSpPr>
            <p:cNvPr id="18" name="Straight Arrow Connector 17"/>
            <p:cNvCxnSpPr/>
            <p:nvPr/>
          </p:nvCxnSpPr>
          <p:spPr>
            <a:xfrm>
              <a:off x="1360665" y="2609990"/>
              <a:ext cx="452777"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a:off x="1360665" y="3462122"/>
              <a:ext cx="452777"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a:off x="1360665" y="4356641"/>
              <a:ext cx="452777"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a:off x="1360665" y="5247645"/>
              <a:ext cx="452777"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sp>
        <p:nvSpPr>
          <p:cNvPr id="22" name="TextBox 21"/>
          <p:cNvSpPr txBox="1"/>
          <p:nvPr/>
        </p:nvSpPr>
        <p:spPr>
          <a:xfrm>
            <a:off x="2016118" y="2154890"/>
            <a:ext cx="1282914" cy="523220"/>
          </a:xfrm>
          <a:prstGeom prst="rect">
            <a:avLst/>
          </a:prstGeom>
          <a:noFill/>
        </p:spPr>
        <p:txBody>
          <a:bodyPr wrap="square" rtlCol="0">
            <a:spAutoFit/>
          </a:bodyPr>
          <a:lstStyle/>
          <a:p>
            <a:r>
              <a:rPr lang="en-US" sz="1400" dirty="0"/>
              <a:t>Input blocks on HDFS</a:t>
            </a:r>
          </a:p>
        </p:txBody>
      </p:sp>
      <p:grpSp>
        <p:nvGrpSpPr>
          <p:cNvPr id="23" name="Group 22"/>
          <p:cNvGrpSpPr/>
          <p:nvPr/>
        </p:nvGrpSpPr>
        <p:grpSpPr>
          <a:xfrm>
            <a:off x="3451432" y="2154890"/>
            <a:ext cx="1396968" cy="523220"/>
            <a:chOff x="1648332" y="1568696"/>
            <a:chExt cx="1396968" cy="523220"/>
          </a:xfrm>
        </p:grpSpPr>
        <p:sp>
          <p:nvSpPr>
            <p:cNvPr id="24" name="TextBox 23"/>
            <p:cNvSpPr txBox="1"/>
            <p:nvPr/>
          </p:nvSpPr>
          <p:spPr>
            <a:xfrm>
              <a:off x="1648332" y="1568696"/>
              <a:ext cx="1396968" cy="523220"/>
            </a:xfrm>
            <a:prstGeom prst="rect">
              <a:avLst/>
            </a:prstGeom>
            <a:noFill/>
          </p:spPr>
          <p:txBody>
            <a:bodyPr wrap="square" rtlCol="0">
              <a:spAutoFit/>
            </a:bodyPr>
            <a:lstStyle/>
            <a:p>
              <a:r>
                <a:rPr lang="en-US" sz="1400" dirty="0"/>
                <a:t>Produces (</a:t>
              </a:r>
              <a:r>
                <a:rPr lang="en-US" sz="1400" i="1" dirty="0"/>
                <a:t>k</a:t>
              </a:r>
              <a:r>
                <a:rPr lang="en-US" sz="1400" dirty="0"/>
                <a:t>, </a:t>
              </a:r>
              <a:r>
                <a:rPr lang="en-US" sz="1400" i="1" dirty="0"/>
                <a:t>v</a:t>
              </a:r>
              <a:r>
                <a:rPr lang="en-US" sz="1400" dirty="0"/>
                <a:t>)</a:t>
              </a:r>
            </a:p>
            <a:p>
              <a:r>
                <a:rPr lang="en-US" sz="1400" dirty="0"/>
                <a:t>   (    , 1)</a:t>
              </a:r>
            </a:p>
          </p:txBody>
        </p:sp>
        <p:sp>
          <p:nvSpPr>
            <p:cNvPr id="25" name="Rounded Rectangle 24"/>
            <p:cNvSpPr>
              <a:spLocks noChangeAspect="1"/>
            </p:cNvSpPr>
            <p:nvPr/>
          </p:nvSpPr>
          <p:spPr>
            <a:xfrm>
              <a:off x="1945958" y="1895712"/>
              <a:ext cx="109728" cy="109728"/>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grpSp>
        <p:nvGrpSpPr>
          <p:cNvPr id="26" name="Group 25"/>
          <p:cNvGrpSpPr/>
          <p:nvPr/>
        </p:nvGrpSpPr>
        <p:grpSpPr>
          <a:xfrm>
            <a:off x="4416139" y="3007106"/>
            <a:ext cx="1398165" cy="3015810"/>
            <a:chOff x="2613038" y="2420912"/>
            <a:chExt cx="1398165" cy="3015810"/>
          </a:xfrm>
        </p:grpSpPr>
        <p:pic>
          <p:nvPicPr>
            <p:cNvPr id="27" name="Picture 26"/>
            <p:cNvPicPr>
              <a:picLocks noChangeAspect="1"/>
            </p:cNvPicPr>
            <p:nvPr/>
          </p:nvPicPr>
          <p:blipFill>
            <a:blip r:embed="rId8"/>
            <a:stretch>
              <a:fillRect/>
            </a:stretch>
          </p:blipFill>
          <p:spPr>
            <a:xfrm>
              <a:off x="3065815" y="2420912"/>
              <a:ext cx="945388" cy="378155"/>
            </a:xfrm>
            <a:prstGeom prst="rect">
              <a:avLst/>
            </a:prstGeom>
          </p:spPr>
        </p:pic>
        <p:pic>
          <p:nvPicPr>
            <p:cNvPr id="28" name="Picture 27"/>
            <p:cNvPicPr>
              <a:picLocks noChangeAspect="1"/>
            </p:cNvPicPr>
            <p:nvPr/>
          </p:nvPicPr>
          <p:blipFill>
            <a:blip r:embed="rId9"/>
            <a:stretch>
              <a:fillRect/>
            </a:stretch>
          </p:blipFill>
          <p:spPr>
            <a:xfrm>
              <a:off x="3065815" y="3311918"/>
              <a:ext cx="945388" cy="378155"/>
            </a:xfrm>
            <a:prstGeom prst="rect">
              <a:avLst/>
            </a:prstGeom>
          </p:spPr>
        </p:pic>
        <p:pic>
          <p:nvPicPr>
            <p:cNvPr id="29" name="Picture 28"/>
            <p:cNvPicPr>
              <a:picLocks noChangeAspect="1"/>
            </p:cNvPicPr>
            <p:nvPr/>
          </p:nvPicPr>
          <p:blipFill>
            <a:blip r:embed="rId9"/>
            <a:stretch>
              <a:fillRect/>
            </a:stretch>
          </p:blipFill>
          <p:spPr>
            <a:xfrm>
              <a:off x="3065815" y="4166696"/>
              <a:ext cx="945388" cy="378155"/>
            </a:xfrm>
            <a:prstGeom prst="rect">
              <a:avLst/>
            </a:prstGeom>
          </p:spPr>
        </p:pic>
        <p:pic>
          <p:nvPicPr>
            <p:cNvPr id="30" name="Picture 29"/>
            <p:cNvPicPr>
              <a:picLocks noChangeAspect="1"/>
            </p:cNvPicPr>
            <p:nvPr/>
          </p:nvPicPr>
          <p:blipFill>
            <a:blip r:embed="rId9"/>
            <a:stretch>
              <a:fillRect/>
            </a:stretch>
          </p:blipFill>
          <p:spPr>
            <a:xfrm>
              <a:off x="3065815" y="5058567"/>
              <a:ext cx="945388" cy="378155"/>
            </a:xfrm>
            <a:prstGeom prst="rect">
              <a:avLst/>
            </a:prstGeom>
          </p:spPr>
        </p:pic>
        <p:cxnSp>
          <p:nvCxnSpPr>
            <p:cNvPr id="31" name="Straight Arrow Connector 30"/>
            <p:cNvCxnSpPr/>
            <p:nvPr/>
          </p:nvCxnSpPr>
          <p:spPr>
            <a:xfrm>
              <a:off x="2613038" y="2632810"/>
              <a:ext cx="452777" cy="0"/>
            </a:xfrm>
            <a:prstGeom prst="straightConnector1">
              <a:avLst/>
            </a:prstGeom>
            <a:ln>
              <a:solidFill>
                <a:srgbClr val="0000FF"/>
              </a:solidFill>
              <a:tailEnd type="arrow"/>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p:nvPr/>
          </p:nvCxnSpPr>
          <p:spPr>
            <a:xfrm>
              <a:off x="2630621" y="3513954"/>
              <a:ext cx="452777" cy="0"/>
            </a:xfrm>
            <a:prstGeom prst="straightConnector1">
              <a:avLst/>
            </a:prstGeom>
            <a:ln>
              <a:solidFill>
                <a:srgbClr val="0000FF"/>
              </a:solidFill>
              <a:tailEnd type="arrow"/>
            </a:ln>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p:nvPr/>
          </p:nvCxnSpPr>
          <p:spPr>
            <a:xfrm>
              <a:off x="2618441" y="4381808"/>
              <a:ext cx="452777" cy="0"/>
            </a:xfrm>
            <a:prstGeom prst="straightConnector1">
              <a:avLst/>
            </a:prstGeom>
            <a:ln>
              <a:solidFill>
                <a:srgbClr val="0000FF"/>
              </a:solidFill>
              <a:tailEnd type="arrow"/>
            </a:ln>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p:nvPr/>
          </p:nvCxnSpPr>
          <p:spPr>
            <a:xfrm>
              <a:off x="2618441" y="5260603"/>
              <a:ext cx="452777" cy="0"/>
            </a:xfrm>
            <a:prstGeom prst="straightConnector1">
              <a:avLst/>
            </a:prstGeom>
            <a:ln>
              <a:solidFill>
                <a:srgbClr val="0000FF"/>
              </a:solidFill>
              <a:tailEnd type="arrow"/>
            </a:ln>
          </p:spPr>
          <p:style>
            <a:lnRef idx="2">
              <a:schemeClr val="accent1"/>
            </a:lnRef>
            <a:fillRef idx="0">
              <a:schemeClr val="accent1"/>
            </a:fillRef>
            <a:effectRef idx="1">
              <a:schemeClr val="accent1"/>
            </a:effectRef>
            <a:fontRef idx="minor">
              <a:schemeClr val="tx1"/>
            </a:fontRef>
          </p:style>
        </p:cxnSp>
      </p:grpSp>
      <p:grpSp>
        <p:nvGrpSpPr>
          <p:cNvPr id="35" name="Group 34"/>
          <p:cNvGrpSpPr/>
          <p:nvPr/>
        </p:nvGrpSpPr>
        <p:grpSpPr>
          <a:xfrm>
            <a:off x="5814304" y="3182227"/>
            <a:ext cx="1525995" cy="2016910"/>
            <a:chOff x="4011203" y="2596033"/>
            <a:chExt cx="1525995" cy="2016910"/>
          </a:xfrm>
        </p:grpSpPr>
        <p:cxnSp>
          <p:nvCxnSpPr>
            <p:cNvPr id="36" name="Straight Connector 35"/>
            <p:cNvCxnSpPr>
              <a:stCxn id="27" idx="3"/>
              <a:endCxn id="11" idx="1"/>
            </p:cNvCxnSpPr>
            <p:nvPr/>
          </p:nvCxnSpPr>
          <p:spPr>
            <a:xfrm>
              <a:off x="4011203" y="2596033"/>
              <a:ext cx="1525995" cy="1080083"/>
            </a:xfrm>
            <a:prstGeom prst="line">
              <a:avLst/>
            </a:prstGeom>
            <a:ln>
              <a:tailEnd type="arrow" w="med" len="sm"/>
            </a:ln>
          </p:spPr>
          <p:style>
            <a:lnRef idx="2">
              <a:schemeClr val="accent1"/>
            </a:lnRef>
            <a:fillRef idx="0">
              <a:schemeClr val="accent1"/>
            </a:fillRef>
            <a:effectRef idx="1">
              <a:schemeClr val="accent1"/>
            </a:effectRef>
            <a:fontRef idx="minor">
              <a:schemeClr val="tx1"/>
            </a:fontRef>
          </p:style>
        </p:cxnSp>
        <p:cxnSp>
          <p:nvCxnSpPr>
            <p:cNvPr id="37" name="Straight Connector 36"/>
            <p:cNvCxnSpPr>
              <a:stCxn id="27" idx="3"/>
              <a:endCxn id="10" idx="1"/>
            </p:cNvCxnSpPr>
            <p:nvPr/>
          </p:nvCxnSpPr>
          <p:spPr>
            <a:xfrm>
              <a:off x="4011203" y="2596033"/>
              <a:ext cx="1525995" cy="263725"/>
            </a:xfrm>
            <a:prstGeom prst="line">
              <a:avLst/>
            </a:prstGeom>
            <a:ln>
              <a:solidFill>
                <a:srgbClr val="3366FF"/>
              </a:solidFill>
              <a:tailEnd type="arrow" w="med" len="sm"/>
            </a:ln>
          </p:spPr>
          <p:style>
            <a:lnRef idx="2">
              <a:schemeClr val="accent1"/>
            </a:lnRef>
            <a:fillRef idx="0">
              <a:schemeClr val="accent1"/>
            </a:fillRef>
            <a:effectRef idx="1">
              <a:schemeClr val="accent1"/>
            </a:effectRef>
            <a:fontRef idx="minor">
              <a:schemeClr val="tx1"/>
            </a:fontRef>
          </p:style>
        </p:cxnSp>
        <p:cxnSp>
          <p:nvCxnSpPr>
            <p:cNvPr id="38" name="Straight Connector 37"/>
            <p:cNvCxnSpPr>
              <a:stCxn id="27" idx="3"/>
              <a:endCxn id="12" idx="1"/>
            </p:cNvCxnSpPr>
            <p:nvPr/>
          </p:nvCxnSpPr>
          <p:spPr>
            <a:xfrm>
              <a:off x="4011203" y="2596033"/>
              <a:ext cx="1525995" cy="2016910"/>
            </a:xfrm>
            <a:prstGeom prst="line">
              <a:avLst/>
            </a:prstGeom>
            <a:ln>
              <a:solidFill>
                <a:srgbClr val="008000"/>
              </a:solidFill>
              <a:tailEnd type="arrow" w="med" len="sm"/>
            </a:ln>
          </p:spPr>
          <p:style>
            <a:lnRef idx="2">
              <a:schemeClr val="accent1"/>
            </a:lnRef>
            <a:fillRef idx="0">
              <a:schemeClr val="accent1"/>
            </a:fillRef>
            <a:effectRef idx="1">
              <a:schemeClr val="accent1"/>
            </a:effectRef>
            <a:fontRef idx="minor">
              <a:schemeClr val="tx1"/>
            </a:fontRef>
          </p:style>
        </p:cxnSp>
      </p:grpSp>
      <p:grpSp>
        <p:nvGrpSpPr>
          <p:cNvPr id="39" name="Group 38"/>
          <p:cNvGrpSpPr/>
          <p:nvPr/>
        </p:nvGrpSpPr>
        <p:grpSpPr>
          <a:xfrm>
            <a:off x="5814304" y="3445953"/>
            <a:ext cx="1525995" cy="1753185"/>
            <a:chOff x="4011203" y="2859758"/>
            <a:chExt cx="1525995" cy="1753185"/>
          </a:xfrm>
        </p:grpSpPr>
        <p:cxnSp>
          <p:nvCxnSpPr>
            <p:cNvPr id="40" name="Straight Connector 39"/>
            <p:cNvCxnSpPr>
              <a:stCxn id="28" idx="3"/>
              <a:endCxn id="11" idx="1"/>
            </p:cNvCxnSpPr>
            <p:nvPr/>
          </p:nvCxnSpPr>
          <p:spPr>
            <a:xfrm>
              <a:off x="4011203" y="3487039"/>
              <a:ext cx="1525995" cy="189077"/>
            </a:xfrm>
            <a:prstGeom prst="line">
              <a:avLst/>
            </a:prstGeom>
            <a:ln>
              <a:tailEnd type="arrow" w="med" len="sm"/>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a:stCxn id="28" idx="3"/>
              <a:endCxn id="10" idx="1"/>
            </p:cNvCxnSpPr>
            <p:nvPr/>
          </p:nvCxnSpPr>
          <p:spPr>
            <a:xfrm flipV="1">
              <a:off x="4011203" y="2859758"/>
              <a:ext cx="1525995" cy="627281"/>
            </a:xfrm>
            <a:prstGeom prst="line">
              <a:avLst/>
            </a:prstGeom>
            <a:ln>
              <a:solidFill>
                <a:srgbClr val="3366FF"/>
              </a:solidFill>
              <a:tailEnd type="arrow" w="med" len="sm"/>
            </a:ln>
          </p:spPr>
          <p:style>
            <a:lnRef idx="2">
              <a:schemeClr val="accent1"/>
            </a:lnRef>
            <a:fillRef idx="0">
              <a:schemeClr val="accent1"/>
            </a:fillRef>
            <a:effectRef idx="1">
              <a:schemeClr val="accent1"/>
            </a:effectRef>
            <a:fontRef idx="minor">
              <a:schemeClr val="tx1"/>
            </a:fontRef>
          </p:style>
        </p:cxnSp>
        <p:cxnSp>
          <p:nvCxnSpPr>
            <p:cNvPr id="42" name="Straight Connector 41"/>
            <p:cNvCxnSpPr>
              <a:stCxn id="28" idx="3"/>
              <a:endCxn id="12" idx="1"/>
            </p:cNvCxnSpPr>
            <p:nvPr/>
          </p:nvCxnSpPr>
          <p:spPr>
            <a:xfrm>
              <a:off x="4011203" y="3487039"/>
              <a:ext cx="1525995" cy="1125904"/>
            </a:xfrm>
            <a:prstGeom prst="line">
              <a:avLst/>
            </a:prstGeom>
            <a:ln>
              <a:solidFill>
                <a:srgbClr val="008000"/>
              </a:solidFill>
              <a:tailEnd type="arrow" w="med" len="sm"/>
            </a:ln>
          </p:spPr>
          <p:style>
            <a:lnRef idx="2">
              <a:schemeClr val="accent1"/>
            </a:lnRef>
            <a:fillRef idx="0">
              <a:schemeClr val="accent1"/>
            </a:fillRef>
            <a:effectRef idx="1">
              <a:schemeClr val="accent1"/>
            </a:effectRef>
            <a:fontRef idx="minor">
              <a:schemeClr val="tx1"/>
            </a:fontRef>
          </p:style>
        </p:cxnSp>
      </p:grpSp>
      <p:grpSp>
        <p:nvGrpSpPr>
          <p:cNvPr id="43" name="Group 42"/>
          <p:cNvGrpSpPr/>
          <p:nvPr/>
        </p:nvGrpSpPr>
        <p:grpSpPr>
          <a:xfrm>
            <a:off x="5814304" y="3445953"/>
            <a:ext cx="1525995" cy="1753185"/>
            <a:chOff x="4011203" y="2859758"/>
            <a:chExt cx="1525995" cy="1753185"/>
          </a:xfrm>
        </p:grpSpPr>
        <p:cxnSp>
          <p:nvCxnSpPr>
            <p:cNvPr id="44" name="Straight Connector 43"/>
            <p:cNvCxnSpPr>
              <a:stCxn id="29" idx="3"/>
              <a:endCxn id="11" idx="1"/>
            </p:cNvCxnSpPr>
            <p:nvPr/>
          </p:nvCxnSpPr>
          <p:spPr>
            <a:xfrm flipV="1">
              <a:off x="4011203" y="3676116"/>
              <a:ext cx="1525995" cy="665701"/>
            </a:xfrm>
            <a:prstGeom prst="line">
              <a:avLst/>
            </a:prstGeom>
            <a:ln>
              <a:tailEnd type="arrow" w="med" len="sm"/>
            </a:ln>
          </p:spPr>
          <p:style>
            <a:lnRef idx="2">
              <a:schemeClr val="accent1"/>
            </a:lnRef>
            <a:fillRef idx="0">
              <a:schemeClr val="accent1"/>
            </a:fillRef>
            <a:effectRef idx="1">
              <a:schemeClr val="accent1"/>
            </a:effectRef>
            <a:fontRef idx="minor">
              <a:schemeClr val="tx1"/>
            </a:fontRef>
          </p:style>
        </p:cxnSp>
        <p:cxnSp>
          <p:nvCxnSpPr>
            <p:cNvPr id="45" name="Straight Connector 44"/>
            <p:cNvCxnSpPr>
              <a:stCxn id="29" idx="3"/>
              <a:endCxn id="10" idx="1"/>
            </p:cNvCxnSpPr>
            <p:nvPr/>
          </p:nvCxnSpPr>
          <p:spPr>
            <a:xfrm flipV="1">
              <a:off x="4011203" y="2859758"/>
              <a:ext cx="1525995" cy="1482059"/>
            </a:xfrm>
            <a:prstGeom prst="line">
              <a:avLst/>
            </a:prstGeom>
            <a:ln>
              <a:solidFill>
                <a:srgbClr val="3366FF"/>
              </a:solidFill>
              <a:tailEnd type="arrow" w="med" len="sm"/>
            </a:ln>
          </p:spPr>
          <p:style>
            <a:lnRef idx="2">
              <a:schemeClr val="accent1"/>
            </a:lnRef>
            <a:fillRef idx="0">
              <a:schemeClr val="accent1"/>
            </a:fillRef>
            <a:effectRef idx="1">
              <a:schemeClr val="accent1"/>
            </a:effectRef>
            <a:fontRef idx="minor">
              <a:schemeClr val="tx1"/>
            </a:fontRef>
          </p:style>
        </p:cxnSp>
        <p:cxnSp>
          <p:nvCxnSpPr>
            <p:cNvPr id="46" name="Straight Connector 45"/>
            <p:cNvCxnSpPr>
              <a:stCxn id="29" idx="3"/>
              <a:endCxn id="12" idx="1"/>
            </p:cNvCxnSpPr>
            <p:nvPr/>
          </p:nvCxnSpPr>
          <p:spPr>
            <a:xfrm>
              <a:off x="4011203" y="4341817"/>
              <a:ext cx="1525995" cy="271126"/>
            </a:xfrm>
            <a:prstGeom prst="line">
              <a:avLst/>
            </a:prstGeom>
            <a:ln>
              <a:solidFill>
                <a:srgbClr val="008000"/>
              </a:solidFill>
              <a:tailEnd type="arrow" w="med" len="sm"/>
            </a:ln>
          </p:spPr>
          <p:style>
            <a:lnRef idx="2">
              <a:schemeClr val="accent1"/>
            </a:lnRef>
            <a:fillRef idx="0">
              <a:schemeClr val="accent1"/>
            </a:fillRef>
            <a:effectRef idx="1">
              <a:schemeClr val="accent1"/>
            </a:effectRef>
            <a:fontRef idx="minor">
              <a:schemeClr val="tx1"/>
            </a:fontRef>
          </p:style>
        </p:cxnSp>
      </p:grpSp>
      <p:grpSp>
        <p:nvGrpSpPr>
          <p:cNvPr id="47" name="Group 46"/>
          <p:cNvGrpSpPr/>
          <p:nvPr/>
        </p:nvGrpSpPr>
        <p:grpSpPr>
          <a:xfrm>
            <a:off x="5814304" y="3445952"/>
            <a:ext cx="1525995" cy="2373930"/>
            <a:chOff x="4011203" y="2859758"/>
            <a:chExt cx="1525995" cy="2373930"/>
          </a:xfrm>
        </p:grpSpPr>
        <p:cxnSp>
          <p:nvCxnSpPr>
            <p:cNvPr id="48" name="Straight Connector 47"/>
            <p:cNvCxnSpPr>
              <a:stCxn id="30" idx="3"/>
              <a:endCxn id="11" idx="1"/>
            </p:cNvCxnSpPr>
            <p:nvPr/>
          </p:nvCxnSpPr>
          <p:spPr>
            <a:xfrm flipV="1">
              <a:off x="4011203" y="3676116"/>
              <a:ext cx="1525995" cy="1557572"/>
            </a:xfrm>
            <a:prstGeom prst="line">
              <a:avLst/>
            </a:prstGeom>
            <a:ln>
              <a:tailEnd type="arrow" w="med" len="sm"/>
            </a:ln>
          </p:spPr>
          <p:style>
            <a:lnRef idx="2">
              <a:schemeClr val="accent1"/>
            </a:lnRef>
            <a:fillRef idx="0">
              <a:schemeClr val="accent1"/>
            </a:fillRef>
            <a:effectRef idx="1">
              <a:schemeClr val="accent1"/>
            </a:effectRef>
            <a:fontRef idx="minor">
              <a:schemeClr val="tx1"/>
            </a:fontRef>
          </p:style>
        </p:cxnSp>
        <p:cxnSp>
          <p:nvCxnSpPr>
            <p:cNvPr id="49" name="Straight Connector 48"/>
            <p:cNvCxnSpPr>
              <a:stCxn id="30" idx="3"/>
              <a:endCxn id="10" idx="1"/>
            </p:cNvCxnSpPr>
            <p:nvPr/>
          </p:nvCxnSpPr>
          <p:spPr>
            <a:xfrm flipV="1">
              <a:off x="4011203" y="2859758"/>
              <a:ext cx="1525995" cy="2373930"/>
            </a:xfrm>
            <a:prstGeom prst="line">
              <a:avLst/>
            </a:prstGeom>
            <a:ln>
              <a:solidFill>
                <a:srgbClr val="3366FF"/>
              </a:solidFill>
              <a:tailEnd type="arrow" w="med" len="sm"/>
            </a:ln>
          </p:spPr>
          <p:style>
            <a:lnRef idx="2">
              <a:schemeClr val="accent1"/>
            </a:lnRef>
            <a:fillRef idx="0">
              <a:schemeClr val="accent1"/>
            </a:fillRef>
            <a:effectRef idx="1">
              <a:schemeClr val="accent1"/>
            </a:effectRef>
            <a:fontRef idx="minor">
              <a:schemeClr val="tx1"/>
            </a:fontRef>
          </p:style>
        </p:cxnSp>
        <p:cxnSp>
          <p:nvCxnSpPr>
            <p:cNvPr id="50" name="Straight Connector 49"/>
            <p:cNvCxnSpPr>
              <a:stCxn id="30" idx="3"/>
              <a:endCxn id="12" idx="1"/>
            </p:cNvCxnSpPr>
            <p:nvPr/>
          </p:nvCxnSpPr>
          <p:spPr>
            <a:xfrm flipV="1">
              <a:off x="4011203" y="4612943"/>
              <a:ext cx="1525995" cy="620745"/>
            </a:xfrm>
            <a:prstGeom prst="line">
              <a:avLst/>
            </a:prstGeom>
            <a:ln>
              <a:solidFill>
                <a:srgbClr val="008000"/>
              </a:solidFill>
              <a:tailEnd type="arrow" w="med" len="sm"/>
            </a:ln>
          </p:spPr>
          <p:style>
            <a:lnRef idx="2">
              <a:schemeClr val="accent1"/>
            </a:lnRef>
            <a:fillRef idx="0">
              <a:schemeClr val="accent1"/>
            </a:fillRef>
            <a:effectRef idx="1">
              <a:schemeClr val="accent1"/>
            </a:effectRef>
            <a:fontRef idx="minor">
              <a:schemeClr val="tx1"/>
            </a:fontRef>
          </p:style>
        </p:cxnSp>
      </p:grpSp>
      <p:grpSp>
        <p:nvGrpSpPr>
          <p:cNvPr id="51" name="Group 50"/>
          <p:cNvGrpSpPr/>
          <p:nvPr/>
        </p:nvGrpSpPr>
        <p:grpSpPr>
          <a:xfrm>
            <a:off x="7027982" y="2154890"/>
            <a:ext cx="1915375" cy="523220"/>
            <a:chOff x="5224881" y="1568696"/>
            <a:chExt cx="1915375" cy="523220"/>
          </a:xfrm>
        </p:grpSpPr>
        <p:sp>
          <p:nvSpPr>
            <p:cNvPr id="52" name="TextBox 51"/>
            <p:cNvSpPr txBox="1"/>
            <p:nvPr/>
          </p:nvSpPr>
          <p:spPr>
            <a:xfrm>
              <a:off x="5224881" y="1568696"/>
              <a:ext cx="1915375" cy="523220"/>
            </a:xfrm>
            <a:prstGeom prst="rect">
              <a:avLst/>
            </a:prstGeom>
            <a:noFill/>
          </p:spPr>
          <p:txBody>
            <a:bodyPr wrap="square" rtlCol="0">
              <a:spAutoFit/>
            </a:bodyPr>
            <a:lstStyle/>
            <a:p>
              <a:r>
                <a:rPr lang="en-US" sz="1400" dirty="0"/>
                <a:t>Consumes(</a:t>
              </a:r>
              <a:r>
                <a:rPr lang="en-US" sz="1400" i="1" dirty="0"/>
                <a:t>k</a:t>
              </a:r>
              <a:r>
                <a:rPr lang="en-US" sz="1400" dirty="0"/>
                <a:t>, [</a:t>
              </a:r>
              <a:r>
                <a:rPr lang="en-US" sz="1400" i="1" dirty="0"/>
                <a:t>v</a:t>
              </a:r>
              <a:r>
                <a:rPr lang="en-US" sz="1400" dirty="0"/>
                <a:t>])</a:t>
              </a:r>
            </a:p>
            <a:p>
              <a:r>
                <a:rPr lang="en-US" sz="1400" dirty="0"/>
                <a:t>    (     , [1,1,1,1,1,1..])</a:t>
              </a:r>
            </a:p>
          </p:txBody>
        </p:sp>
        <p:sp>
          <p:nvSpPr>
            <p:cNvPr id="53" name="Rounded Rectangle 52"/>
            <p:cNvSpPr>
              <a:spLocks noChangeAspect="1"/>
            </p:cNvSpPr>
            <p:nvPr/>
          </p:nvSpPr>
          <p:spPr>
            <a:xfrm>
              <a:off x="5571370" y="1892616"/>
              <a:ext cx="109728" cy="109728"/>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grpSp>
        <p:nvGrpSpPr>
          <p:cNvPr id="54" name="Group 53"/>
          <p:cNvGrpSpPr/>
          <p:nvPr/>
        </p:nvGrpSpPr>
        <p:grpSpPr>
          <a:xfrm>
            <a:off x="8334236" y="2836203"/>
            <a:ext cx="1915375" cy="2383809"/>
            <a:chOff x="6531135" y="2250008"/>
            <a:chExt cx="1915375" cy="2383809"/>
          </a:xfrm>
        </p:grpSpPr>
        <p:sp>
          <p:nvSpPr>
            <p:cNvPr id="55" name="TextBox 54"/>
            <p:cNvSpPr txBox="1"/>
            <p:nvPr/>
          </p:nvSpPr>
          <p:spPr>
            <a:xfrm>
              <a:off x="6531135" y="2250008"/>
              <a:ext cx="1915375" cy="523220"/>
            </a:xfrm>
            <a:prstGeom prst="rect">
              <a:avLst/>
            </a:prstGeom>
            <a:noFill/>
          </p:spPr>
          <p:txBody>
            <a:bodyPr wrap="square" rtlCol="0">
              <a:spAutoFit/>
            </a:bodyPr>
            <a:lstStyle/>
            <a:p>
              <a:r>
                <a:rPr lang="en-US" sz="1400" dirty="0"/>
                <a:t>Produces(</a:t>
              </a:r>
              <a:r>
                <a:rPr lang="en-US" sz="1400" i="1" dirty="0"/>
                <a:t>k’</a:t>
              </a:r>
              <a:r>
                <a:rPr lang="en-US" sz="1400" dirty="0"/>
                <a:t>, </a:t>
              </a:r>
              <a:r>
                <a:rPr lang="en-US" sz="1400" i="1" dirty="0"/>
                <a:t>v’</a:t>
              </a:r>
              <a:r>
                <a:rPr lang="en-US" sz="1400" dirty="0"/>
                <a:t>)</a:t>
              </a:r>
            </a:p>
            <a:p>
              <a:r>
                <a:rPr lang="en-US" sz="1400" dirty="0"/>
                <a:t>    (     , 100)</a:t>
              </a:r>
            </a:p>
          </p:txBody>
        </p:sp>
        <p:sp>
          <p:nvSpPr>
            <p:cNvPr id="56" name="Rounded Rectangle 55"/>
            <p:cNvSpPr>
              <a:spLocks noChangeAspect="1"/>
            </p:cNvSpPr>
            <p:nvPr/>
          </p:nvSpPr>
          <p:spPr>
            <a:xfrm>
              <a:off x="6903039" y="2576294"/>
              <a:ext cx="109728" cy="109728"/>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cxnSp>
          <p:nvCxnSpPr>
            <p:cNvPr id="57" name="Straight Arrow Connector 56"/>
            <p:cNvCxnSpPr/>
            <p:nvPr/>
          </p:nvCxnSpPr>
          <p:spPr>
            <a:xfrm>
              <a:off x="6595930" y="2873715"/>
              <a:ext cx="1205222" cy="0"/>
            </a:xfrm>
            <a:prstGeom prst="straightConnector1">
              <a:avLst/>
            </a:prstGeom>
            <a:ln w="20955">
              <a:solidFill>
                <a:schemeClr val="tx1"/>
              </a:solidFill>
              <a:prstDash val="solid"/>
              <a:tailEnd type="arrow"/>
            </a:ln>
          </p:spPr>
          <p:style>
            <a:lnRef idx="2">
              <a:schemeClr val="accent1"/>
            </a:lnRef>
            <a:fillRef idx="0">
              <a:schemeClr val="accent1"/>
            </a:fillRef>
            <a:effectRef idx="1">
              <a:schemeClr val="accent1"/>
            </a:effectRef>
            <a:fontRef idx="minor">
              <a:schemeClr val="tx1"/>
            </a:fontRef>
          </p:style>
        </p:cxnSp>
        <p:cxnSp>
          <p:nvCxnSpPr>
            <p:cNvPr id="58" name="Straight Arrow Connector 57"/>
            <p:cNvCxnSpPr/>
            <p:nvPr/>
          </p:nvCxnSpPr>
          <p:spPr>
            <a:xfrm>
              <a:off x="6582973" y="3690073"/>
              <a:ext cx="1205222" cy="0"/>
            </a:xfrm>
            <a:prstGeom prst="straightConnector1">
              <a:avLst/>
            </a:prstGeom>
            <a:ln w="20955">
              <a:solidFill>
                <a:schemeClr val="tx1"/>
              </a:solidFill>
              <a:prstDash val="solid"/>
              <a:tailEnd type="arrow"/>
            </a:ln>
          </p:spPr>
          <p:style>
            <a:lnRef idx="2">
              <a:schemeClr val="accent1"/>
            </a:lnRef>
            <a:fillRef idx="0">
              <a:schemeClr val="accent1"/>
            </a:fillRef>
            <a:effectRef idx="1">
              <a:schemeClr val="accent1"/>
            </a:effectRef>
            <a:fontRef idx="minor">
              <a:schemeClr val="tx1"/>
            </a:fontRef>
          </p:style>
        </p:cxnSp>
        <p:cxnSp>
          <p:nvCxnSpPr>
            <p:cNvPr id="59" name="Straight Arrow Connector 58"/>
            <p:cNvCxnSpPr/>
            <p:nvPr/>
          </p:nvCxnSpPr>
          <p:spPr>
            <a:xfrm>
              <a:off x="6582973" y="4633817"/>
              <a:ext cx="1205222" cy="0"/>
            </a:xfrm>
            <a:prstGeom prst="straightConnector1">
              <a:avLst/>
            </a:prstGeom>
            <a:ln w="20955">
              <a:solidFill>
                <a:schemeClr val="tx1"/>
              </a:solidFill>
              <a:prstDash val="solid"/>
              <a:tailEnd type="arrow"/>
            </a:ln>
          </p:spPr>
          <p:style>
            <a:lnRef idx="2">
              <a:schemeClr val="accent1"/>
            </a:lnRef>
            <a:fillRef idx="0">
              <a:schemeClr val="accent1"/>
            </a:fillRef>
            <a:effectRef idx="1">
              <a:schemeClr val="accent1"/>
            </a:effectRef>
            <a:fontRef idx="minor">
              <a:schemeClr val="tx1"/>
            </a:fontRef>
          </p:style>
        </p:cxnSp>
      </p:grpSp>
      <p:sp>
        <p:nvSpPr>
          <p:cNvPr id="3" name="Rectangle 2"/>
          <p:cNvSpPr/>
          <p:nvPr/>
        </p:nvSpPr>
        <p:spPr>
          <a:xfrm>
            <a:off x="1194042" y="1792179"/>
            <a:ext cx="7308715" cy="369332"/>
          </a:xfrm>
          <a:prstGeom prst="rect">
            <a:avLst/>
          </a:prstGeom>
        </p:spPr>
        <p:txBody>
          <a:bodyPr wrap="square">
            <a:spAutoFit/>
          </a:bodyPr>
          <a:lstStyle/>
          <a:p>
            <a:r>
              <a:rPr lang="en-US" b="1" dirty="0">
                <a:solidFill>
                  <a:srgbClr val="800000"/>
                </a:solidFill>
              </a:rPr>
              <a:t>Job: Count the number of each color in a data set</a:t>
            </a:r>
          </a:p>
        </p:txBody>
      </p:sp>
      <p:grpSp>
        <p:nvGrpSpPr>
          <p:cNvPr id="60" name="Group 59"/>
          <p:cNvGrpSpPr/>
          <p:nvPr/>
        </p:nvGrpSpPr>
        <p:grpSpPr>
          <a:xfrm>
            <a:off x="7157902" y="3229375"/>
            <a:ext cx="3307291" cy="3144723"/>
            <a:chOff x="5633901" y="3229374"/>
            <a:chExt cx="3307291" cy="3144723"/>
          </a:xfrm>
        </p:grpSpPr>
        <p:sp>
          <p:nvSpPr>
            <p:cNvPr id="64" name="TextBox 63"/>
            <p:cNvSpPr txBox="1"/>
            <p:nvPr/>
          </p:nvSpPr>
          <p:spPr>
            <a:xfrm>
              <a:off x="8037439" y="3229374"/>
              <a:ext cx="884873" cy="2295948"/>
            </a:xfrm>
            <a:prstGeom prst="rect">
              <a:avLst/>
            </a:prstGeom>
            <a:noFill/>
            <a:ln>
              <a:solidFill>
                <a:schemeClr val="tx1"/>
              </a:solidFill>
              <a:prstDash val="dash"/>
            </a:ln>
          </p:spPr>
          <p:txBody>
            <a:bodyPr wrap="square" rtlCol="0">
              <a:noAutofit/>
            </a:bodyPr>
            <a:lstStyle/>
            <a:p>
              <a:endParaRPr lang="en-US" dirty="0"/>
            </a:p>
          </p:txBody>
        </p:sp>
        <p:sp>
          <p:nvSpPr>
            <p:cNvPr id="61" name="TextBox 60"/>
            <p:cNvSpPr txBox="1"/>
            <p:nvPr/>
          </p:nvSpPr>
          <p:spPr>
            <a:xfrm>
              <a:off x="8050274" y="5045248"/>
              <a:ext cx="866957" cy="307777"/>
            </a:xfrm>
            <a:prstGeom prst="rect">
              <a:avLst/>
            </a:prstGeom>
            <a:noFill/>
          </p:spPr>
          <p:txBody>
            <a:bodyPr wrap="none" rtlCol="0">
              <a:spAutoFit/>
            </a:bodyPr>
            <a:lstStyle/>
            <a:p>
              <a:r>
                <a:rPr lang="en-US" sz="1400" dirty="0"/>
                <a:t>Part0003</a:t>
              </a:r>
            </a:p>
          </p:txBody>
        </p:sp>
        <p:sp>
          <p:nvSpPr>
            <p:cNvPr id="62" name="TextBox 61"/>
            <p:cNvSpPr txBox="1"/>
            <p:nvPr/>
          </p:nvSpPr>
          <p:spPr>
            <a:xfrm>
              <a:off x="8050274" y="4108421"/>
              <a:ext cx="866957" cy="307777"/>
            </a:xfrm>
            <a:prstGeom prst="rect">
              <a:avLst/>
            </a:prstGeom>
            <a:noFill/>
          </p:spPr>
          <p:txBody>
            <a:bodyPr wrap="none" rtlCol="0">
              <a:spAutoFit/>
            </a:bodyPr>
            <a:lstStyle/>
            <a:p>
              <a:r>
                <a:rPr lang="en-US" sz="1400" dirty="0"/>
                <a:t>Part0002</a:t>
              </a:r>
            </a:p>
          </p:txBody>
        </p:sp>
        <p:sp>
          <p:nvSpPr>
            <p:cNvPr id="63" name="TextBox 62"/>
            <p:cNvSpPr txBox="1"/>
            <p:nvPr/>
          </p:nvSpPr>
          <p:spPr>
            <a:xfrm>
              <a:off x="8074235" y="3265948"/>
              <a:ext cx="866957" cy="307777"/>
            </a:xfrm>
            <a:prstGeom prst="rect">
              <a:avLst/>
            </a:prstGeom>
            <a:noFill/>
          </p:spPr>
          <p:txBody>
            <a:bodyPr wrap="none" rtlCol="0">
              <a:spAutoFit/>
            </a:bodyPr>
            <a:lstStyle/>
            <a:p>
              <a:r>
                <a:rPr lang="en-US" sz="1400" dirty="0"/>
                <a:t>Part0001</a:t>
              </a:r>
            </a:p>
          </p:txBody>
        </p:sp>
        <p:cxnSp>
          <p:nvCxnSpPr>
            <p:cNvPr id="65" name="Straight Arrow Connector 64"/>
            <p:cNvCxnSpPr>
              <a:cxnSpLocks/>
              <a:stCxn id="66" idx="0"/>
              <a:endCxn id="64" idx="2"/>
            </p:cNvCxnSpPr>
            <p:nvPr/>
          </p:nvCxnSpPr>
          <p:spPr>
            <a:xfrm flipV="1">
              <a:off x="7287547" y="5525322"/>
              <a:ext cx="1192329" cy="2640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66" name="TextBox 65"/>
            <p:cNvSpPr txBox="1"/>
            <p:nvPr/>
          </p:nvSpPr>
          <p:spPr>
            <a:xfrm>
              <a:off x="5633901" y="5789322"/>
              <a:ext cx="3307291" cy="584775"/>
            </a:xfrm>
            <a:prstGeom prst="rect">
              <a:avLst/>
            </a:prstGeom>
            <a:noFill/>
          </p:spPr>
          <p:txBody>
            <a:bodyPr wrap="square" rtlCol="0">
              <a:spAutoFit/>
            </a:bodyPr>
            <a:lstStyle/>
            <a:p>
              <a:r>
                <a:rPr lang="en-US" sz="1600" dirty="0"/>
                <a:t>That’s the output file, it has 3 parts on probably 3 different machines</a:t>
              </a:r>
            </a:p>
          </p:txBody>
        </p:sp>
      </p:grpSp>
    </p:spTree>
    <p:extLst>
      <p:ext uri="{BB962C8B-B14F-4D97-AF65-F5344CB8AC3E}">
        <p14:creationId xmlns:p14="http://schemas.microsoft.com/office/powerpoint/2010/main" val="40065403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l"/>
            <a:r>
              <a:rPr lang="en-US" altLang="zh-CN" sz="4800" b="1" dirty="0"/>
              <a:t>Spark Goals</a:t>
            </a:r>
            <a:endParaRPr lang="zh-CN" altLang="en-US" sz="4800" b="1" dirty="0"/>
          </a:p>
        </p:txBody>
      </p:sp>
      <p:sp>
        <p:nvSpPr>
          <p:cNvPr id="3" name="内容占位符 2"/>
          <p:cNvSpPr>
            <a:spLocks noGrp="1"/>
          </p:cNvSpPr>
          <p:nvPr>
            <p:ph idx="1"/>
          </p:nvPr>
        </p:nvSpPr>
        <p:spPr/>
        <p:txBody>
          <a:bodyPr>
            <a:normAutofit/>
          </a:bodyPr>
          <a:lstStyle/>
          <a:p>
            <a:pPr marL="0" indent="0">
              <a:buNone/>
            </a:pPr>
            <a:r>
              <a:rPr lang="en-US" altLang="zh-CN" dirty="0"/>
              <a:t>Extend the </a:t>
            </a:r>
            <a:r>
              <a:rPr lang="en-US" altLang="zh-CN" dirty="0" err="1"/>
              <a:t>MapReduce</a:t>
            </a:r>
            <a:r>
              <a:rPr lang="en-US" altLang="zh-CN" dirty="0"/>
              <a:t> model to better support two common classes of analytics apps:</a:t>
            </a:r>
          </a:p>
          <a:p>
            <a:pPr marL="0" indent="0">
              <a:buNone/>
            </a:pPr>
            <a:r>
              <a:rPr lang="en-US" altLang="zh-CN" dirty="0"/>
              <a:t> &gt;&gt;  Iterative algorithms (machine learning, graph)</a:t>
            </a:r>
          </a:p>
          <a:p>
            <a:pPr marL="0" indent="0">
              <a:buNone/>
            </a:pPr>
            <a:r>
              <a:rPr lang="en-US" altLang="zh-CN" dirty="0"/>
              <a:t> &gt;&gt;  Interactive data mining</a:t>
            </a:r>
          </a:p>
          <a:p>
            <a:pPr marL="0" indent="0">
              <a:buNone/>
            </a:pPr>
            <a:endParaRPr lang="en-US" altLang="zh-CN" dirty="0"/>
          </a:p>
          <a:p>
            <a:pPr marL="0" indent="0">
              <a:buNone/>
            </a:pPr>
            <a:r>
              <a:rPr lang="en-US" altLang="zh-CN" dirty="0"/>
              <a:t>Enhance programmability:</a:t>
            </a:r>
          </a:p>
          <a:p>
            <a:pPr marL="0" indent="0">
              <a:buNone/>
            </a:pPr>
            <a:r>
              <a:rPr lang="en-US" altLang="zh-CN" dirty="0"/>
              <a:t> &gt;&gt; Integrate into </a:t>
            </a:r>
            <a:r>
              <a:rPr lang="en-US" altLang="zh-CN" dirty="0" err="1"/>
              <a:t>Scala</a:t>
            </a:r>
            <a:r>
              <a:rPr lang="en-US" altLang="zh-CN" dirty="0"/>
              <a:t> programming language</a:t>
            </a:r>
          </a:p>
          <a:p>
            <a:pPr marL="0" indent="0">
              <a:buNone/>
            </a:pPr>
            <a:r>
              <a:rPr lang="en-US" altLang="zh-CN" dirty="0"/>
              <a:t> &gt;&gt; Allow interactive use from Scala interpreter</a:t>
            </a:r>
          </a:p>
          <a:p>
            <a:pPr marL="0" indent="0">
              <a:buNone/>
            </a:pPr>
            <a:r>
              <a:rPr lang="en-US" altLang="zh-CN" dirty="0"/>
              <a:t> &gt;&gt; Can also use python</a:t>
            </a:r>
            <a:endParaRPr lang="zh-CN" altLang="en-US" dirty="0"/>
          </a:p>
        </p:txBody>
      </p:sp>
    </p:spTree>
    <p:extLst>
      <p:ext uri="{BB962C8B-B14F-4D97-AF65-F5344CB8AC3E}">
        <p14:creationId xmlns:p14="http://schemas.microsoft.com/office/powerpoint/2010/main" val="8565971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l"/>
            <a:r>
              <a:rPr lang="en-US" altLang="zh-CN" sz="4800" b="1" dirty="0"/>
              <a:t>Background</a:t>
            </a:r>
            <a:endParaRPr lang="zh-CN" altLang="en-US" sz="4800" b="1" dirty="0"/>
          </a:p>
        </p:txBody>
      </p:sp>
      <p:sp>
        <p:nvSpPr>
          <p:cNvPr id="3" name="内容占位符 2"/>
          <p:cNvSpPr>
            <a:spLocks noGrp="1"/>
          </p:cNvSpPr>
          <p:nvPr>
            <p:ph idx="1"/>
          </p:nvPr>
        </p:nvSpPr>
        <p:spPr>
          <a:xfrm>
            <a:off x="1097280" y="2045434"/>
            <a:ext cx="8229600" cy="4525963"/>
          </a:xfrm>
        </p:spPr>
        <p:txBody>
          <a:bodyPr/>
          <a:lstStyle/>
          <a:p>
            <a:pPr marL="0" indent="0">
              <a:buNone/>
            </a:pPr>
            <a:r>
              <a:rPr lang="en-US" altLang="zh-CN" dirty="0"/>
              <a:t>Most current cluster programming models are based on directed acyclic data flow from stable storage to stable storage</a:t>
            </a:r>
          </a:p>
          <a:p>
            <a:pPr marL="0" indent="0">
              <a:buNone/>
            </a:pPr>
            <a:endParaRPr lang="zh-CN" alt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11625" y="3429001"/>
            <a:ext cx="6848475" cy="26574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4" name="圆角矩形 3"/>
          <p:cNvSpPr/>
          <p:nvPr/>
        </p:nvSpPr>
        <p:spPr>
          <a:xfrm>
            <a:off x="2279576" y="3789040"/>
            <a:ext cx="7704856" cy="180020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3200" b="1" dirty="0">
                <a:solidFill>
                  <a:schemeClr val="tx1"/>
                </a:solidFill>
              </a:rPr>
              <a:t>Benefits of data flow: </a:t>
            </a:r>
            <a:r>
              <a:rPr lang="en-US" altLang="zh-CN" sz="3200" dirty="0">
                <a:solidFill>
                  <a:schemeClr val="tx1"/>
                </a:solidFill>
              </a:rPr>
              <a:t>runtime can decide where to run tasks and can automatically recover from failures</a:t>
            </a:r>
            <a:endParaRPr lang="zh-CN" altLang="en-US" sz="3200" dirty="0">
              <a:solidFill>
                <a:schemeClr val="tx1"/>
              </a:solidFill>
            </a:endParaRPr>
          </a:p>
        </p:txBody>
      </p:sp>
    </p:spTree>
    <p:extLst>
      <p:ext uri="{BB962C8B-B14F-4D97-AF65-F5344CB8AC3E}">
        <p14:creationId xmlns:p14="http://schemas.microsoft.com/office/powerpoint/2010/main" val="2056581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en-US" altLang="zh-CN" b="1" dirty="0"/>
              <a:t>Problem</a:t>
            </a:r>
            <a:endParaRPr lang="zh-CN" altLang="en-US" b="1" dirty="0"/>
          </a:p>
        </p:txBody>
      </p:sp>
      <p:sp>
        <p:nvSpPr>
          <p:cNvPr id="3" name="内容占位符 2"/>
          <p:cNvSpPr>
            <a:spLocks noGrp="1"/>
          </p:cNvSpPr>
          <p:nvPr>
            <p:ph idx="1"/>
          </p:nvPr>
        </p:nvSpPr>
        <p:spPr>
          <a:xfrm>
            <a:off x="1097280" y="1908314"/>
            <a:ext cx="8147248" cy="4525963"/>
          </a:xfrm>
        </p:spPr>
        <p:txBody>
          <a:bodyPr/>
          <a:lstStyle/>
          <a:p>
            <a:pPr marL="0" indent="0">
              <a:buNone/>
            </a:pPr>
            <a:r>
              <a:rPr lang="en-US" altLang="zh-CN" dirty="0"/>
              <a:t>Acyclic data flow is inefficient for applications that repeatedly reuse a working </a:t>
            </a:r>
            <a:r>
              <a:rPr lang="en-US" altLang="zh-CN" i="1" dirty="0"/>
              <a:t>set</a:t>
            </a:r>
            <a:r>
              <a:rPr lang="en-US" altLang="zh-CN" dirty="0"/>
              <a:t> of data:</a:t>
            </a:r>
          </a:p>
          <a:p>
            <a:pPr marL="0" indent="0">
              <a:buNone/>
            </a:pPr>
            <a:r>
              <a:rPr lang="en-US" altLang="zh-CN" dirty="0"/>
              <a:t>  </a:t>
            </a:r>
            <a:r>
              <a:rPr lang="en-US" altLang="zh-CN" b="1" dirty="0"/>
              <a:t>&gt;&gt;</a:t>
            </a:r>
            <a:r>
              <a:rPr lang="en-US" altLang="zh-CN" dirty="0"/>
              <a:t> Iterative algorithms (machine learning,  graphs)</a:t>
            </a:r>
          </a:p>
          <a:p>
            <a:pPr marL="0" indent="0">
              <a:buNone/>
            </a:pPr>
            <a:r>
              <a:rPr lang="en-US" altLang="zh-CN" dirty="0"/>
              <a:t>  </a:t>
            </a:r>
            <a:r>
              <a:rPr lang="en-US" altLang="zh-CN" b="1" dirty="0"/>
              <a:t>&gt;&gt;</a:t>
            </a:r>
            <a:r>
              <a:rPr lang="en-US" altLang="zh-CN" dirty="0"/>
              <a:t>  Interactive data mining tools (R, Excel, Python)</a:t>
            </a:r>
          </a:p>
          <a:p>
            <a:pPr marL="0" indent="0">
              <a:buNone/>
            </a:pPr>
            <a:endParaRPr lang="en-US" altLang="zh-CN" dirty="0"/>
          </a:p>
          <a:p>
            <a:pPr marL="0" indent="0">
              <a:buNone/>
            </a:pPr>
            <a:r>
              <a:rPr lang="en-US" altLang="zh-CN" dirty="0"/>
              <a:t>With current frameworks, apps reload data from stable storage on each query</a:t>
            </a:r>
            <a:endParaRPr lang="zh-CN" altLang="en-US" dirty="0"/>
          </a:p>
        </p:txBody>
      </p:sp>
    </p:spTree>
    <p:extLst>
      <p:ext uri="{BB962C8B-B14F-4D97-AF65-F5344CB8AC3E}">
        <p14:creationId xmlns:p14="http://schemas.microsoft.com/office/powerpoint/2010/main" val="4691110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98848" y="548883"/>
            <a:ext cx="8229600" cy="1143000"/>
          </a:xfrm>
        </p:spPr>
        <p:txBody>
          <a:bodyPr/>
          <a:lstStyle/>
          <a:p>
            <a:pPr algn="l"/>
            <a:r>
              <a:rPr lang="en-US" altLang="zh-CN" dirty="0"/>
              <a:t>Spark Overview</a:t>
            </a:r>
            <a:endParaRPr lang="zh-CN" altLang="en-US" dirty="0"/>
          </a:p>
        </p:txBody>
      </p:sp>
      <p:sp>
        <p:nvSpPr>
          <p:cNvPr id="3" name="内容占位符 2"/>
          <p:cNvSpPr>
            <a:spLocks noGrp="1"/>
          </p:cNvSpPr>
          <p:nvPr>
            <p:ph idx="1"/>
          </p:nvPr>
        </p:nvSpPr>
        <p:spPr>
          <a:xfrm>
            <a:off x="1198848" y="3034275"/>
            <a:ext cx="8229600" cy="3484984"/>
          </a:xfrm>
        </p:spPr>
        <p:txBody>
          <a:bodyPr/>
          <a:lstStyle/>
          <a:p>
            <a:pPr marL="0" indent="0">
              <a:buNone/>
            </a:pPr>
            <a:r>
              <a:rPr lang="en-US" altLang="zh-CN" dirty="0"/>
              <a:t>Concept: resilient distributed datasets (RDDs)</a:t>
            </a:r>
          </a:p>
          <a:p>
            <a:pPr marL="0" indent="0">
              <a:buNone/>
            </a:pPr>
            <a:r>
              <a:rPr lang="en-US" altLang="zh-CN" sz="2400" dirty="0"/>
              <a:t> &gt;&gt; Immutable collections of objects spread across a cluster</a:t>
            </a:r>
          </a:p>
          <a:p>
            <a:pPr marL="0" indent="0">
              <a:buNone/>
            </a:pPr>
            <a:r>
              <a:rPr lang="en-US" altLang="zh-CN" sz="2400" dirty="0"/>
              <a:t> &gt;&gt; Built through parallel </a:t>
            </a:r>
            <a:r>
              <a:rPr lang="en-US" altLang="zh-CN" sz="2400" i="1" dirty="0"/>
              <a:t>transformations</a:t>
            </a:r>
            <a:r>
              <a:rPr lang="en-US" altLang="zh-CN" sz="2400" dirty="0"/>
              <a:t> (</a:t>
            </a:r>
            <a:r>
              <a:rPr lang="en-US" altLang="zh-CN" sz="2400" i="1" dirty="0"/>
              <a:t>map, filter</a:t>
            </a:r>
            <a:r>
              <a:rPr lang="en-US" altLang="zh-CN" sz="2400" dirty="0"/>
              <a:t>, </a:t>
            </a:r>
            <a:r>
              <a:rPr lang="en-US" altLang="zh-CN" sz="2400" dirty="0" err="1"/>
              <a:t>etc</a:t>
            </a:r>
            <a:r>
              <a:rPr lang="en-US" altLang="zh-CN" sz="2400" dirty="0"/>
              <a:t>)</a:t>
            </a:r>
          </a:p>
          <a:p>
            <a:pPr marL="0" indent="0">
              <a:buNone/>
            </a:pPr>
            <a:r>
              <a:rPr lang="en-US" altLang="zh-CN" sz="2400" dirty="0"/>
              <a:t> &gt;&gt; Automatically rebuilt on failure</a:t>
            </a:r>
          </a:p>
          <a:p>
            <a:pPr marL="0" indent="0">
              <a:buNone/>
            </a:pPr>
            <a:r>
              <a:rPr lang="en-US" altLang="zh-CN" sz="2400" dirty="0"/>
              <a:t> &gt;&gt; Controllable </a:t>
            </a:r>
            <a:r>
              <a:rPr lang="en-US" altLang="zh-CN" sz="2400" i="1" dirty="0"/>
              <a:t>persistence</a:t>
            </a:r>
            <a:r>
              <a:rPr lang="en-US" altLang="zh-CN" sz="2400" dirty="0"/>
              <a:t> (e.g. caching in RAM) for reuse</a:t>
            </a:r>
          </a:p>
          <a:p>
            <a:pPr marL="0" indent="0">
              <a:buNone/>
            </a:pPr>
            <a:r>
              <a:rPr lang="en-US" altLang="zh-CN" sz="2400" dirty="0"/>
              <a:t> &gt;&gt; </a:t>
            </a:r>
            <a:r>
              <a:rPr lang="en-US" altLang="zh-CN" sz="2400" i="1" dirty="0"/>
              <a:t>Shared variables </a:t>
            </a:r>
            <a:r>
              <a:rPr lang="en-US" altLang="zh-CN" sz="2400" dirty="0"/>
              <a:t>that can be used in parallel operations</a:t>
            </a:r>
            <a:endParaRPr lang="zh-CN" altLang="en-US" sz="2400" dirty="0"/>
          </a:p>
        </p:txBody>
      </p:sp>
      <p:sp>
        <p:nvSpPr>
          <p:cNvPr id="4" name="TextBox 3"/>
          <p:cNvSpPr txBox="1"/>
          <p:nvPr/>
        </p:nvSpPr>
        <p:spPr>
          <a:xfrm>
            <a:off x="1198848" y="1970837"/>
            <a:ext cx="7416824" cy="954107"/>
          </a:xfrm>
          <a:prstGeom prst="rect">
            <a:avLst/>
          </a:prstGeom>
          <a:noFill/>
        </p:spPr>
        <p:txBody>
          <a:bodyPr wrap="square" rtlCol="0">
            <a:spAutoFit/>
          </a:bodyPr>
          <a:lstStyle/>
          <a:p>
            <a:r>
              <a:rPr lang="en-US" altLang="zh-CN" sz="2800" b="1" dirty="0"/>
              <a:t>Goal: work with distributed collections as you would with local ones</a:t>
            </a:r>
            <a:endParaRPr lang="zh-CN" altLang="en-US" sz="2800" b="1" dirty="0"/>
          </a:p>
        </p:txBody>
      </p:sp>
    </p:spTree>
    <p:extLst>
      <p:ext uri="{BB962C8B-B14F-4D97-AF65-F5344CB8AC3E}">
        <p14:creationId xmlns:p14="http://schemas.microsoft.com/office/powerpoint/2010/main" val="5966056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96473" y="2842859"/>
            <a:ext cx="7155825" cy="1364109"/>
          </a:xfrm>
          <a:prstGeom prst="rect">
            <a:avLst/>
          </a:prstGeom>
          <a:noFill/>
        </p:spPr>
        <p:txBody>
          <a:bodyPr wrap="square" lIns="108855" tIns="54428" rIns="108855" bIns="54428" rtlCol="0">
            <a:spAutoFit/>
          </a:bodyPr>
          <a:lstStyle/>
          <a:p>
            <a:pPr>
              <a:spcBef>
                <a:spcPts val="715"/>
              </a:spcBef>
            </a:pPr>
            <a:r>
              <a:rPr lang="en-US" sz="1600" dirty="0">
                <a:latin typeface="Consolas"/>
                <a:cs typeface="Consolas"/>
              </a:rPr>
              <a:t>lines = </a:t>
            </a:r>
            <a:r>
              <a:rPr lang="en-US" sz="1600" dirty="0" err="1">
                <a:latin typeface="Consolas"/>
                <a:cs typeface="Consolas"/>
              </a:rPr>
              <a:t>spark.textFile</a:t>
            </a:r>
            <a:r>
              <a:rPr lang="en-US" sz="1600" dirty="0">
                <a:latin typeface="Consolas"/>
                <a:cs typeface="Consolas"/>
              </a:rPr>
              <a:t>(</a:t>
            </a:r>
            <a:r>
              <a:rPr lang="en-US" sz="1600" dirty="0">
                <a:solidFill>
                  <a:srgbClr val="000090"/>
                </a:solidFill>
                <a:latin typeface="Consolas"/>
                <a:cs typeface="Consolas"/>
              </a:rPr>
              <a:t>“</a:t>
            </a:r>
            <a:r>
              <a:rPr lang="en-US" sz="1600" dirty="0" err="1">
                <a:solidFill>
                  <a:srgbClr val="000090"/>
                </a:solidFill>
                <a:latin typeface="Consolas"/>
                <a:cs typeface="Consolas"/>
              </a:rPr>
              <a:t>hdfs</a:t>
            </a:r>
            <a:r>
              <a:rPr lang="en-US" sz="1600" dirty="0">
                <a:solidFill>
                  <a:srgbClr val="000090"/>
                </a:solidFill>
                <a:latin typeface="Consolas"/>
                <a:cs typeface="Consolas"/>
              </a:rPr>
              <a:t>://...”</a:t>
            </a:r>
            <a:r>
              <a:rPr lang="en-US" sz="1600" dirty="0">
                <a:latin typeface="Consolas"/>
                <a:cs typeface="Consolas"/>
              </a:rPr>
              <a:t>)</a:t>
            </a:r>
          </a:p>
          <a:p>
            <a:pPr>
              <a:spcBef>
                <a:spcPts val="715"/>
              </a:spcBef>
            </a:pPr>
            <a:r>
              <a:rPr lang="en-US" sz="1600" dirty="0">
                <a:latin typeface="Consolas"/>
                <a:cs typeface="Consolas"/>
              </a:rPr>
              <a:t>errors = </a:t>
            </a:r>
            <a:r>
              <a:rPr lang="en-US" sz="1600" dirty="0" err="1">
                <a:latin typeface="Consolas"/>
                <a:cs typeface="Consolas"/>
              </a:rPr>
              <a:t>lines.</a:t>
            </a:r>
            <a:r>
              <a:rPr lang="en-US" sz="1600" dirty="0" err="1">
                <a:solidFill>
                  <a:srgbClr val="3366FF"/>
                </a:solidFill>
                <a:latin typeface="Consolas"/>
                <a:cs typeface="Consolas"/>
              </a:rPr>
              <a:t>filter</a:t>
            </a:r>
            <a:r>
              <a:rPr lang="en-US" sz="1600" dirty="0">
                <a:latin typeface="Consolas"/>
                <a:cs typeface="Consolas"/>
              </a:rPr>
              <a:t>(</a:t>
            </a:r>
            <a:r>
              <a:rPr lang="en-US" sz="1600" dirty="0">
                <a:solidFill>
                  <a:srgbClr val="FF0080"/>
                </a:solidFill>
                <a:latin typeface="Consolas"/>
                <a:cs typeface="Consolas"/>
              </a:rPr>
              <a:t>lambda s: </a:t>
            </a:r>
            <a:r>
              <a:rPr lang="en-US" sz="1600" dirty="0" err="1">
                <a:solidFill>
                  <a:srgbClr val="FF0080"/>
                </a:solidFill>
                <a:latin typeface="Consolas"/>
                <a:cs typeface="Consolas"/>
              </a:rPr>
              <a:t>s.startswith</a:t>
            </a:r>
            <a:r>
              <a:rPr lang="en-US" sz="1600" dirty="0">
                <a:solidFill>
                  <a:srgbClr val="FF0080"/>
                </a:solidFill>
                <a:latin typeface="Consolas"/>
                <a:cs typeface="Consolas"/>
              </a:rPr>
              <a:t>(“ERROR”)</a:t>
            </a:r>
            <a:r>
              <a:rPr lang="en-US" sz="1600" dirty="0">
                <a:latin typeface="Consolas"/>
                <a:cs typeface="Consolas"/>
              </a:rPr>
              <a:t>)</a:t>
            </a:r>
          </a:p>
          <a:p>
            <a:pPr>
              <a:spcBef>
                <a:spcPts val="715"/>
              </a:spcBef>
            </a:pPr>
            <a:r>
              <a:rPr lang="en-US" sz="1600" dirty="0">
                <a:latin typeface="Consolas"/>
                <a:cs typeface="Consolas"/>
              </a:rPr>
              <a:t>messages = </a:t>
            </a:r>
            <a:r>
              <a:rPr lang="en-US" sz="1600" dirty="0" err="1">
                <a:latin typeface="Consolas"/>
                <a:cs typeface="Consolas"/>
              </a:rPr>
              <a:t>errors.</a:t>
            </a:r>
            <a:r>
              <a:rPr lang="en-US" sz="1600" dirty="0" err="1">
                <a:solidFill>
                  <a:srgbClr val="3366FF"/>
                </a:solidFill>
                <a:latin typeface="Consolas"/>
                <a:cs typeface="Consolas"/>
              </a:rPr>
              <a:t>map</a:t>
            </a:r>
            <a:r>
              <a:rPr lang="en-US" sz="1600" dirty="0">
                <a:latin typeface="Consolas"/>
                <a:cs typeface="Consolas"/>
              </a:rPr>
              <a:t>(</a:t>
            </a:r>
            <a:r>
              <a:rPr lang="en-US" sz="1600" dirty="0">
                <a:solidFill>
                  <a:srgbClr val="FF0080"/>
                </a:solidFill>
                <a:latin typeface="Consolas"/>
                <a:cs typeface="Consolas"/>
              </a:rPr>
              <a:t>lambda s: </a:t>
            </a:r>
            <a:r>
              <a:rPr lang="en-US" sz="1600" dirty="0" err="1">
                <a:solidFill>
                  <a:srgbClr val="FF0080"/>
                </a:solidFill>
                <a:latin typeface="Consolas"/>
                <a:cs typeface="Consolas"/>
              </a:rPr>
              <a:t>s.split</a:t>
            </a:r>
            <a:r>
              <a:rPr lang="en-US" sz="1600" dirty="0">
                <a:solidFill>
                  <a:srgbClr val="FF0080"/>
                </a:solidFill>
                <a:latin typeface="Consolas"/>
                <a:cs typeface="Consolas"/>
              </a:rPr>
              <a:t>(‘\t’)[2]</a:t>
            </a:r>
            <a:r>
              <a:rPr lang="en-US" sz="1600" dirty="0">
                <a:latin typeface="Consolas"/>
                <a:cs typeface="Consolas"/>
              </a:rPr>
              <a:t>)</a:t>
            </a:r>
          </a:p>
          <a:p>
            <a:pPr>
              <a:spcBef>
                <a:spcPts val="715"/>
              </a:spcBef>
            </a:pPr>
            <a:r>
              <a:rPr lang="en-US" sz="1600" dirty="0" err="1">
                <a:latin typeface="Consolas"/>
                <a:cs typeface="Consolas"/>
              </a:rPr>
              <a:t>messages.</a:t>
            </a:r>
            <a:r>
              <a:rPr lang="en-US" sz="1600" dirty="0" err="1">
                <a:solidFill>
                  <a:srgbClr val="3366FF"/>
                </a:solidFill>
                <a:latin typeface="Consolas"/>
                <a:cs typeface="Consolas"/>
              </a:rPr>
              <a:t>cache</a:t>
            </a:r>
            <a:r>
              <a:rPr lang="en-US" sz="1600" dirty="0">
                <a:latin typeface="Consolas"/>
                <a:cs typeface="Consolas"/>
              </a:rPr>
              <a:t>()</a:t>
            </a:r>
          </a:p>
        </p:txBody>
      </p:sp>
      <p:grpSp>
        <p:nvGrpSpPr>
          <p:cNvPr id="68" name="Group 67"/>
          <p:cNvGrpSpPr/>
          <p:nvPr/>
        </p:nvGrpSpPr>
        <p:grpSpPr>
          <a:xfrm>
            <a:off x="7246399" y="2919512"/>
            <a:ext cx="3217336" cy="3559145"/>
            <a:chOff x="5615710" y="2743323"/>
            <a:chExt cx="3071090" cy="3851442"/>
          </a:xfrm>
        </p:grpSpPr>
        <p:pic>
          <p:nvPicPr>
            <p:cNvPr id="6" name="Picture 5"/>
            <p:cNvPicPr>
              <a:picLocks noChangeAspect="1"/>
            </p:cNvPicPr>
            <p:nvPr/>
          </p:nvPicPr>
          <p:blipFill>
            <a:blip r:embed="rId3"/>
            <a:stretch>
              <a:fillRect/>
            </a:stretch>
          </p:blipFill>
          <p:spPr>
            <a:xfrm>
              <a:off x="5923729" y="3493655"/>
              <a:ext cx="1128236" cy="1128236"/>
            </a:xfrm>
            <a:prstGeom prst="rect">
              <a:avLst/>
            </a:prstGeom>
          </p:spPr>
        </p:pic>
        <p:pic>
          <p:nvPicPr>
            <p:cNvPr id="7" name="Picture 6"/>
            <p:cNvPicPr>
              <a:picLocks noChangeAspect="1"/>
            </p:cNvPicPr>
            <p:nvPr/>
          </p:nvPicPr>
          <p:blipFill>
            <a:blip r:embed="rId3"/>
            <a:stretch>
              <a:fillRect/>
            </a:stretch>
          </p:blipFill>
          <p:spPr>
            <a:xfrm>
              <a:off x="7558564" y="2743323"/>
              <a:ext cx="1128236" cy="1128236"/>
            </a:xfrm>
            <a:prstGeom prst="rect">
              <a:avLst/>
            </a:prstGeom>
          </p:spPr>
        </p:pic>
        <p:pic>
          <p:nvPicPr>
            <p:cNvPr id="8" name="Picture 7"/>
            <p:cNvPicPr>
              <a:picLocks noChangeAspect="1"/>
            </p:cNvPicPr>
            <p:nvPr/>
          </p:nvPicPr>
          <p:blipFill>
            <a:blip r:embed="rId3"/>
            <a:stretch>
              <a:fillRect/>
            </a:stretch>
          </p:blipFill>
          <p:spPr>
            <a:xfrm>
              <a:off x="7467600" y="4800600"/>
              <a:ext cx="1128236" cy="1128236"/>
            </a:xfrm>
            <a:prstGeom prst="rect">
              <a:avLst/>
            </a:prstGeom>
          </p:spPr>
        </p:pic>
        <p:pic>
          <p:nvPicPr>
            <p:cNvPr id="9" name="Picture 8"/>
            <p:cNvPicPr>
              <a:picLocks noChangeAspect="1"/>
            </p:cNvPicPr>
            <p:nvPr/>
          </p:nvPicPr>
          <p:blipFill>
            <a:blip r:embed="rId3"/>
            <a:stretch>
              <a:fillRect/>
            </a:stretch>
          </p:blipFill>
          <p:spPr>
            <a:xfrm>
              <a:off x="5615710" y="5466529"/>
              <a:ext cx="1128236" cy="1128236"/>
            </a:xfrm>
            <a:prstGeom prst="rect">
              <a:avLst/>
            </a:prstGeom>
          </p:spPr>
        </p:pic>
      </p:grpSp>
      <p:sp>
        <p:nvSpPr>
          <p:cNvPr id="19" name="Rectangle 18"/>
          <p:cNvSpPr/>
          <p:nvPr/>
        </p:nvSpPr>
        <p:spPr>
          <a:xfrm>
            <a:off x="9326806" y="3111789"/>
            <a:ext cx="828731" cy="296265"/>
          </a:xfrm>
          <a:prstGeom prst="rect">
            <a:avLst/>
          </a:prstGeom>
          <a:ln>
            <a:headEnd type="none" w="med" len="med"/>
            <a:tailEnd type="none"/>
          </a:ln>
        </p:spPr>
        <p:style>
          <a:lnRef idx="1">
            <a:schemeClr val="accent2"/>
          </a:lnRef>
          <a:fillRef idx="3">
            <a:schemeClr val="accent2"/>
          </a:fillRef>
          <a:effectRef idx="2">
            <a:schemeClr val="accent2"/>
          </a:effectRef>
          <a:fontRef idx="minor">
            <a:schemeClr val="lt1"/>
          </a:fontRef>
        </p:style>
        <p:txBody>
          <a:bodyPr lIns="0" tIns="54428" rIns="0" bIns="54428" rtlCol="0" anchor="ctr"/>
          <a:lstStyle/>
          <a:p>
            <a:pPr algn="ctr"/>
            <a:r>
              <a:rPr lang="en-US" sz="1600" dirty="0"/>
              <a:t>Block 1</a:t>
            </a:r>
          </a:p>
        </p:txBody>
      </p:sp>
      <p:sp>
        <p:nvSpPr>
          <p:cNvPr id="22" name="Rectangle 21"/>
          <p:cNvSpPr/>
          <p:nvPr/>
        </p:nvSpPr>
        <p:spPr>
          <a:xfrm>
            <a:off x="9227136" y="5276072"/>
            <a:ext cx="858763" cy="296265"/>
          </a:xfrm>
          <a:prstGeom prst="rect">
            <a:avLst/>
          </a:prstGeom>
          <a:ln>
            <a:headEnd type="none" w="med" len="med"/>
            <a:tailEnd type="none"/>
          </a:ln>
        </p:spPr>
        <p:style>
          <a:lnRef idx="1">
            <a:schemeClr val="accent2"/>
          </a:lnRef>
          <a:fillRef idx="3">
            <a:schemeClr val="accent2"/>
          </a:fillRef>
          <a:effectRef idx="2">
            <a:schemeClr val="accent2"/>
          </a:effectRef>
          <a:fontRef idx="minor">
            <a:schemeClr val="lt1"/>
          </a:fontRef>
        </p:style>
        <p:txBody>
          <a:bodyPr lIns="0" tIns="54428" rIns="0" bIns="54428" rtlCol="0" anchor="ctr"/>
          <a:lstStyle/>
          <a:p>
            <a:pPr algn="ctr"/>
            <a:r>
              <a:rPr lang="en-US" sz="1600" dirty="0"/>
              <a:t>Block 2</a:t>
            </a:r>
          </a:p>
        </p:txBody>
      </p:sp>
      <p:sp>
        <p:nvSpPr>
          <p:cNvPr id="23" name="Rectangle 22"/>
          <p:cNvSpPr/>
          <p:nvPr/>
        </p:nvSpPr>
        <p:spPr>
          <a:xfrm>
            <a:off x="7010333" y="5964909"/>
            <a:ext cx="845201" cy="296265"/>
          </a:xfrm>
          <a:prstGeom prst="rect">
            <a:avLst/>
          </a:prstGeom>
          <a:ln>
            <a:headEnd type="none" w="med" len="med"/>
            <a:tailEnd type="none"/>
          </a:ln>
        </p:spPr>
        <p:style>
          <a:lnRef idx="1">
            <a:schemeClr val="accent2"/>
          </a:lnRef>
          <a:fillRef idx="3">
            <a:schemeClr val="accent2"/>
          </a:fillRef>
          <a:effectRef idx="2">
            <a:schemeClr val="accent2"/>
          </a:effectRef>
          <a:fontRef idx="minor">
            <a:schemeClr val="lt1"/>
          </a:fontRef>
        </p:style>
        <p:txBody>
          <a:bodyPr lIns="0" tIns="54428" rIns="0" bIns="54428" rtlCol="0" anchor="ctr"/>
          <a:lstStyle/>
          <a:p>
            <a:pPr algn="ctr"/>
            <a:r>
              <a:rPr lang="en-US" sz="1600" dirty="0"/>
              <a:t>Block 3</a:t>
            </a:r>
          </a:p>
        </p:txBody>
      </p:sp>
      <p:grpSp>
        <p:nvGrpSpPr>
          <p:cNvPr id="44" name="Group 43"/>
          <p:cNvGrpSpPr/>
          <p:nvPr/>
        </p:nvGrpSpPr>
        <p:grpSpPr>
          <a:xfrm>
            <a:off x="7467064" y="2944492"/>
            <a:ext cx="1719414" cy="2282754"/>
            <a:chOff x="5983621" y="2947870"/>
            <a:chExt cx="1641257" cy="2470228"/>
          </a:xfrm>
        </p:grpSpPr>
        <p:cxnSp>
          <p:nvCxnSpPr>
            <p:cNvPr id="28" name="Straight Arrow Connector 27"/>
            <p:cNvCxnSpPr>
              <a:cxnSpLocks/>
            </p:cNvCxnSpPr>
            <p:nvPr/>
          </p:nvCxnSpPr>
          <p:spPr>
            <a:xfrm flipV="1">
              <a:off x="6655637" y="2947870"/>
              <a:ext cx="969241" cy="549927"/>
            </a:xfrm>
            <a:prstGeom prst="straightConnector1">
              <a:avLst/>
            </a:prstGeom>
            <a:ln w="38100" cap="flat" cmpd="sng" algn="ctr">
              <a:solidFill>
                <a:schemeClr val="tx1"/>
              </a:solidFill>
              <a:prstDash val="solid"/>
              <a:round/>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p:nvPr/>
          </p:nvCxnSpPr>
          <p:spPr>
            <a:xfrm>
              <a:off x="6415567" y="3665623"/>
              <a:ext cx="1142135" cy="1097665"/>
            </a:xfrm>
            <a:prstGeom prst="straightConnector1">
              <a:avLst/>
            </a:prstGeom>
            <a:ln w="38100" cap="flat" cmpd="sng" algn="ctr">
              <a:solidFill>
                <a:schemeClr val="tx1"/>
              </a:solidFill>
              <a:prstDash val="solid"/>
              <a:round/>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p:nvPr/>
          </p:nvCxnSpPr>
          <p:spPr>
            <a:xfrm rot="5400000">
              <a:off x="5305267" y="4343977"/>
              <a:ext cx="1752475" cy="395767"/>
            </a:xfrm>
            <a:prstGeom prst="straightConnector1">
              <a:avLst/>
            </a:prstGeom>
            <a:ln w="38100" cap="flat" cmpd="sng" algn="ctr">
              <a:solidFill>
                <a:schemeClr val="tx1"/>
              </a:solidFill>
              <a:prstDash val="solid"/>
              <a:round/>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grpSp>
      <p:grpSp>
        <p:nvGrpSpPr>
          <p:cNvPr id="69" name="Group 68"/>
          <p:cNvGrpSpPr/>
          <p:nvPr/>
        </p:nvGrpSpPr>
        <p:grpSpPr>
          <a:xfrm>
            <a:off x="7247280" y="2824823"/>
            <a:ext cx="2997204" cy="2841944"/>
            <a:chOff x="5638800" y="2707533"/>
            <a:chExt cx="2860965" cy="3075342"/>
          </a:xfrm>
        </p:grpSpPr>
        <p:sp>
          <p:nvSpPr>
            <p:cNvPr id="15" name="Rounded Rectangle 14"/>
            <p:cNvSpPr/>
            <p:nvPr/>
          </p:nvSpPr>
          <p:spPr>
            <a:xfrm>
              <a:off x="7585365" y="2707533"/>
              <a:ext cx="914400" cy="357908"/>
            </a:xfrm>
            <a:prstGeom prst="roundRect">
              <a:avLst/>
            </a:prstGeom>
            <a:ln>
              <a:headEnd type="none" w="med" len="med"/>
              <a:tailEnd type="none"/>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Worker</a:t>
              </a:r>
            </a:p>
          </p:txBody>
        </p:sp>
        <p:sp>
          <p:nvSpPr>
            <p:cNvPr id="16" name="Rounded Rectangle 15"/>
            <p:cNvSpPr/>
            <p:nvPr/>
          </p:nvSpPr>
          <p:spPr>
            <a:xfrm>
              <a:off x="5638800" y="5424967"/>
              <a:ext cx="914400" cy="357908"/>
            </a:xfrm>
            <a:prstGeom prst="roundRect">
              <a:avLst/>
            </a:prstGeom>
            <a:ln>
              <a:headEnd type="none" w="med" len="med"/>
              <a:tailEnd type="none"/>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Worker</a:t>
              </a:r>
            </a:p>
          </p:txBody>
        </p:sp>
        <p:sp>
          <p:nvSpPr>
            <p:cNvPr id="17" name="Rounded Rectangle 16"/>
            <p:cNvSpPr/>
            <p:nvPr/>
          </p:nvSpPr>
          <p:spPr>
            <a:xfrm>
              <a:off x="7493956" y="4763289"/>
              <a:ext cx="914400" cy="357908"/>
            </a:xfrm>
            <a:prstGeom prst="roundRect">
              <a:avLst/>
            </a:prstGeom>
            <a:ln>
              <a:headEnd type="none" w="med" len="med"/>
              <a:tailEnd type="none"/>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Worker</a:t>
              </a:r>
            </a:p>
          </p:txBody>
        </p:sp>
        <p:sp>
          <p:nvSpPr>
            <p:cNvPr id="14" name="Rounded Rectangle 13"/>
            <p:cNvSpPr/>
            <p:nvPr/>
          </p:nvSpPr>
          <p:spPr>
            <a:xfrm>
              <a:off x="5946819" y="3452092"/>
              <a:ext cx="914400" cy="357908"/>
            </a:xfrm>
            <a:prstGeom prst="roundRect">
              <a:avLst/>
            </a:prstGeom>
            <a:ln>
              <a:headEnd type="none" w="med" len="med"/>
              <a:tailEnd type="none"/>
            </a:ln>
          </p:spPr>
          <p:style>
            <a:lnRef idx="1">
              <a:schemeClr val="accent5"/>
            </a:lnRef>
            <a:fillRef idx="3">
              <a:schemeClr val="accent5"/>
            </a:fillRef>
            <a:effectRef idx="2">
              <a:schemeClr val="accent5"/>
            </a:effectRef>
            <a:fontRef idx="minor">
              <a:schemeClr val="lt1"/>
            </a:fontRef>
          </p:style>
          <p:txBody>
            <a:bodyPr rtlCol="0" anchor="ctr"/>
            <a:lstStyle/>
            <a:p>
              <a:pPr algn="ctr"/>
              <a:r>
                <a:rPr lang="en-US" dirty="0"/>
                <a:t>Driver</a:t>
              </a:r>
            </a:p>
          </p:txBody>
        </p:sp>
      </p:grpSp>
      <p:sp>
        <p:nvSpPr>
          <p:cNvPr id="43" name="TextBox 42"/>
          <p:cNvSpPr txBox="1"/>
          <p:nvPr/>
        </p:nvSpPr>
        <p:spPr>
          <a:xfrm>
            <a:off x="747867" y="4454323"/>
            <a:ext cx="6798032" cy="356140"/>
          </a:xfrm>
          <a:prstGeom prst="rect">
            <a:avLst/>
          </a:prstGeom>
          <a:noFill/>
        </p:spPr>
        <p:txBody>
          <a:bodyPr wrap="square" lIns="108855" tIns="54428" rIns="108855" bIns="54428" rtlCol="0">
            <a:spAutoFit/>
          </a:bodyPr>
          <a:lstStyle/>
          <a:p>
            <a:pPr>
              <a:spcBef>
                <a:spcPts val="476"/>
              </a:spcBef>
            </a:pPr>
            <a:r>
              <a:rPr lang="en-US" sz="1600" dirty="0" err="1">
                <a:latin typeface="Consolas"/>
                <a:cs typeface="Consolas"/>
              </a:rPr>
              <a:t>messages.</a:t>
            </a:r>
            <a:r>
              <a:rPr lang="en-US" sz="1600" dirty="0" err="1">
                <a:solidFill>
                  <a:srgbClr val="3366FF"/>
                </a:solidFill>
                <a:latin typeface="Consolas"/>
                <a:cs typeface="Consolas"/>
              </a:rPr>
              <a:t>filter</a:t>
            </a:r>
            <a:r>
              <a:rPr lang="en-US" sz="1600" dirty="0">
                <a:latin typeface="Consolas"/>
                <a:cs typeface="Consolas"/>
              </a:rPr>
              <a:t>(</a:t>
            </a:r>
            <a:r>
              <a:rPr lang="en-US" sz="1600" dirty="0">
                <a:solidFill>
                  <a:srgbClr val="FF0080"/>
                </a:solidFill>
                <a:latin typeface="Consolas"/>
                <a:cs typeface="Consolas"/>
              </a:rPr>
              <a:t>lambda s: “foo” in s</a:t>
            </a:r>
            <a:r>
              <a:rPr lang="en-US" sz="1600" dirty="0">
                <a:latin typeface="Consolas"/>
                <a:cs typeface="Consolas"/>
              </a:rPr>
              <a:t>).</a:t>
            </a:r>
            <a:r>
              <a:rPr lang="en-US" sz="1600" dirty="0">
                <a:solidFill>
                  <a:srgbClr val="3366FF"/>
                </a:solidFill>
                <a:latin typeface="Consolas"/>
                <a:cs typeface="Consolas"/>
              </a:rPr>
              <a:t>count</a:t>
            </a:r>
            <a:r>
              <a:rPr lang="en-US" sz="1600" dirty="0">
                <a:latin typeface="Consolas"/>
                <a:cs typeface="Consolas"/>
              </a:rPr>
              <a:t>()</a:t>
            </a:r>
            <a:endParaRPr lang="en-US" sz="1600" dirty="0">
              <a:solidFill>
                <a:srgbClr val="3366FF"/>
              </a:solidFill>
              <a:latin typeface="Consolas"/>
              <a:cs typeface="Consolas"/>
            </a:endParaRPr>
          </a:p>
        </p:txBody>
      </p:sp>
      <p:cxnSp>
        <p:nvCxnSpPr>
          <p:cNvPr id="49" name="Straight Arrow Connector 48"/>
          <p:cNvCxnSpPr>
            <a:cxnSpLocks/>
          </p:cNvCxnSpPr>
          <p:nvPr/>
        </p:nvCxnSpPr>
        <p:spPr>
          <a:xfrm flipV="1">
            <a:off x="7659750" y="3978825"/>
            <a:ext cx="302412" cy="1095985"/>
          </a:xfrm>
          <a:prstGeom prst="straightConnector1">
            <a:avLst/>
          </a:prstGeom>
          <a:ln w="38100" cap="flat" cmpd="sng" algn="ctr">
            <a:solidFill>
              <a:schemeClr val="tx1"/>
            </a:solidFill>
            <a:prstDash val="solid"/>
            <a:round/>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cxnSp>
        <p:nvCxnSpPr>
          <p:cNvPr id="53" name="Straight Arrow Connector 52"/>
          <p:cNvCxnSpPr>
            <a:cxnSpLocks/>
          </p:cNvCxnSpPr>
          <p:nvPr/>
        </p:nvCxnSpPr>
        <p:spPr>
          <a:xfrm flipH="1" flipV="1">
            <a:off x="8466648" y="3868100"/>
            <a:ext cx="815125" cy="714691"/>
          </a:xfrm>
          <a:prstGeom prst="straightConnector1">
            <a:avLst/>
          </a:prstGeom>
          <a:ln w="38100" cap="flat" cmpd="sng" algn="ctr">
            <a:solidFill>
              <a:schemeClr val="tx1"/>
            </a:solidFill>
            <a:prstDash val="solid"/>
            <a:round/>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cxnSp>
        <p:nvCxnSpPr>
          <p:cNvPr id="58" name="Straight Arrow Connector 57"/>
          <p:cNvCxnSpPr>
            <a:cxnSpLocks/>
          </p:cNvCxnSpPr>
          <p:nvPr/>
        </p:nvCxnSpPr>
        <p:spPr>
          <a:xfrm flipH="1">
            <a:off x="8314504" y="3070338"/>
            <a:ext cx="941628" cy="481729"/>
          </a:xfrm>
          <a:prstGeom prst="straightConnector1">
            <a:avLst/>
          </a:prstGeom>
          <a:ln w="38100" cap="flat" cmpd="sng" algn="ctr">
            <a:solidFill>
              <a:schemeClr val="tx1"/>
            </a:solidFill>
            <a:prstDash val="solid"/>
            <a:round/>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sp>
        <p:nvSpPr>
          <p:cNvPr id="61" name="TextBox 60"/>
          <p:cNvSpPr txBox="1"/>
          <p:nvPr/>
        </p:nvSpPr>
        <p:spPr>
          <a:xfrm>
            <a:off x="747865" y="4813843"/>
            <a:ext cx="6798032" cy="356140"/>
          </a:xfrm>
          <a:prstGeom prst="rect">
            <a:avLst/>
          </a:prstGeom>
          <a:noFill/>
        </p:spPr>
        <p:txBody>
          <a:bodyPr wrap="square" lIns="108855" tIns="54428" rIns="108855" bIns="54428" rtlCol="0">
            <a:spAutoFit/>
          </a:bodyPr>
          <a:lstStyle/>
          <a:p>
            <a:pPr>
              <a:spcBef>
                <a:spcPts val="476"/>
              </a:spcBef>
            </a:pPr>
            <a:r>
              <a:rPr lang="en-US" sz="1600" dirty="0" err="1">
                <a:latin typeface="Consolas"/>
                <a:cs typeface="Consolas"/>
              </a:rPr>
              <a:t>messages.</a:t>
            </a:r>
            <a:r>
              <a:rPr lang="en-US" sz="1600" dirty="0" err="1">
                <a:solidFill>
                  <a:srgbClr val="3366FF"/>
                </a:solidFill>
                <a:latin typeface="Consolas"/>
                <a:cs typeface="Consolas"/>
              </a:rPr>
              <a:t>filter</a:t>
            </a:r>
            <a:r>
              <a:rPr lang="en-US" sz="1600" dirty="0">
                <a:latin typeface="Consolas"/>
                <a:cs typeface="Consolas"/>
              </a:rPr>
              <a:t>(</a:t>
            </a:r>
            <a:r>
              <a:rPr lang="en-US" sz="1600" dirty="0">
                <a:solidFill>
                  <a:srgbClr val="FF0080"/>
                </a:solidFill>
                <a:latin typeface="Consolas"/>
                <a:cs typeface="Consolas"/>
              </a:rPr>
              <a:t>lambda s: “bar” in s</a:t>
            </a:r>
            <a:r>
              <a:rPr lang="en-US" sz="1600" dirty="0">
                <a:latin typeface="Consolas"/>
                <a:cs typeface="Consolas"/>
              </a:rPr>
              <a:t>).</a:t>
            </a:r>
            <a:r>
              <a:rPr lang="en-US" sz="1600" dirty="0">
                <a:solidFill>
                  <a:srgbClr val="3366FF"/>
                </a:solidFill>
                <a:latin typeface="Consolas"/>
                <a:cs typeface="Consolas"/>
              </a:rPr>
              <a:t>count</a:t>
            </a:r>
            <a:r>
              <a:rPr lang="en-US" sz="1600" dirty="0">
                <a:latin typeface="Consolas"/>
                <a:cs typeface="Consolas"/>
              </a:rPr>
              <a:t>()</a:t>
            </a:r>
            <a:endParaRPr lang="en-US" sz="1600" dirty="0">
              <a:solidFill>
                <a:srgbClr val="3366FF"/>
              </a:solidFill>
              <a:latin typeface="Consolas"/>
              <a:cs typeface="Consolas"/>
            </a:endParaRPr>
          </a:p>
        </p:txBody>
      </p:sp>
      <p:sp>
        <p:nvSpPr>
          <p:cNvPr id="62" name="TextBox 61"/>
          <p:cNvSpPr txBox="1"/>
          <p:nvPr/>
        </p:nvSpPr>
        <p:spPr>
          <a:xfrm>
            <a:off x="747865" y="5199189"/>
            <a:ext cx="6798032" cy="356140"/>
          </a:xfrm>
          <a:prstGeom prst="rect">
            <a:avLst/>
          </a:prstGeom>
          <a:noFill/>
        </p:spPr>
        <p:txBody>
          <a:bodyPr wrap="square" lIns="108855" tIns="54428" rIns="108855" bIns="54428" rtlCol="0">
            <a:spAutoFit/>
          </a:bodyPr>
          <a:lstStyle/>
          <a:p>
            <a:pPr>
              <a:spcBef>
                <a:spcPts val="476"/>
              </a:spcBef>
            </a:pPr>
            <a:r>
              <a:rPr lang="en-US" sz="1600" dirty="0">
                <a:latin typeface="Consolas"/>
                <a:cs typeface="Consolas"/>
              </a:rPr>
              <a:t>. . .</a:t>
            </a:r>
          </a:p>
        </p:txBody>
      </p:sp>
      <p:sp>
        <p:nvSpPr>
          <p:cNvPr id="63" name="TextBox 62"/>
          <p:cNvSpPr txBox="1"/>
          <p:nvPr/>
        </p:nvSpPr>
        <p:spPr>
          <a:xfrm>
            <a:off x="8229686" y="2892657"/>
            <a:ext cx="692071" cy="325363"/>
          </a:xfrm>
          <a:prstGeom prst="rect">
            <a:avLst/>
          </a:prstGeom>
          <a:noFill/>
        </p:spPr>
        <p:txBody>
          <a:bodyPr wrap="square" lIns="108855" tIns="54428" rIns="108855" bIns="54428" rtlCol="0">
            <a:spAutoFit/>
          </a:bodyPr>
          <a:lstStyle/>
          <a:p>
            <a:r>
              <a:rPr lang="en-US" sz="1400" dirty="0">
                <a:latin typeface="Arial"/>
                <a:cs typeface="Arial"/>
              </a:rPr>
              <a:t>tasks</a:t>
            </a:r>
          </a:p>
        </p:txBody>
      </p:sp>
      <p:sp>
        <p:nvSpPr>
          <p:cNvPr id="64" name="TextBox 63"/>
          <p:cNvSpPr txBox="1"/>
          <p:nvPr/>
        </p:nvSpPr>
        <p:spPr>
          <a:xfrm>
            <a:off x="8587451" y="3295838"/>
            <a:ext cx="833831" cy="325363"/>
          </a:xfrm>
          <a:prstGeom prst="rect">
            <a:avLst/>
          </a:prstGeom>
          <a:noFill/>
        </p:spPr>
        <p:txBody>
          <a:bodyPr wrap="square" lIns="108855" tIns="54428" rIns="108855" bIns="54428" rtlCol="0">
            <a:spAutoFit/>
          </a:bodyPr>
          <a:lstStyle/>
          <a:p>
            <a:r>
              <a:rPr lang="en-US" sz="1400" dirty="0">
                <a:latin typeface="Arial"/>
                <a:cs typeface="Arial"/>
              </a:rPr>
              <a:t>results</a:t>
            </a:r>
          </a:p>
        </p:txBody>
      </p:sp>
      <p:sp>
        <p:nvSpPr>
          <p:cNvPr id="21" name="Rectangle 20"/>
          <p:cNvSpPr/>
          <p:nvPr/>
        </p:nvSpPr>
        <p:spPr>
          <a:xfrm>
            <a:off x="9741193" y="2235997"/>
            <a:ext cx="841469" cy="296265"/>
          </a:xfrm>
          <a:prstGeom prst="rect">
            <a:avLst/>
          </a:prstGeom>
          <a:ln>
            <a:headEnd type="none" w="med" len="med"/>
            <a:tailEnd type="none"/>
          </a:ln>
        </p:spPr>
        <p:style>
          <a:lnRef idx="1">
            <a:schemeClr val="accent2"/>
          </a:lnRef>
          <a:fillRef idx="3">
            <a:schemeClr val="accent2"/>
          </a:fillRef>
          <a:effectRef idx="2">
            <a:schemeClr val="accent2"/>
          </a:effectRef>
          <a:fontRef idx="minor">
            <a:schemeClr val="lt1"/>
          </a:fontRef>
        </p:style>
        <p:txBody>
          <a:bodyPr lIns="0" tIns="54428" rIns="0" bIns="54428" rtlCol="0" anchor="ctr"/>
          <a:lstStyle/>
          <a:p>
            <a:pPr algn="ctr"/>
            <a:r>
              <a:rPr lang="en-US" sz="1600" dirty="0"/>
              <a:t>Cache 1</a:t>
            </a:r>
          </a:p>
        </p:txBody>
      </p:sp>
      <p:sp>
        <p:nvSpPr>
          <p:cNvPr id="24" name="Rectangle 23"/>
          <p:cNvSpPr/>
          <p:nvPr/>
        </p:nvSpPr>
        <p:spPr>
          <a:xfrm>
            <a:off x="9698038" y="4384650"/>
            <a:ext cx="841469" cy="296265"/>
          </a:xfrm>
          <a:prstGeom prst="rect">
            <a:avLst/>
          </a:prstGeom>
          <a:ln>
            <a:headEnd type="none" w="med" len="med"/>
            <a:tailEnd type="none"/>
          </a:ln>
        </p:spPr>
        <p:style>
          <a:lnRef idx="1">
            <a:schemeClr val="accent2"/>
          </a:lnRef>
          <a:fillRef idx="3">
            <a:schemeClr val="accent2"/>
          </a:fillRef>
          <a:effectRef idx="2">
            <a:schemeClr val="accent2"/>
          </a:effectRef>
          <a:fontRef idx="minor">
            <a:schemeClr val="lt1"/>
          </a:fontRef>
        </p:style>
        <p:txBody>
          <a:bodyPr lIns="0" tIns="54428" rIns="0" bIns="54428" rtlCol="0" anchor="ctr"/>
          <a:lstStyle/>
          <a:p>
            <a:pPr algn="ctr"/>
            <a:r>
              <a:rPr lang="en-US" sz="1600" dirty="0"/>
              <a:t>Cache 2</a:t>
            </a:r>
          </a:p>
        </p:txBody>
      </p:sp>
      <p:sp>
        <p:nvSpPr>
          <p:cNvPr id="25" name="Rectangle 24"/>
          <p:cNvSpPr/>
          <p:nvPr/>
        </p:nvSpPr>
        <p:spPr>
          <a:xfrm>
            <a:off x="7551741" y="5074810"/>
            <a:ext cx="841469" cy="296265"/>
          </a:xfrm>
          <a:prstGeom prst="rect">
            <a:avLst/>
          </a:prstGeom>
          <a:ln>
            <a:headEnd type="none" w="med" len="med"/>
            <a:tailEnd type="none"/>
          </a:ln>
        </p:spPr>
        <p:style>
          <a:lnRef idx="1">
            <a:schemeClr val="accent2"/>
          </a:lnRef>
          <a:fillRef idx="3">
            <a:schemeClr val="accent2"/>
          </a:fillRef>
          <a:effectRef idx="2">
            <a:schemeClr val="accent2"/>
          </a:effectRef>
          <a:fontRef idx="minor">
            <a:schemeClr val="lt1"/>
          </a:fontRef>
        </p:style>
        <p:txBody>
          <a:bodyPr lIns="0" tIns="54428" rIns="0" bIns="54428" rtlCol="0" anchor="ctr"/>
          <a:lstStyle/>
          <a:p>
            <a:pPr algn="ctr"/>
            <a:r>
              <a:rPr lang="en-US" sz="1600" dirty="0"/>
              <a:t>Cache 3</a:t>
            </a:r>
          </a:p>
        </p:txBody>
      </p:sp>
      <p:sp>
        <p:nvSpPr>
          <p:cNvPr id="70" name="Rectangular Callout 69"/>
          <p:cNvSpPr/>
          <p:nvPr/>
        </p:nvSpPr>
        <p:spPr>
          <a:xfrm>
            <a:off x="5120962" y="2369381"/>
            <a:ext cx="1314341" cy="321099"/>
          </a:xfrm>
          <a:prstGeom prst="wedgeRectCallout">
            <a:avLst>
              <a:gd name="adj1" fmla="val -80995"/>
              <a:gd name="adj2" fmla="val 53576"/>
            </a:avLst>
          </a:prstGeom>
          <a:ln>
            <a:headEnd type="none" w="med" len="med"/>
            <a:tailEnd type="none"/>
          </a:ln>
        </p:spPr>
        <p:style>
          <a:lnRef idx="1">
            <a:schemeClr val="accent6"/>
          </a:lnRef>
          <a:fillRef idx="3">
            <a:schemeClr val="accent6"/>
          </a:fillRef>
          <a:effectRef idx="2">
            <a:schemeClr val="accent6"/>
          </a:effectRef>
          <a:fontRef idx="minor">
            <a:schemeClr val="lt1"/>
          </a:fontRef>
        </p:style>
        <p:txBody>
          <a:bodyPr lIns="108855" tIns="54428" rIns="108855" bIns="54428" rtlCol="0" anchor="ctr"/>
          <a:lstStyle/>
          <a:p>
            <a:pPr algn="ctr"/>
            <a:r>
              <a:rPr lang="en-US" dirty="0"/>
              <a:t>Base RDD</a:t>
            </a:r>
          </a:p>
        </p:txBody>
      </p:sp>
      <p:sp>
        <p:nvSpPr>
          <p:cNvPr id="71" name="Rectangular Callout 70"/>
          <p:cNvSpPr/>
          <p:nvPr/>
        </p:nvSpPr>
        <p:spPr>
          <a:xfrm>
            <a:off x="6698593" y="2407376"/>
            <a:ext cx="2086725" cy="321099"/>
          </a:xfrm>
          <a:prstGeom prst="wedgeRectCallout">
            <a:avLst>
              <a:gd name="adj1" fmla="val -53524"/>
              <a:gd name="adj2" fmla="val 193375"/>
            </a:avLst>
          </a:prstGeom>
          <a:ln>
            <a:headEnd type="none" w="med" len="med"/>
            <a:tailEnd type="none"/>
          </a:ln>
        </p:spPr>
        <p:style>
          <a:lnRef idx="1">
            <a:schemeClr val="accent6"/>
          </a:lnRef>
          <a:fillRef idx="3">
            <a:schemeClr val="accent6"/>
          </a:fillRef>
          <a:effectRef idx="2">
            <a:schemeClr val="accent6"/>
          </a:effectRef>
          <a:fontRef idx="minor">
            <a:schemeClr val="lt1"/>
          </a:fontRef>
        </p:style>
        <p:txBody>
          <a:bodyPr lIns="108855" tIns="54428" rIns="108855" bIns="54428" rtlCol="0" anchor="ctr"/>
          <a:lstStyle/>
          <a:p>
            <a:pPr algn="ctr"/>
            <a:r>
              <a:rPr lang="en-US" dirty="0"/>
              <a:t>Transformed RDD</a:t>
            </a:r>
          </a:p>
        </p:txBody>
      </p:sp>
      <p:sp>
        <p:nvSpPr>
          <p:cNvPr id="73" name="Rectangular Callout 72"/>
          <p:cNvSpPr/>
          <p:nvPr/>
        </p:nvSpPr>
        <p:spPr>
          <a:xfrm>
            <a:off x="6000641" y="4214459"/>
            <a:ext cx="1075358" cy="321099"/>
          </a:xfrm>
          <a:prstGeom prst="wedgeRectCallout">
            <a:avLst>
              <a:gd name="adj1" fmla="val -85248"/>
              <a:gd name="adj2" fmla="val 49181"/>
            </a:avLst>
          </a:prstGeom>
          <a:ln>
            <a:headEnd type="none" w="med" len="med"/>
            <a:tailEnd type="none"/>
          </a:ln>
        </p:spPr>
        <p:style>
          <a:lnRef idx="1">
            <a:schemeClr val="accent6"/>
          </a:lnRef>
          <a:fillRef idx="3">
            <a:schemeClr val="accent6"/>
          </a:fillRef>
          <a:effectRef idx="2">
            <a:schemeClr val="accent6"/>
          </a:effectRef>
          <a:fontRef idx="minor">
            <a:schemeClr val="lt1"/>
          </a:fontRef>
        </p:style>
        <p:txBody>
          <a:bodyPr lIns="108855" tIns="54428" rIns="108855" bIns="54428" rtlCol="0" anchor="ctr"/>
          <a:lstStyle/>
          <a:p>
            <a:pPr algn="ctr"/>
            <a:r>
              <a:rPr lang="en-US" dirty="0"/>
              <a:t>Action</a:t>
            </a:r>
          </a:p>
        </p:txBody>
      </p:sp>
      <p:sp>
        <p:nvSpPr>
          <p:cNvPr id="38" name="Rounded Rectangle 37"/>
          <p:cNvSpPr/>
          <p:nvPr/>
        </p:nvSpPr>
        <p:spPr>
          <a:xfrm>
            <a:off x="741300" y="5931213"/>
            <a:ext cx="5608104" cy="737945"/>
          </a:xfrm>
          <a:prstGeom prst="roundRect">
            <a:avLst>
              <a:gd name="adj" fmla="val 10339"/>
            </a:avLst>
          </a:prstGeom>
          <a:solidFill>
            <a:srgbClr val="D9E4F2"/>
          </a:solidFill>
          <a:ln w="19050" cmpd="sng">
            <a:solidFill>
              <a:srgbClr val="4F81BD"/>
            </a:solidFill>
            <a:headEnd type="none" w="med" len="med"/>
            <a:tailEnd type="none"/>
          </a:ln>
        </p:spPr>
        <p:style>
          <a:lnRef idx="2">
            <a:schemeClr val="accent6"/>
          </a:lnRef>
          <a:fillRef idx="1">
            <a:schemeClr val="lt1"/>
          </a:fillRef>
          <a:effectRef idx="0">
            <a:schemeClr val="accent6"/>
          </a:effectRef>
          <a:fontRef idx="minor">
            <a:schemeClr val="dk1"/>
          </a:fontRef>
        </p:style>
        <p:txBody>
          <a:bodyPr lIns="108855" tIns="54428" rIns="108855" bIns="54428" rtlCol="0" anchor="ctr"/>
          <a:lstStyle/>
          <a:p>
            <a:pPr algn="ctr"/>
            <a:r>
              <a:rPr lang="en-US" sz="2000" b="1" dirty="0"/>
              <a:t>Result:</a:t>
            </a:r>
            <a:r>
              <a:rPr lang="en-US" sz="2000" dirty="0"/>
              <a:t> full-text search of Wikipedia in &lt;1 sec</a:t>
            </a:r>
            <a:br>
              <a:rPr lang="en-US" sz="2000" dirty="0"/>
            </a:br>
            <a:r>
              <a:rPr lang="en-US" sz="2000" dirty="0"/>
              <a:t>(</a:t>
            </a:r>
            <a:r>
              <a:rPr lang="en-US" sz="2000" dirty="0" err="1"/>
              <a:t>vs</a:t>
            </a:r>
            <a:r>
              <a:rPr lang="en-US" sz="2000" dirty="0"/>
              <a:t> 20 sec for on-disk data)</a:t>
            </a:r>
          </a:p>
        </p:txBody>
      </p:sp>
      <p:sp>
        <p:nvSpPr>
          <p:cNvPr id="37" name="Rounded Rectangle 36"/>
          <p:cNvSpPr/>
          <p:nvPr/>
        </p:nvSpPr>
        <p:spPr>
          <a:xfrm>
            <a:off x="741300" y="5931213"/>
            <a:ext cx="5608104" cy="737944"/>
          </a:xfrm>
          <a:prstGeom prst="roundRect">
            <a:avLst>
              <a:gd name="adj" fmla="val 10339"/>
            </a:avLst>
          </a:prstGeom>
          <a:solidFill>
            <a:schemeClr val="accent2">
              <a:lumMod val="20000"/>
              <a:lumOff val="80000"/>
            </a:schemeClr>
          </a:solidFill>
          <a:ln>
            <a:headEnd type="none" w="med" len="med"/>
            <a:tailEnd type="none"/>
          </a:ln>
        </p:spPr>
        <p:style>
          <a:lnRef idx="2">
            <a:schemeClr val="accent2"/>
          </a:lnRef>
          <a:fillRef idx="1">
            <a:schemeClr val="lt1"/>
          </a:fillRef>
          <a:effectRef idx="0">
            <a:schemeClr val="accent2"/>
          </a:effectRef>
          <a:fontRef idx="minor">
            <a:schemeClr val="dk1"/>
          </a:fontRef>
        </p:style>
        <p:txBody>
          <a:bodyPr lIns="108855" tIns="54428" rIns="108855" bIns="54428" rtlCol="0" anchor="ctr"/>
          <a:lstStyle/>
          <a:p>
            <a:pPr algn="ctr"/>
            <a:r>
              <a:rPr lang="en-US" sz="2000" b="1" dirty="0"/>
              <a:t>Result:</a:t>
            </a:r>
            <a:r>
              <a:rPr lang="en-US" sz="2000" dirty="0"/>
              <a:t> scaled to 1 TB data in 5-7 sec</a:t>
            </a:r>
            <a:br>
              <a:rPr lang="en-US" sz="2000" dirty="0"/>
            </a:br>
            <a:r>
              <a:rPr lang="en-US" sz="2000" dirty="0"/>
              <a:t>(</a:t>
            </a:r>
            <a:r>
              <a:rPr lang="en-US" sz="2000" dirty="0" err="1"/>
              <a:t>vs</a:t>
            </a:r>
            <a:r>
              <a:rPr lang="en-US" sz="2000" dirty="0"/>
              <a:t> 170 sec for on-disk data)</a:t>
            </a:r>
          </a:p>
        </p:txBody>
      </p:sp>
      <p:sp>
        <p:nvSpPr>
          <p:cNvPr id="5" name="Title 4"/>
          <p:cNvSpPr>
            <a:spLocks noGrp="1"/>
          </p:cNvSpPr>
          <p:nvPr>
            <p:ph type="title"/>
          </p:nvPr>
        </p:nvSpPr>
        <p:spPr/>
        <p:txBody>
          <a:bodyPr/>
          <a:lstStyle/>
          <a:p>
            <a:r>
              <a:rPr lang="en-US" dirty="0"/>
              <a:t>Example: Mining Console Logs</a:t>
            </a:r>
          </a:p>
        </p:txBody>
      </p:sp>
      <p:sp>
        <p:nvSpPr>
          <p:cNvPr id="10" name="Content Placeholder 9"/>
          <p:cNvSpPr>
            <a:spLocks noGrp="1"/>
          </p:cNvSpPr>
          <p:nvPr>
            <p:ph idx="1"/>
          </p:nvPr>
        </p:nvSpPr>
        <p:spPr>
          <a:xfrm>
            <a:off x="1036320" y="1825713"/>
            <a:ext cx="9856028" cy="385744"/>
          </a:xfrm>
        </p:spPr>
        <p:txBody>
          <a:bodyPr>
            <a:normAutofit/>
          </a:bodyPr>
          <a:lstStyle/>
          <a:p>
            <a:r>
              <a:rPr lang="en-US" sz="1800" dirty="0"/>
              <a:t>Load error messages from a log into memory, then interactively search for patterns</a:t>
            </a:r>
          </a:p>
        </p:txBody>
      </p:sp>
    </p:spTree>
    <p:extLst>
      <p:ext uri="{BB962C8B-B14F-4D97-AF65-F5344CB8AC3E}">
        <p14:creationId xmlns:p14="http://schemas.microsoft.com/office/powerpoint/2010/main" val="1910222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grpId="1" nodeType="clickEffect">
                                  <p:stCondLst>
                                    <p:cond delay="0"/>
                                  </p:stCondLst>
                                  <p:childTnLst>
                                    <p:set>
                                      <p:cBhvr>
                                        <p:cTn id="20" dur="1" fill="hold">
                                          <p:stCondLst>
                                            <p:cond delay="0"/>
                                          </p:stCondLst>
                                        </p:cTn>
                                        <p:tgtEl>
                                          <p:spTgt spid="70"/>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grpId="1" nodeType="clickEffect">
                                  <p:stCondLst>
                                    <p:cond delay="0"/>
                                  </p:stCondLst>
                                  <p:childTnLst>
                                    <p:set>
                                      <p:cBhvr>
                                        <p:cTn id="32" dur="1" fill="hold">
                                          <p:stCondLst>
                                            <p:cond delay="0"/>
                                          </p:stCondLst>
                                        </p:cTn>
                                        <p:tgtEl>
                                          <p:spTgt spid="71"/>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43">
                                            <p:txEl>
                                              <p:pRg st="0" end="0"/>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73"/>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xit" presetSubtype="0" fill="hold" grpId="1" nodeType="clickEffect">
                                  <p:stCondLst>
                                    <p:cond delay="0"/>
                                  </p:stCondLst>
                                  <p:childTnLst>
                                    <p:set>
                                      <p:cBhvr>
                                        <p:cTn id="52" dur="1" fill="hold">
                                          <p:stCondLst>
                                            <p:cond delay="0"/>
                                          </p:stCondLst>
                                        </p:cTn>
                                        <p:tgtEl>
                                          <p:spTgt spid="73"/>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19"/>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2"/>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3"/>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44"/>
                                        </p:tgtEl>
                                        <p:attrNameLst>
                                          <p:attrName>style.visibility</p:attrName>
                                        </p:attrNameLst>
                                      </p:cBhvr>
                                      <p:to>
                                        <p:strVal val="visible"/>
                                      </p:to>
                                    </p:set>
                                  </p:childTnLst>
                                </p:cTn>
                              </p:par>
                              <p:par>
                                <p:cTn id="65" presetID="1" presetClass="entr" presetSubtype="0" fill="hold" grpId="1" nodeType="withEffect">
                                  <p:stCondLst>
                                    <p:cond delay="0"/>
                                  </p:stCondLst>
                                  <p:childTnLst>
                                    <p:set>
                                      <p:cBhvr>
                                        <p:cTn id="66" dur="1" fill="hold">
                                          <p:stCondLst>
                                            <p:cond delay="0"/>
                                          </p:stCondLst>
                                        </p:cTn>
                                        <p:tgtEl>
                                          <p:spTgt spid="63"/>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26" presetClass="emph" presetSubtype="0" fill="hold" grpId="1" nodeType="clickEffect">
                                  <p:stCondLst>
                                    <p:cond delay="0"/>
                                  </p:stCondLst>
                                  <p:childTnLst>
                                    <p:animEffect transition="out" filter="fade">
                                      <p:cBhvr>
                                        <p:cTn id="70" dur="500" tmFilter="0, 0; .2, .5; .8, .5; 1, 0"/>
                                        <p:tgtEl>
                                          <p:spTgt spid="19"/>
                                        </p:tgtEl>
                                      </p:cBhvr>
                                    </p:animEffect>
                                    <p:animScale>
                                      <p:cBhvr>
                                        <p:cTn id="71" dur="250" autoRev="1" fill="hold"/>
                                        <p:tgtEl>
                                          <p:spTgt spid="19"/>
                                        </p:tgtEl>
                                      </p:cBhvr>
                                      <p:by x="105000" y="105000"/>
                                    </p:animScale>
                                  </p:childTnLst>
                                </p:cTn>
                              </p:par>
                              <p:par>
                                <p:cTn id="72" presetID="26" presetClass="emph" presetSubtype="0" fill="hold" grpId="1" nodeType="withEffect">
                                  <p:stCondLst>
                                    <p:cond delay="0"/>
                                  </p:stCondLst>
                                  <p:childTnLst>
                                    <p:animEffect transition="out" filter="fade">
                                      <p:cBhvr>
                                        <p:cTn id="73" dur="500" tmFilter="0, 0; .2, .5; .8, .5; 1, 0"/>
                                        <p:tgtEl>
                                          <p:spTgt spid="22"/>
                                        </p:tgtEl>
                                      </p:cBhvr>
                                    </p:animEffect>
                                    <p:animScale>
                                      <p:cBhvr>
                                        <p:cTn id="74" dur="250" autoRev="1" fill="hold"/>
                                        <p:tgtEl>
                                          <p:spTgt spid="22"/>
                                        </p:tgtEl>
                                      </p:cBhvr>
                                      <p:by x="105000" y="105000"/>
                                    </p:animScale>
                                  </p:childTnLst>
                                </p:cTn>
                              </p:par>
                              <p:par>
                                <p:cTn id="75" presetID="26" presetClass="emph" presetSubtype="0" fill="hold" grpId="1" nodeType="withEffect">
                                  <p:stCondLst>
                                    <p:cond delay="0"/>
                                  </p:stCondLst>
                                  <p:childTnLst>
                                    <p:animEffect transition="out" filter="fade">
                                      <p:cBhvr>
                                        <p:cTn id="76" dur="500" tmFilter="0, 0; .2, .5; .8, .5; 1, 0"/>
                                        <p:tgtEl>
                                          <p:spTgt spid="23"/>
                                        </p:tgtEl>
                                      </p:cBhvr>
                                    </p:animEffect>
                                    <p:animScale>
                                      <p:cBhvr>
                                        <p:cTn id="77" dur="250" autoRev="1" fill="hold"/>
                                        <p:tgtEl>
                                          <p:spTgt spid="23"/>
                                        </p:tgtEl>
                                      </p:cBhvr>
                                      <p:by x="105000" y="105000"/>
                                    </p:animScale>
                                  </p:childTnLst>
                                </p:cTn>
                              </p:par>
                            </p:childTnLst>
                          </p:cTn>
                        </p:par>
                      </p:childTnLst>
                    </p:cTn>
                  </p:par>
                  <p:par>
                    <p:cTn id="78" fill="hold">
                      <p:stCondLst>
                        <p:cond delay="indefinite"/>
                      </p:stCondLst>
                      <p:childTnLst>
                        <p:par>
                          <p:cTn id="79" fill="hold">
                            <p:stCondLst>
                              <p:cond delay="0"/>
                            </p:stCondLst>
                            <p:childTnLst>
                              <p:par>
                                <p:cTn id="80" presetID="1" presetClass="entr" presetSubtype="0" fill="hold" nodeType="clickEffect">
                                  <p:stCondLst>
                                    <p:cond delay="0"/>
                                  </p:stCondLst>
                                  <p:childTnLst>
                                    <p:set>
                                      <p:cBhvr>
                                        <p:cTn id="81" dur="1" fill="hold">
                                          <p:stCondLst>
                                            <p:cond delay="0"/>
                                          </p:stCondLst>
                                        </p:cTn>
                                        <p:tgtEl>
                                          <p:spTgt spid="53"/>
                                        </p:tgtEl>
                                        <p:attrNameLst>
                                          <p:attrName>style.visibility</p:attrName>
                                        </p:attrNameLst>
                                      </p:cBhvr>
                                      <p:to>
                                        <p:strVal val="visible"/>
                                      </p:to>
                                    </p:set>
                                  </p:childTnLst>
                                </p:cTn>
                              </p:par>
                              <p:par>
                                <p:cTn id="82" presetID="1" presetClass="entr" presetSubtype="0" fill="hold" nodeType="withEffect">
                                  <p:stCondLst>
                                    <p:cond delay="0"/>
                                  </p:stCondLst>
                                  <p:childTnLst>
                                    <p:set>
                                      <p:cBhvr>
                                        <p:cTn id="83" dur="1" fill="hold">
                                          <p:stCondLst>
                                            <p:cond delay="0"/>
                                          </p:stCondLst>
                                        </p:cTn>
                                        <p:tgtEl>
                                          <p:spTgt spid="58"/>
                                        </p:tgtEl>
                                        <p:attrNameLst>
                                          <p:attrName>style.visibility</p:attrName>
                                        </p:attrNameLst>
                                      </p:cBhvr>
                                      <p:to>
                                        <p:strVal val="visible"/>
                                      </p:to>
                                    </p:set>
                                  </p:childTnLst>
                                </p:cTn>
                              </p:par>
                              <p:par>
                                <p:cTn id="84" presetID="1" presetClass="entr" presetSubtype="0" fill="hold" nodeType="withEffect">
                                  <p:stCondLst>
                                    <p:cond delay="0"/>
                                  </p:stCondLst>
                                  <p:childTnLst>
                                    <p:set>
                                      <p:cBhvr>
                                        <p:cTn id="85" dur="1" fill="hold">
                                          <p:stCondLst>
                                            <p:cond delay="0"/>
                                          </p:stCondLst>
                                        </p:cTn>
                                        <p:tgtEl>
                                          <p:spTgt spid="49"/>
                                        </p:tgtEl>
                                        <p:attrNameLst>
                                          <p:attrName>style.visibility</p:attrName>
                                        </p:attrNameLst>
                                      </p:cBhvr>
                                      <p:to>
                                        <p:strVal val="visible"/>
                                      </p:to>
                                    </p:set>
                                  </p:childTnLst>
                                </p:cTn>
                              </p:par>
                              <p:par>
                                <p:cTn id="86" presetID="1" presetClass="entr" presetSubtype="0" fill="hold" grpId="0" nodeType="withEffect">
                                  <p:stCondLst>
                                    <p:cond delay="0"/>
                                  </p:stCondLst>
                                  <p:childTnLst>
                                    <p:set>
                                      <p:cBhvr>
                                        <p:cTn id="87" dur="1" fill="hold">
                                          <p:stCondLst>
                                            <p:cond delay="0"/>
                                          </p:stCondLst>
                                        </p:cTn>
                                        <p:tgtEl>
                                          <p:spTgt spid="64"/>
                                        </p:tgtEl>
                                        <p:attrNameLst>
                                          <p:attrName>style.visibility</p:attrName>
                                        </p:attrNameLst>
                                      </p:cBhvr>
                                      <p:to>
                                        <p:strVal val="visible"/>
                                      </p:to>
                                    </p:set>
                                  </p:childTnLst>
                                </p:cTn>
                              </p:par>
                            </p:childTnLst>
                          </p:cTn>
                        </p:par>
                      </p:childTnLst>
                    </p:cTn>
                  </p:par>
                  <p:par>
                    <p:cTn id="88" fill="hold">
                      <p:stCondLst>
                        <p:cond delay="indefinite"/>
                      </p:stCondLst>
                      <p:childTnLst>
                        <p:par>
                          <p:cTn id="89" fill="hold">
                            <p:stCondLst>
                              <p:cond delay="0"/>
                            </p:stCondLst>
                            <p:childTnLst>
                              <p:par>
                                <p:cTn id="90" presetID="9" presetClass="entr" presetSubtype="0" fill="hold" grpId="0" nodeType="clickEffect">
                                  <p:stCondLst>
                                    <p:cond delay="0"/>
                                  </p:stCondLst>
                                  <p:childTnLst>
                                    <p:set>
                                      <p:cBhvr>
                                        <p:cTn id="91" dur="1" fill="hold">
                                          <p:stCondLst>
                                            <p:cond delay="0"/>
                                          </p:stCondLst>
                                        </p:cTn>
                                        <p:tgtEl>
                                          <p:spTgt spid="21"/>
                                        </p:tgtEl>
                                        <p:attrNameLst>
                                          <p:attrName>style.visibility</p:attrName>
                                        </p:attrNameLst>
                                      </p:cBhvr>
                                      <p:to>
                                        <p:strVal val="visible"/>
                                      </p:to>
                                    </p:set>
                                    <p:animEffect transition="in" filter="dissolve">
                                      <p:cBhvr>
                                        <p:cTn id="92" dur="500"/>
                                        <p:tgtEl>
                                          <p:spTgt spid="21"/>
                                        </p:tgtEl>
                                      </p:cBhvr>
                                    </p:animEffect>
                                  </p:childTnLst>
                                </p:cTn>
                              </p:par>
                              <p:par>
                                <p:cTn id="93" presetID="9" presetClass="entr" presetSubtype="0" fill="hold" grpId="0" nodeType="withEffect">
                                  <p:stCondLst>
                                    <p:cond delay="0"/>
                                  </p:stCondLst>
                                  <p:childTnLst>
                                    <p:set>
                                      <p:cBhvr>
                                        <p:cTn id="94" dur="1" fill="hold">
                                          <p:stCondLst>
                                            <p:cond delay="0"/>
                                          </p:stCondLst>
                                        </p:cTn>
                                        <p:tgtEl>
                                          <p:spTgt spid="24"/>
                                        </p:tgtEl>
                                        <p:attrNameLst>
                                          <p:attrName>style.visibility</p:attrName>
                                        </p:attrNameLst>
                                      </p:cBhvr>
                                      <p:to>
                                        <p:strVal val="visible"/>
                                      </p:to>
                                    </p:set>
                                    <p:animEffect transition="in" filter="dissolve">
                                      <p:cBhvr>
                                        <p:cTn id="95" dur="500"/>
                                        <p:tgtEl>
                                          <p:spTgt spid="24"/>
                                        </p:tgtEl>
                                      </p:cBhvr>
                                    </p:animEffect>
                                  </p:childTnLst>
                                </p:cTn>
                              </p:par>
                              <p:par>
                                <p:cTn id="96" presetID="9" presetClass="entr" presetSubtype="0" fill="hold" grpId="0" nodeType="withEffect">
                                  <p:stCondLst>
                                    <p:cond delay="0"/>
                                  </p:stCondLst>
                                  <p:childTnLst>
                                    <p:set>
                                      <p:cBhvr>
                                        <p:cTn id="97" dur="1" fill="hold">
                                          <p:stCondLst>
                                            <p:cond delay="0"/>
                                          </p:stCondLst>
                                        </p:cTn>
                                        <p:tgtEl>
                                          <p:spTgt spid="25"/>
                                        </p:tgtEl>
                                        <p:attrNameLst>
                                          <p:attrName>style.visibility</p:attrName>
                                        </p:attrNameLst>
                                      </p:cBhvr>
                                      <p:to>
                                        <p:strVal val="visible"/>
                                      </p:to>
                                    </p:set>
                                    <p:animEffect transition="in" filter="dissolve">
                                      <p:cBhvr>
                                        <p:cTn id="98" dur="500"/>
                                        <p:tgtEl>
                                          <p:spTgt spid="25"/>
                                        </p:tgtEl>
                                      </p:cBhvr>
                                    </p:animEffect>
                                  </p:childTnLst>
                                </p:cTn>
                              </p:par>
                            </p:childTnLst>
                          </p:cTn>
                        </p:par>
                      </p:childTnLst>
                    </p:cTn>
                  </p:par>
                  <p:par>
                    <p:cTn id="99" fill="hold">
                      <p:stCondLst>
                        <p:cond delay="indefinite"/>
                      </p:stCondLst>
                      <p:childTnLst>
                        <p:par>
                          <p:cTn id="100" fill="hold">
                            <p:stCondLst>
                              <p:cond delay="0"/>
                            </p:stCondLst>
                            <p:childTnLst>
                              <p:par>
                                <p:cTn id="101" presetID="1" presetClass="exit" presetSubtype="0" fill="hold" nodeType="clickEffect">
                                  <p:stCondLst>
                                    <p:cond delay="0"/>
                                  </p:stCondLst>
                                  <p:childTnLst>
                                    <p:set>
                                      <p:cBhvr>
                                        <p:cTn id="102" dur="1" fill="hold">
                                          <p:stCondLst>
                                            <p:cond delay="0"/>
                                          </p:stCondLst>
                                        </p:cTn>
                                        <p:tgtEl>
                                          <p:spTgt spid="44"/>
                                        </p:tgtEl>
                                        <p:attrNameLst>
                                          <p:attrName>style.visibility</p:attrName>
                                        </p:attrNameLst>
                                      </p:cBhvr>
                                      <p:to>
                                        <p:strVal val="hidden"/>
                                      </p:to>
                                    </p:set>
                                  </p:childTnLst>
                                </p:cTn>
                              </p:par>
                              <p:par>
                                <p:cTn id="103" presetID="1" presetClass="exit" presetSubtype="0" fill="hold" grpId="2" nodeType="withEffect">
                                  <p:stCondLst>
                                    <p:cond delay="0"/>
                                  </p:stCondLst>
                                  <p:childTnLst>
                                    <p:set>
                                      <p:cBhvr>
                                        <p:cTn id="104" dur="1" fill="hold">
                                          <p:stCondLst>
                                            <p:cond delay="0"/>
                                          </p:stCondLst>
                                        </p:cTn>
                                        <p:tgtEl>
                                          <p:spTgt spid="63"/>
                                        </p:tgtEl>
                                        <p:attrNameLst>
                                          <p:attrName>style.visibility</p:attrName>
                                        </p:attrNameLst>
                                      </p:cBhvr>
                                      <p:to>
                                        <p:strVal val="hidden"/>
                                      </p:to>
                                    </p:set>
                                  </p:childTnLst>
                                </p:cTn>
                              </p:par>
                              <p:par>
                                <p:cTn id="105" presetID="1" presetClass="exit" presetSubtype="0" fill="hold" nodeType="withEffect">
                                  <p:stCondLst>
                                    <p:cond delay="0"/>
                                  </p:stCondLst>
                                  <p:childTnLst>
                                    <p:set>
                                      <p:cBhvr>
                                        <p:cTn id="106" dur="1" fill="hold">
                                          <p:stCondLst>
                                            <p:cond delay="0"/>
                                          </p:stCondLst>
                                        </p:cTn>
                                        <p:tgtEl>
                                          <p:spTgt spid="53"/>
                                        </p:tgtEl>
                                        <p:attrNameLst>
                                          <p:attrName>style.visibility</p:attrName>
                                        </p:attrNameLst>
                                      </p:cBhvr>
                                      <p:to>
                                        <p:strVal val="hidden"/>
                                      </p:to>
                                    </p:set>
                                  </p:childTnLst>
                                </p:cTn>
                              </p:par>
                              <p:par>
                                <p:cTn id="107" presetID="1" presetClass="exit" presetSubtype="0" fill="hold" nodeType="withEffect">
                                  <p:stCondLst>
                                    <p:cond delay="0"/>
                                  </p:stCondLst>
                                  <p:childTnLst>
                                    <p:set>
                                      <p:cBhvr>
                                        <p:cTn id="108" dur="1" fill="hold">
                                          <p:stCondLst>
                                            <p:cond delay="0"/>
                                          </p:stCondLst>
                                        </p:cTn>
                                        <p:tgtEl>
                                          <p:spTgt spid="58"/>
                                        </p:tgtEl>
                                        <p:attrNameLst>
                                          <p:attrName>style.visibility</p:attrName>
                                        </p:attrNameLst>
                                      </p:cBhvr>
                                      <p:to>
                                        <p:strVal val="hidden"/>
                                      </p:to>
                                    </p:set>
                                  </p:childTnLst>
                                </p:cTn>
                              </p:par>
                              <p:par>
                                <p:cTn id="109" presetID="1" presetClass="exit" presetSubtype="0" fill="hold" nodeType="withEffect">
                                  <p:stCondLst>
                                    <p:cond delay="0"/>
                                  </p:stCondLst>
                                  <p:childTnLst>
                                    <p:set>
                                      <p:cBhvr>
                                        <p:cTn id="110" dur="1" fill="hold">
                                          <p:stCondLst>
                                            <p:cond delay="0"/>
                                          </p:stCondLst>
                                        </p:cTn>
                                        <p:tgtEl>
                                          <p:spTgt spid="49"/>
                                        </p:tgtEl>
                                        <p:attrNameLst>
                                          <p:attrName>style.visibility</p:attrName>
                                        </p:attrNameLst>
                                      </p:cBhvr>
                                      <p:to>
                                        <p:strVal val="hidden"/>
                                      </p:to>
                                    </p:set>
                                  </p:childTnLst>
                                </p:cTn>
                              </p:par>
                              <p:par>
                                <p:cTn id="111" presetID="1" presetClass="exit" presetSubtype="0" fill="hold" grpId="2" nodeType="withEffect">
                                  <p:stCondLst>
                                    <p:cond delay="0"/>
                                  </p:stCondLst>
                                  <p:childTnLst>
                                    <p:set>
                                      <p:cBhvr>
                                        <p:cTn id="112" dur="1" fill="hold">
                                          <p:stCondLst>
                                            <p:cond delay="0"/>
                                          </p:stCondLst>
                                        </p:cTn>
                                        <p:tgtEl>
                                          <p:spTgt spid="64"/>
                                        </p:tgtEl>
                                        <p:attrNameLst>
                                          <p:attrName>style.visibility</p:attrName>
                                        </p:attrNameLst>
                                      </p:cBhvr>
                                      <p:to>
                                        <p:strVal val="hidden"/>
                                      </p:to>
                                    </p:set>
                                  </p:childTnLst>
                                </p:cTn>
                              </p:par>
                            </p:childTnLst>
                          </p:cTn>
                        </p:par>
                      </p:childTnLst>
                    </p:cTn>
                  </p:par>
                  <p:par>
                    <p:cTn id="113" fill="hold">
                      <p:stCondLst>
                        <p:cond delay="indefinite"/>
                      </p:stCondLst>
                      <p:childTnLst>
                        <p:par>
                          <p:cTn id="114" fill="hold">
                            <p:stCondLst>
                              <p:cond delay="0"/>
                            </p:stCondLst>
                            <p:childTnLst>
                              <p:par>
                                <p:cTn id="115" presetID="1" presetClass="entr" presetSubtype="0" fill="hold" grpId="0" nodeType="clickEffect">
                                  <p:stCondLst>
                                    <p:cond delay="0"/>
                                  </p:stCondLst>
                                  <p:childTnLst>
                                    <p:set>
                                      <p:cBhvr>
                                        <p:cTn id="116" dur="1" fill="hold">
                                          <p:stCondLst>
                                            <p:cond delay="0"/>
                                          </p:stCondLst>
                                        </p:cTn>
                                        <p:tgtEl>
                                          <p:spTgt spid="61">
                                            <p:txEl>
                                              <p:pRg st="0" end="0"/>
                                            </p:txEl>
                                          </p:spTgt>
                                        </p:tgtEl>
                                        <p:attrNameLst>
                                          <p:attrName>style.visibility</p:attrName>
                                        </p:attrNameLst>
                                      </p:cBhvr>
                                      <p:to>
                                        <p:strVal val="visible"/>
                                      </p:to>
                                    </p:set>
                                  </p:childTnLst>
                                </p:cTn>
                              </p:par>
                            </p:childTnLst>
                          </p:cTn>
                        </p:par>
                      </p:childTnLst>
                    </p:cTn>
                  </p:par>
                  <p:par>
                    <p:cTn id="117" fill="hold">
                      <p:stCondLst>
                        <p:cond delay="indefinite"/>
                      </p:stCondLst>
                      <p:childTnLst>
                        <p:par>
                          <p:cTn id="118" fill="hold">
                            <p:stCondLst>
                              <p:cond delay="0"/>
                            </p:stCondLst>
                            <p:childTnLst>
                              <p:par>
                                <p:cTn id="119" presetID="1" presetClass="entr" presetSubtype="0" fill="hold" nodeType="clickEffect">
                                  <p:stCondLst>
                                    <p:cond delay="0"/>
                                  </p:stCondLst>
                                  <p:childTnLst>
                                    <p:set>
                                      <p:cBhvr>
                                        <p:cTn id="120" dur="1" fill="hold">
                                          <p:stCondLst>
                                            <p:cond delay="0"/>
                                          </p:stCondLst>
                                        </p:cTn>
                                        <p:tgtEl>
                                          <p:spTgt spid="44"/>
                                        </p:tgtEl>
                                        <p:attrNameLst>
                                          <p:attrName>style.visibility</p:attrName>
                                        </p:attrNameLst>
                                      </p:cBhvr>
                                      <p:to>
                                        <p:strVal val="visible"/>
                                      </p:to>
                                    </p:set>
                                  </p:childTnLst>
                                </p:cTn>
                              </p:par>
                              <p:par>
                                <p:cTn id="121" presetID="1" presetClass="entr" presetSubtype="0" fill="hold" grpId="0" nodeType="withEffect">
                                  <p:stCondLst>
                                    <p:cond delay="0"/>
                                  </p:stCondLst>
                                  <p:childTnLst>
                                    <p:set>
                                      <p:cBhvr>
                                        <p:cTn id="122" dur="1" fill="hold">
                                          <p:stCondLst>
                                            <p:cond delay="0"/>
                                          </p:stCondLst>
                                        </p:cTn>
                                        <p:tgtEl>
                                          <p:spTgt spid="63"/>
                                        </p:tgtEl>
                                        <p:attrNameLst>
                                          <p:attrName>style.visibility</p:attrName>
                                        </p:attrNameLst>
                                      </p:cBhvr>
                                      <p:to>
                                        <p:strVal val="visible"/>
                                      </p:to>
                                    </p:set>
                                  </p:childTnLst>
                                </p:cTn>
                              </p:par>
                            </p:childTnLst>
                          </p:cTn>
                        </p:par>
                      </p:childTnLst>
                    </p:cTn>
                  </p:par>
                  <p:par>
                    <p:cTn id="123" fill="hold">
                      <p:stCondLst>
                        <p:cond delay="indefinite"/>
                      </p:stCondLst>
                      <p:childTnLst>
                        <p:par>
                          <p:cTn id="124" fill="hold">
                            <p:stCondLst>
                              <p:cond delay="0"/>
                            </p:stCondLst>
                            <p:childTnLst>
                              <p:par>
                                <p:cTn id="125" presetID="26" presetClass="emph" presetSubtype="0" fill="hold" grpId="1" nodeType="clickEffect">
                                  <p:stCondLst>
                                    <p:cond delay="0"/>
                                  </p:stCondLst>
                                  <p:childTnLst>
                                    <p:animEffect transition="out" filter="fade">
                                      <p:cBhvr>
                                        <p:cTn id="126" dur="500" tmFilter="0, 0; .2, .5; .8, .5; 1, 0"/>
                                        <p:tgtEl>
                                          <p:spTgt spid="25"/>
                                        </p:tgtEl>
                                      </p:cBhvr>
                                    </p:animEffect>
                                    <p:animScale>
                                      <p:cBhvr>
                                        <p:cTn id="127" dur="250" autoRev="1" fill="hold"/>
                                        <p:tgtEl>
                                          <p:spTgt spid="25"/>
                                        </p:tgtEl>
                                      </p:cBhvr>
                                      <p:by x="105000" y="105000"/>
                                    </p:animScale>
                                  </p:childTnLst>
                                </p:cTn>
                              </p:par>
                              <p:par>
                                <p:cTn id="128" presetID="26" presetClass="emph" presetSubtype="0" fill="hold" grpId="1" nodeType="withEffect">
                                  <p:stCondLst>
                                    <p:cond delay="0"/>
                                  </p:stCondLst>
                                  <p:childTnLst>
                                    <p:animEffect transition="out" filter="fade">
                                      <p:cBhvr>
                                        <p:cTn id="129" dur="500" tmFilter="0, 0; .2, .5; .8, .5; 1, 0"/>
                                        <p:tgtEl>
                                          <p:spTgt spid="21"/>
                                        </p:tgtEl>
                                      </p:cBhvr>
                                    </p:animEffect>
                                    <p:animScale>
                                      <p:cBhvr>
                                        <p:cTn id="130" dur="250" autoRev="1" fill="hold"/>
                                        <p:tgtEl>
                                          <p:spTgt spid="21"/>
                                        </p:tgtEl>
                                      </p:cBhvr>
                                      <p:by x="105000" y="105000"/>
                                    </p:animScale>
                                  </p:childTnLst>
                                </p:cTn>
                              </p:par>
                              <p:par>
                                <p:cTn id="131" presetID="26" presetClass="emph" presetSubtype="0" fill="hold" grpId="1" nodeType="withEffect">
                                  <p:stCondLst>
                                    <p:cond delay="0"/>
                                  </p:stCondLst>
                                  <p:childTnLst>
                                    <p:animEffect transition="out" filter="fade">
                                      <p:cBhvr>
                                        <p:cTn id="132" dur="500" tmFilter="0, 0; .2, .5; .8, .5; 1, 0"/>
                                        <p:tgtEl>
                                          <p:spTgt spid="24"/>
                                        </p:tgtEl>
                                      </p:cBhvr>
                                    </p:animEffect>
                                    <p:animScale>
                                      <p:cBhvr>
                                        <p:cTn id="133" dur="250" autoRev="1" fill="hold"/>
                                        <p:tgtEl>
                                          <p:spTgt spid="24"/>
                                        </p:tgtEl>
                                      </p:cBhvr>
                                      <p:by x="105000" y="105000"/>
                                    </p:animScale>
                                  </p:childTnLst>
                                </p:cTn>
                              </p:par>
                            </p:childTnLst>
                          </p:cTn>
                        </p:par>
                      </p:childTnLst>
                    </p:cTn>
                  </p:par>
                  <p:par>
                    <p:cTn id="134" fill="hold">
                      <p:stCondLst>
                        <p:cond delay="indefinite"/>
                      </p:stCondLst>
                      <p:childTnLst>
                        <p:par>
                          <p:cTn id="135" fill="hold">
                            <p:stCondLst>
                              <p:cond delay="0"/>
                            </p:stCondLst>
                            <p:childTnLst>
                              <p:par>
                                <p:cTn id="136" presetID="1" presetClass="entr" presetSubtype="0" fill="hold" nodeType="clickEffect">
                                  <p:stCondLst>
                                    <p:cond delay="0"/>
                                  </p:stCondLst>
                                  <p:childTnLst>
                                    <p:set>
                                      <p:cBhvr>
                                        <p:cTn id="137" dur="1" fill="hold">
                                          <p:stCondLst>
                                            <p:cond delay="0"/>
                                          </p:stCondLst>
                                        </p:cTn>
                                        <p:tgtEl>
                                          <p:spTgt spid="53"/>
                                        </p:tgtEl>
                                        <p:attrNameLst>
                                          <p:attrName>style.visibility</p:attrName>
                                        </p:attrNameLst>
                                      </p:cBhvr>
                                      <p:to>
                                        <p:strVal val="visible"/>
                                      </p:to>
                                    </p:set>
                                  </p:childTnLst>
                                </p:cTn>
                              </p:par>
                              <p:par>
                                <p:cTn id="138" presetID="1" presetClass="entr" presetSubtype="0" fill="hold" nodeType="withEffect">
                                  <p:stCondLst>
                                    <p:cond delay="0"/>
                                  </p:stCondLst>
                                  <p:childTnLst>
                                    <p:set>
                                      <p:cBhvr>
                                        <p:cTn id="139" dur="1" fill="hold">
                                          <p:stCondLst>
                                            <p:cond delay="0"/>
                                          </p:stCondLst>
                                        </p:cTn>
                                        <p:tgtEl>
                                          <p:spTgt spid="58"/>
                                        </p:tgtEl>
                                        <p:attrNameLst>
                                          <p:attrName>style.visibility</p:attrName>
                                        </p:attrNameLst>
                                      </p:cBhvr>
                                      <p:to>
                                        <p:strVal val="visible"/>
                                      </p:to>
                                    </p:set>
                                  </p:childTnLst>
                                </p:cTn>
                              </p:par>
                              <p:par>
                                <p:cTn id="140" presetID="1" presetClass="entr" presetSubtype="0" fill="hold" nodeType="withEffect">
                                  <p:stCondLst>
                                    <p:cond delay="0"/>
                                  </p:stCondLst>
                                  <p:childTnLst>
                                    <p:set>
                                      <p:cBhvr>
                                        <p:cTn id="141" dur="1" fill="hold">
                                          <p:stCondLst>
                                            <p:cond delay="0"/>
                                          </p:stCondLst>
                                        </p:cTn>
                                        <p:tgtEl>
                                          <p:spTgt spid="49"/>
                                        </p:tgtEl>
                                        <p:attrNameLst>
                                          <p:attrName>style.visibility</p:attrName>
                                        </p:attrNameLst>
                                      </p:cBhvr>
                                      <p:to>
                                        <p:strVal val="visible"/>
                                      </p:to>
                                    </p:set>
                                  </p:childTnLst>
                                </p:cTn>
                              </p:par>
                              <p:par>
                                <p:cTn id="142" presetID="1" presetClass="entr" presetSubtype="0" fill="hold" grpId="1" nodeType="withEffect">
                                  <p:stCondLst>
                                    <p:cond delay="0"/>
                                  </p:stCondLst>
                                  <p:childTnLst>
                                    <p:set>
                                      <p:cBhvr>
                                        <p:cTn id="143" dur="1" fill="hold">
                                          <p:stCondLst>
                                            <p:cond delay="0"/>
                                          </p:stCondLst>
                                        </p:cTn>
                                        <p:tgtEl>
                                          <p:spTgt spid="64"/>
                                        </p:tgtEl>
                                        <p:attrNameLst>
                                          <p:attrName>style.visibility</p:attrName>
                                        </p:attrNameLst>
                                      </p:cBhvr>
                                      <p:to>
                                        <p:strVal val="visible"/>
                                      </p:to>
                                    </p:set>
                                  </p:childTnLst>
                                </p:cTn>
                              </p:par>
                            </p:childTnLst>
                          </p:cTn>
                        </p:par>
                      </p:childTnLst>
                    </p:cTn>
                  </p:par>
                  <p:par>
                    <p:cTn id="144" fill="hold">
                      <p:stCondLst>
                        <p:cond delay="indefinite"/>
                      </p:stCondLst>
                      <p:childTnLst>
                        <p:par>
                          <p:cTn id="145" fill="hold">
                            <p:stCondLst>
                              <p:cond delay="0"/>
                            </p:stCondLst>
                            <p:childTnLst>
                              <p:par>
                                <p:cTn id="146" presetID="1" presetClass="entr" presetSubtype="0" fill="hold" grpId="0" nodeType="clickEffect">
                                  <p:stCondLst>
                                    <p:cond delay="0"/>
                                  </p:stCondLst>
                                  <p:childTnLst>
                                    <p:set>
                                      <p:cBhvr>
                                        <p:cTn id="147" dur="1" fill="hold">
                                          <p:stCondLst>
                                            <p:cond delay="0"/>
                                          </p:stCondLst>
                                        </p:cTn>
                                        <p:tgtEl>
                                          <p:spTgt spid="62">
                                            <p:txEl>
                                              <p:pRg st="0" end="0"/>
                                            </p:txEl>
                                          </p:spTgt>
                                        </p:tgtEl>
                                        <p:attrNameLst>
                                          <p:attrName>style.visibility</p:attrName>
                                        </p:attrNameLst>
                                      </p:cBhvr>
                                      <p:to>
                                        <p:strVal val="visible"/>
                                      </p:to>
                                    </p:set>
                                  </p:childTnLst>
                                </p:cTn>
                              </p:par>
                            </p:childTnLst>
                          </p:cTn>
                        </p:par>
                      </p:childTnLst>
                    </p:cTn>
                  </p:par>
                  <p:par>
                    <p:cTn id="148" fill="hold">
                      <p:stCondLst>
                        <p:cond delay="indefinite"/>
                      </p:stCondLst>
                      <p:childTnLst>
                        <p:par>
                          <p:cTn id="149" fill="hold">
                            <p:stCondLst>
                              <p:cond delay="0"/>
                            </p:stCondLst>
                            <p:childTnLst>
                              <p:par>
                                <p:cTn id="150" presetID="1" presetClass="entr" presetSubtype="0" fill="hold" grpId="0" nodeType="clickEffect">
                                  <p:stCondLst>
                                    <p:cond delay="0"/>
                                  </p:stCondLst>
                                  <p:childTnLst>
                                    <p:set>
                                      <p:cBhvr>
                                        <p:cTn id="151" dur="1" fill="hold">
                                          <p:stCondLst>
                                            <p:cond delay="0"/>
                                          </p:stCondLst>
                                        </p:cTn>
                                        <p:tgtEl>
                                          <p:spTgt spid="38"/>
                                        </p:tgtEl>
                                        <p:attrNameLst>
                                          <p:attrName>style.visibility</p:attrName>
                                        </p:attrNameLst>
                                      </p:cBhvr>
                                      <p:to>
                                        <p:strVal val="visible"/>
                                      </p:to>
                                    </p:set>
                                  </p:childTnLst>
                                </p:cTn>
                              </p:par>
                            </p:childTnLst>
                          </p:cTn>
                        </p:par>
                      </p:childTnLst>
                    </p:cTn>
                  </p:par>
                  <p:par>
                    <p:cTn id="152" fill="hold">
                      <p:stCondLst>
                        <p:cond delay="indefinite"/>
                      </p:stCondLst>
                      <p:childTnLst>
                        <p:par>
                          <p:cTn id="153" fill="hold">
                            <p:stCondLst>
                              <p:cond delay="0"/>
                            </p:stCondLst>
                            <p:childTnLst>
                              <p:par>
                                <p:cTn id="154" presetID="1" presetClass="entr" presetSubtype="0" fill="hold" grpId="0" nodeType="clickEffect">
                                  <p:stCondLst>
                                    <p:cond delay="0"/>
                                  </p:stCondLst>
                                  <p:childTnLst>
                                    <p:set>
                                      <p:cBhvr>
                                        <p:cTn id="155"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allAtOnce"/>
      <p:bldP spid="19" grpId="0" animBg="1"/>
      <p:bldP spid="19" grpId="1" animBg="1"/>
      <p:bldP spid="22" grpId="0" animBg="1"/>
      <p:bldP spid="22" grpId="1" animBg="1"/>
      <p:bldP spid="23" grpId="0" animBg="1"/>
      <p:bldP spid="23" grpId="1" animBg="1"/>
      <p:bldP spid="43" grpId="0" build="allAtOnce"/>
      <p:bldP spid="61" grpId="0" build="allAtOnce"/>
      <p:bldP spid="62" grpId="0" build="allAtOnce"/>
      <p:bldP spid="63" grpId="0"/>
      <p:bldP spid="63" grpId="1"/>
      <p:bldP spid="63" grpId="2"/>
      <p:bldP spid="64" grpId="0"/>
      <p:bldP spid="64" grpId="1"/>
      <p:bldP spid="64" grpId="2"/>
      <p:bldP spid="21" grpId="0" animBg="1"/>
      <p:bldP spid="21" grpId="1" animBg="1"/>
      <p:bldP spid="24" grpId="0" animBg="1"/>
      <p:bldP spid="24" grpId="1" animBg="1"/>
      <p:bldP spid="25" grpId="0" animBg="1"/>
      <p:bldP spid="25" grpId="1" animBg="1"/>
      <p:bldP spid="70" grpId="0" animBg="1"/>
      <p:bldP spid="70" grpId="1" animBg="1"/>
      <p:bldP spid="71" grpId="0" animBg="1"/>
      <p:bldP spid="71" grpId="1" animBg="1"/>
      <p:bldP spid="73" grpId="0" animBg="1"/>
      <p:bldP spid="73" grpId="1" animBg="1"/>
      <p:bldP spid="38" grpId="0" animBg="1"/>
      <p:bldP spid="37"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en-US" altLang="zh-CN" b="1" dirty="0"/>
              <a:t>Run Spark</a:t>
            </a:r>
            <a:endParaRPr lang="zh-CN" altLang="en-US" b="1" dirty="0"/>
          </a:p>
        </p:txBody>
      </p:sp>
      <p:sp>
        <p:nvSpPr>
          <p:cNvPr id="3" name="内容占位符 2"/>
          <p:cNvSpPr>
            <a:spLocks noGrp="1"/>
          </p:cNvSpPr>
          <p:nvPr>
            <p:ph idx="1"/>
          </p:nvPr>
        </p:nvSpPr>
        <p:spPr>
          <a:xfrm>
            <a:off x="1121134" y="1854555"/>
            <a:ext cx="7325171" cy="4525963"/>
          </a:xfrm>
        </p:spPr>
        <p:txBody>
          <a:bodyPr>
            <a:normAutofit/>
          </a:bodyPr>
          <a:lstStyle/>
          <a:p>
            <a:pPr marL="0" indent="0">
              <a:buNone/>
            </a:pPr>
            <a:r>
              <a:rPr lang="en-US" altLang="zh-CN" sz="1800" dirty="0"/>
              <a:t>Spark runs as a library in your program</a:t>
            </a:r>
          </a:p>
          <a:p>
            <a:pPr marL="0" indent="0">
              <a:buNone/>
            </a:pPr>
            <a:r>
              <a:rPr lang="en-US" altLang="zh-CN" sz="1800" dirty="0"/>
              <a:t>(1 instance per app)</a:t>
            </a:r>
          </a:p>
          <a:p>
            <a:pPr marL="0" indent="0">
              <a:buNone/>
            </a:pPr>
            <a:endParaRPr lang="en-US" altLang="zh-CN" sz="1800" dirty="0"/>
          </a:p>
          <a:p>
            <a:pPr marL="0" indent="0">
              <a:buNone/>
            </a:pPr>
            <a:r>
              <a:rPr lang="en-US" altLang="zh-CN" sz="1800" dirty="0"/>
              <a:t>Runs tasks locally or on </a:t>
            </a:r>
            <a:r>
              <a:rPr lang="en-US" altLang="zh-CN" sz="1800" dirty="0" err="1"/>
              <a:t>Mesos</a:t>
            </a:r>
            <a:endParaRPr lang="en-US" altLang="zh-CN" sz="1800" dirty="0"/>
          </a:p>
          <a:p>
            <a:pPr marL="0" indent="0">
              <a:buNone/>
            </a:pPr>
            <a:endParaRPr lang="en-US" altLang="zh-CN" sz="1800" dirty="0"/>
          </a:p>
          <a:p>
            <a:pPr marL="0" indent="0">
              <a:buNone/>
            </a:pPr>
            <a:r>
              <a:rPr lang="en-US" altLang="zh-CN" sz="1800" dirty="0"/>
              <a:t>import </a:t>
            </a:r>
            <a:r>
              <a:rPr lang="en-US" altLang="zh-CN" sz="1800" dirty="0" err="1"/>
              <a:t>pyspark</a:t>
            </a:r>
            <a:endParaRPr lang="en-US" altLang="zh-CN" sz="1800" dirty="0"/>
          </a:p>
          <a:p>
            <a:pPr marL="0" indent="0">
              <a:buNone/>
            </a:pPr>
            <a:r>
              <a:rPr lang="en-US" altLang="zh-CN" sz="1800" dirty="0"/>
              <a:t>from </a:t>
            </a:r>
            <a:r>
              <a:rPr lang="en-US" altLang="zh-CN" sz="1800" dirty="0" err="1"/>
              <a:t>pyspark.sql</a:t>
            </a:r>
            <a:r>
              <a:rPr lang="en-US" altLang="zh-CN" sz="1800" dirty="0"/>
              <a:t> import </a:t>
            </a:r>
            <a:r>
              <a:rPr lang="en-US" altLang="zh-CN" sz="1800" dirty="0" err="1"/>
              <a:t>SparkSession</a:t>
            </a:r>
            <a:endParaRPr lang="en-US" altLang="zh-CN" sz="1800" dirty="0"/>
          </a:p>
          <a:p>
            <a:pPr marL="0" indent="0">
              <a:buNone/>
            </a:pPr>
            <a:r>
              <a:rPr lang="en-US" altLang="zh-CN" sz="1800" dirty="0"/>
              <a:t>spark = </a:t>
            </a:r>
            <a:r>
              <a:rPr lang="en-US" altLang="zh-CN" sz="1800" dirty="0" err="1"/>
              <a:t>SparkSession.builder.appName</a:t>
            </a:r>
            <a:r>
              <a:rPr lang="en-US" altLang="zh-CN" sz="1800" dirty="0"/>
              <a:t>(”</a:t>
            </a:r>
            <a:r>
              <a:rPr lang="en-US" altLang="zh-CN" sz="1800" dirty="0" err="1"/>
              <a:t>SparkExample</a:t>
            </a:r>
            <a:r>
              <a:rPr lang="en-US" altLang="zh-CN" sz="1800" dirty="0"/>
              <a:t>").</a:t>
            </a:r>
            <a:r>
              <a:rPr lang="en-US" altLang="zh-CN" sz="1800" dirty="0" err="1"/>
              <a:t>getOrCreate</a:t>
            </a:r>
            <a:r>
              <a:rPr lang="en-US" altLang="zh-CN" sz="1800" dirty="0"/>
              <a:t>()</a:t>
            </a:r>
          </a:p>
          <a:p>
            <a:pPr marL="0" indent="0">
              <a:buNone/>
            </a:pPr>
            <a:r>
              <a:rPr lang="en-US" altLang="zh-CN" sz="1800" dirty="0" err="1"/>
              <a:t>sc</a:t>
            </a:r>
            <a:r>
              <a:rPr lang="en-US" altLang="zh-CN" sz="1800" dirty="0"/>
              <a:t> = </a:t>
            </a:r>
            <a:r>
              <a:rPr lang="en-US" altLang="zh-CN" sz="1800" dirty="0" err="1"/>
              <a:t>spark.sparkContext</a:t>
            </a:r>
            <a:endParaRPr lang="en-US" altLang="zh-CN" sz="1800" dirty="0"/>
          </a:p>
          <a:p>
            <a:pPr marL="0" indent="0">
              <a:buNone/>
            </a:pPr>
            <a:endParaRPr lang="en-US" altLang="zh-CN" sz="1800" dirty="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31798" y="1628801"/>
            <a:ext cx="3627038" cy="471317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val="22984628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First Stop: </a:t>
            </a:r>
            <a:r>
              <a:rPr lang="en-US" dirty="0" err="1"/>
              <a:t>SparkContext</a:t>
            </a:r>
            <a:endParaRPr lang="en-US" dirty="0"/>
          </a:p>
        </p:txBody>
      </p:sp>
      <p:sp>
        <p:nvSpPr>
          <p:cNvPr id="3" name="Content Placeholder 2"/>
          <p:cNvSpPr>
            <a:spLocks noGrp="1"/>
          </p:cNvSpPr>
          <p:nvPr>
            <p:ph idx="1"/>
          </p:nvPr>
        </p:nvSpPr>
        <p:spPr/>
        <p:txBody>
          <a:bodyPr/>
          <a:lstStyle/>
          <a:p>
            <a:r>
              <a:rPr lang="en-US" dirty="0"/>
              <a:t>Main entry point to Spark functionality</a:t>
            </a:r>
          </a:p>
          <a:p>
            <a:r>
              <a:rPr lang="en-US" dirty="0"/>
              <a:t>Created for you in Spark shells as variable </a:t>
            </a:r>
            <a:r>
              <a:rPr lang="en-US" dirty="0" err="1">
                <a:latin typeface="Consolas"/>
                <a:cs typeface="Consolas"/>
              </a:rPr>
              <a:t>sc</a:t>
            </a:r>
            <a:endParaRPr lang="en-US" dirty="0">
              <a:latin typeface="Consolas"/>
              <a:cs typeface="Consolas"/>
            </a:endParaRPr>
          </a:p>
          <a:p>
            <a:r>
              <a:rPr lang="en-US" dirty="0">
                <a:cs typeface="Consolas"/>
              </a:rPr>
              <a:t>In standalone programs, you’d make your own </a:t>
            </a:r>
          </a:p>
        </p:txBody>
      </p:sp>
      <p:sp>
        <p:nvSpPr>
          <p:cNvPr id="2" name="TextBox 1">
            <a:extLst>
              <a:ext uri="{FF2B5EF4-FFF2-40B4-BE49-F238E27FC236}">
                <a16:creationId xmlns:a16="http://schemas.microsoft.com/office/drawing/2014/main" id="{C0E62B33-C9E9-B14D-A3A2-5617A68BAE59}"/>
              </a:ext>
            </a:extLst>
          </p:cNvPr>
          <p:cNvSpPr txBox="1"/>
          <p:nvPr/>
        </p:nvSpPr>
        <p:spPr>
          <a:xfrm>
            <a:off x="1097280" y="3707660"/>
            <a:ext cx="8801100" cy="2554545"/>
          </a:xfrm>
          <a:prstGeom prst="rect">
            <a:avLst/>
          </a:prstGeom>
          <a:noFill/>
        </p:spPr>
        <p:txBody>
          <a:bodyPr wrap="square" rtlCol="0">
            <a:spAutoFit/>
          </a:bodyPr>
          <a:lstStyle/>
          <a:p>
            <a:r>
              <a:rPr lang="en-US" sz="2000" dirty="0"/>
              <a:t>from </a:t>
            </a:r>
            <a:r>
              <a:rPr lang="en-US" sz="2000" dirty="0" err="1"/>
              <a:t>pyspark.sql</a:t>
            </a:r>
            <a:r>
              <a:rPr lang="en-US" sz="2000" dirty="0"/>
              <a:t> import </a:t>
            </a:r>
            <a:r>
              <a:rPr lang="en-US" sz="2000" dirty="0" err="1"/>
              <a:t>SparkSession</a:t>
            </a:r>
            <a:endParaRPr lang="en-US" sz="2000" dirty="0"/>
          </a:p>
          <a:p>
            <a:endParaRPr lang="en-US" sz="2000" dirty="0"/>
          </a:p>
          <a:p>
            <a:r>
              <a:rPr lang="en-US" sz="2000" dirty="0"/>
              <a:t>spark = </a:t>
            </a:r>
            <a:r>
              <a:rPr lang="en-US" sz="2000" dirty="0" err="1"/>
              <a:t>SparkSession.builder.appName</a:t>
            </a:r>
            <a:r>
              <a:rPr lang="en-US" sz="2000" dirty="0"/>
              <a:t>("</a:t>
            </a:r>
            <a:r>
              <a:rPr lang="en-US" sz="2000" dirty="0" err="1"/>
              <a:t>WordCountExample</a:t>
            </a:r>
            <a:r>
              <a:rPr lang="en-US" sz="2000" dirty="0"/>
              <a:t>").</a:t>
            </a:r>
            <a:r>
              <a:rPr lang="en-US" sz="2000" dirty="0" err="1"/>
              <a:t>getOrCreate</a:t>
            </a:r>
            <a:r>
              <a:rPr lang="en-US" sz="2000" dirty="0"/>
              <a:t>()</a:t>
            </a:r>
          </a:p>
          <a:p>
            <a:r>
              <a:rPr lang="en-US" sz="2000" dirty="0" err="1"/>
              <a:t>sc</a:t>
            </a:r>
            <a:r>
              <a:rPr lang="en-US" sz="2000" dirty="0"/>
              <a:t> = </a:t>
            </a:r>
            <a:r>
              <a:rPr lang="en-US" sz="2000" dirty="0" err="1"/>
              <a:t>spark.sparkContext</a:t>
            </a:r>
            <a:endParaRPr lang="en-US" sz="2000" dirty="0"/>
          </a:p>
          <a:p>
            <a:r>
              <a:rPr lang="en-US" sz="2000" dirty="0" err="1"/>
              <a:t>sc.setLogLevel</a:t>
            </a:r>
            <a:r>
              <a:rPr lang="en-US" sz="2000" dirty="0"/>
              <a:t>('WARN’)</a:t>
            </a:r>
          </a:p>
          <a:p>
            <a:endParaRPr lang="en-US" sz="2000" dirty="0"/>
          </a:p>
          <a:p>
            <a:r>
              <a:rPr lang="en-US" sz="2000" dirty="0"/>
              <a:t>lines = </a:t>
            </a:r>
            <a:r>
              <a:rPr lang="en-US" sz="2000" dirty="0" err="1"/>
              <a:t>sc.textFile</a:t>
            </a:r>
            <a:r>
              <a:rPr lang="en-US" sz="2000" dirty="0"/>
              <a:t>('</a:t>
            </a:r>
            <a:r>
              <a:rPr lang="en-US" sz="2000" dirty="0" err="1"/>
              <a:t>bible.txt</a:t>
            </a:r>
            <a:r>
              <a:rPr lang="en-US" sz="2000" dirty="0"/>
              <a:t>’)</a:t>
            </a:r>
          </a:p>
          <a:p>
            <a:r>
              <a:rPr lang="en-US" sz="2000" dirty="0"/>
              <a:t>…</a:t>
            </a:r>
          </a:p>
        </p:txBody>
      </p:sp>
    </p:spTree>
    <p:extLst>
      <p:ext uri="{BB962C8B-B14F-4D97-AF65-F5344CB8AC3E}">
        <p14:creationId xmlns:p14="http://schemas.microsoft.com/office/powerpoint/2010/main" val="306373875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en-US" altLang="zh-CN" dirty="0"/>
              <a:t>RDD Abstraction</a:t>
            </a:r>
            <a:endParaRPr lang="zh-CN" altLang="en-US" dirty="0"/>
          </a:p>
        </p:txBody>
      </p:sp>
      <p:sp>
        <p:nvSpPr>
          <p:cNvPr id="3" name="内容占位符 2"/>
          <p:cNvSpPr>
            <a:spLocks noGrp="1"/>
          </p:cNvSpPr>
          <p:nvPr>
            <p:ph idx="1"/>
          </p:nvPr>
        </p:nvSpPr>
        <p:spPr>
          <a:xfrm>
            <a:off x="1097280" y="1790269"/>
            <a:ext cx="8229600" cy="4781128"/>
          </a:xfrm>
        </p:spPr>
        <p:txBody>
          <a:bodyPr>
            <a:normAutofit lnSpcReduction="10000"/>
          </a:bodyPr>
          <a:lstStyle/>
          <a:p>
            <a:pPr marL="0" indent="0">
              <a:buNone/>
            </a:pPr>
            <a:r>
              <a:rPr lang="en-US" altLang="zh-CN" dirty="0"/>
              <a:t>An RDD is a read-only , partitioned collection of records</a:t>
            </a:r>
          </a:p>
          <a:p>
            <a:pPr marL="0" indent="0">
              <a:buNone/>
            </a:pPr>
            <a:r>
              <a:rPr lang="en-US" altLang="zh-CN" dirty="0"/>
              <a:t>Can only be created by :</a:t>
            </a:r>
          </a:p>
          <a:p>
            <a:pPr marL="0" indent="0">
              <a:buNone/>
            </a:pPr>
            <a:r>
              <a:rPr lang="en-US" altLang="zh-CN" sz="2200" i="1" dirty="0"/>
              <a:t>1) Data in stable storage</a:t>
            </a:r>
          </a:p>
          <a:p>
            <a:pPr marL="0" indent="0">
              <a:buNone/>
            </a:pPr>
            <a:r>
              <a:rPr lang="en-US" altLang="zh-CN" sz="2200" i="1" dirty="0"/>
              <a:t>2) Other RDDs (transformation , lineage)</a:t>
            </a:r>
          </a:p>
          <a:p>
            <a:pPr marL="514350" indent="-514350">
              <a:buFont typeface="Arial" pitchFamily="34" charset="0"/>
              <a:buAutoNum type="arabicParenBoth"/>
            </a:pPr>
            <a:endParaRPr lang="en-US" altLang="zh-CN" sz="2600" dirty="0"/>
          </a:p>
          <a:p>
            <a:pPr marL="0" indent="0">
              <a:buNone/>
            </a:pPr>
            <a:r>
              <a:rPr lang="en-US" altLang="zh-CN" dirty="0"/>
              <a:t>An RDD has enough information about how it was derived from other datasets(its lineage) to rebuild it</a:t>
            </a:r>
          </a:p>
          <a:p>
            <a:pPr marL="0" indent="0">
              <a:buNone/>
            </a:pPr>
            <a:endParaRPr lang="en-US" altLang="zh-CN" dirty="0"/>
          </a:p>
          <a:p>
            <a:pPr marL="0" indent="0">
              <a:buNone/>
            </a:pPr>
            <a:r>
              <a:rPr lang="en-US" altLang="zh-CN" dirty="0"/>
              <a:t>Users can control two aspects of RDDs:</a:t>
            </a:r>
          </a:p>
          <a:p>
            <a:pPr marL="0" indent="0">
              <a:buNone/>
            </a:pPr>
            <a:r>
              <a:rPr lang="en-US" altLang="zh-CN" dirty="0"/>
              <a:t>1) </a:t>
            </a:r>
            <a:r>
              <a:rPr lang="en-US" altLang="zh-CN" i="1" dirty="0"/>
              <a:t>Persistence </a:t>
            </a:r>
            <a:r>
              <a:rPr lang="en-US" altLang="zh-CN" dirty="0"/>
              <a:t> (in RAM, reuse)</a:t>
            </a:r>
          </a:p>
          <a:p>
            <a:pPr marL="0" indent="0">
              <a:buNone/>
            </a:pPr>
            <a:r>
              <a:rPr lang="en-US" altLang="zh-CN" dirty="0"/>
              <a:t>2) </a:t>
            </a:r>
            <a:r>
              <a:rPr lang="en-US" altLang="zh-CN" i="1" dirty="0"/>
              <a:t>Partitioning (hash, range, [&lt;k, v&gt;])</a:t>
            </a:r>
            <a:endParaRPr lang="zh-CN" altLang="en-US" i="1" dirty="0"/>
          </a:p>
          <a:p>
            <a:pPr marL="0" indent="0">
              <a:buNone/>
            </a:pPr>
            <a:endParaRPr lang="zh-CN" altLang="en-US" dirty="0"/>
          </a:p>
          <a:p>
            <a:pPr marL="0" indent="0">
              <a:buNone/>
            </a:pPr>
            <a:endParaRPr lang="zh-CN" altLang="en-US" dirty="0"/>
          </a:p>
        </p:txBody>
      </p:sp>
    </p:spTree>
    <p:extLst>
      <p:ext uri="{BB962C8B-B14F-4D97-AF65-F5344CB8AC3E}">
        <p14:creationId xmlns:p14="http://schemas.microsoft.com/office/powerpoint/2010/main" val="372515489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b="10434"/>
          <a:stretch/>
        </p:blipFill>
        <p:spPr bwMode="auto">
          <a:xfrm>
            <a:off x="1503688" y="2"/>
            <a:ext cx="9184622" cy="614238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val="22872858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Big Data: 3V’s</a:t>
            </a:r>
          </a:p>
        </p:txBody>
      </p:sp>
      <p:pic>
        <p:nvPicPr>
          <p:cNvPr id="4" name="Picture 3"/>
          <p:cNvPicPr>
            <a:picLocks noChangeAspect="1"/>
          </p:cNvPicPr>
          <p:nvPr/>
        </p:nvPicPr>
        <p:blipFill>
          <a:blip r:embed="rId2"/>
          <a:stretch>
            <a:fillRect/>
          </a:stretch>
        </p:blipFill>
        <p:spPr>
          <a:xfrm>
            <a:off x="4891513" y="1904504"/>
            <a:ext cx="5380341" cy="3804147"/>
          </a:xfrm>
          <a:prstGeom prst="rect">
            <a:avLst/>
          </a:prstGeom>
        </p:spPr>
      </p:pic>
      <p:pic>
        <p:nvPicPr>
          <p:cNvPr id="5" name="Picture 4" descr="Screen shot 2013-01-13 at 4.45.1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20808" y="1904504"/>
            <a:ext cx="1962503" cy="2370395"/>
          </a:xfrm>
          <a:prstGeom prst="rect">
            <a:avLst/>
          </a:prstGeom>
        </p:spPr>
      </p:pic>
      <p:sp>
        <p:nvSpPr>
          <p:cNvPr id="3" name="Slide Number Placeholder 2"/>
          <p:cNvSpPr>
            <a:spLocks noGrp="1"/>
          </p:cNvSpPr>
          <p:nvPr>
            <p:ph type="sldNum" sz="quarter" idx="12"/>
          </p:nvPr>
        </p:nvSpPr>
        <p:spPr/>
        <p:txBody>
          <a:bodyPr/>
          <a:lstStyle/>
          <a:p>
            <a:fld id="{EBFB1032-EA64-7144-B003-9BCC9D94B503}" type="slidenum">
              <a:rPr lang="en-US" smtClean="0"/>
              <a:t>3</a:t>
            </a:fld>
            <a:endParaRPr lang="en-US" dirty="0"/>
          </a:p>
        </p:txBody>
      </p:sp>
      <p:pic>
        <p:nvPicPr>
          <p:cNvPr id="6" name="Picture 5"/>
          <p:cNvPicPr>
            <a:picLocks noChangeAspect="1"/>
          </p:cNvPicPr>
          <p:nvPr/>
        </p:nvPicPr>
        <p:blipFill>
          <a:blip r:embed="rId4"/>
          <a:stretch>
            <a:fillRect/>
          </a:stretch>
        </p:blipFill>
        <p:spPr>
          <a:xfrm>
            <a:off x="2424114" y="4379033"/>
            <a:ext cx="2559729" cy="1777866"/>
          </a:xfrm>
          <a:prstGeom prst="rect">
            <a:avLst/>
          </a:prstGeom>
        </p:spPr>
      </p:pic>
    </p:spTree>
    <p:extLst>
      <p:ext uri="{BB962C8B-B14F-4D97-AF65-F5344CB8AC3E}">
        <p14:creationId xmlns:p14="http://schemas.microsoft.com/office/powerpoint/2010/main" val="151696480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Resilient Distributed Datasets (RDD)</a:t>
            </a:r>
          </a:p>
        </p:txBody>
      </p:sp>
      <p:sp>
        <p:nvSpPr>
          <p:cNvPr id="3" name="Content Placeholder 2"/>
          <p:cNvSpPr>
            <a:spLocks noGrp="1"/>
          </p:cNvSpPr>
          <p:nvPr>
            <p:ph idx="1"/>
          </p:nvPr>
        </p:nvSpPr>
        <p:spPr/>
        <p:txBody>
          <a:bodyPr/>
          <a:lstStyle/>
          <a:p>
            <a:r>
              <a:rPr lang="en-US" dirty="0"/>
              <a:t>RDD can be created from existing collections</a:t>
            </a:r>
          </a:p>
          <a:p>
            <a:pPr lvl="1"/>
            <a:endParaRPr lang="en-US" dirty="0"/>
          </a:p>
          <a:p>
            <a:pPr marL="457200" lvl="1" indent="0">
              <a:buNone/>
            </a:pPr>
            <a:endParaRPr lang="en-US" dirty="0"/>
          </a:p>
          <a:p>
            <a:pPr marL="457200" lvl="1" indent="0">
              <a:buNone/>
            </a:pPr>
            <a:endParaRPr lang="en-US" dirty="0"/>
          </a:p>
          <a:p>
            <a:pPr marL="457200" lvl="1" indent="0">
              <a:buNone/>
            </a:pPr>
            <a:endParaRPr lang="en-US" dirty="0"/>
          </a:p>
          <a:p>
            <a:r>
              <a:rPr lang="en-US" dirty="0"/>
              <a:t>RDD can also be created from an existing file</a:t>
            </a:r>
          </a:p>
          <a:p>
            <a:pPr marL="457200" lvl="1" indent="0">
              <a:buNone/>
            </a:pPr>
            <a:endParaRPr lang="en-US" dirty="0"/>
          </a:p>
        </p:txBody>
      </p:sp>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97156" y="2438400"/>
            <a:ext cx="8324850" cy="13430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31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70044" y="4560094"/>
            <a:ext cx="5619750" cy="266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a:extLst>
              <a:ext uri="{FF2B5EF4-FFF2-40B4-BE49-F238E27FC236}">
                <a16:creationId xmlns:a16="http://schemas.microsoft.com/office/drawing/2014/main" id="{86ED2E4C-140A-5549-BC27-4EE30080852F}"/>
              </a:ext>
            </a:extLst>
          </p:cNvPr>
          <p:cNvSpPr/>
          <p:nvPr/>
        </p:nvSpPr>
        <p:spPr>
          <a:xfrm>
            <a:off x="2097156" y="5253633"/>
            <a:ext cx="6096000" cy="923330"/>
          </a:xfrm>
          <a:prstGeom prst="rect">
            <a:avLst/>
          </a:prstGeom>
        </p:spPr>
        <p:txBody>
          <a:bodyPr>
            <a:spAutoFit/>
          </a:bodyPr>
          <a:lstStyle/>
          <a:p>
            <a:r>
              <a:rPr lang="en-US" dirty="0" err="1">
                <a:latin typeface="Consolas"/>
                <a:cs typeface="Consolas"/>
              </a:rPr>
              <a:t>sc.textFile</a:t>
            </a:r>
            <a:r>
              <a:rPr lang="en-US" dirty="0">
                <a:latin typeface="Consolas"/>
                <a:cs typeface="Consolas"/>
              </a:rPr>
              <a:t>(</a:t>
            </a:r>
            <a:r>
              <a:rPr lang="en-US" dirty="0">
                <a:solidFill>
                  <a:srgbClr val="000090"/>
                </a:solidFill>
                <a:latin typeface="Consolas"/>
                <a:cs typeface="Consolas"/>
              </a:rPr>
              <a:t>“</a:t>
            </a:r>
            <a:r>
              <a:rPr lang="en-US" dirty="0" err="1">
                <a:solidFill>
                  <a:srgbClr val="000090"/>
                </a:solidFill>
                <a:latin typeface="Consolas"/>
                <a:cs typeface="Consolas"/>
              </a:rPr>
              <a:t>file.txt</a:t>
            </a:r>
            <a:r>
              <a:rPr lang="en-US" dirty="0">
                <a:solidFill>
                  <a:srgbClr val="000090"/>
                </a:solidFill>
                <a:latin typeface="Consolas"/>
                <a:cs typeface="Consolas"/>
              </a:rPr>
              <a:t>”</a:t>
            </a:r>
            <a:r>
              <a:rPr lang="en-US" dirty="0">
                <a:latin typeface="Consolas"/>
                <a:cs typeface="Consolas"/>
              </a:rPr>
              <a:t>)</a:t>
            </a:r>
          </a:p>
          <a:p>
            <a:r>
              <a:rPr lang="en-US" dirty="0" err="1">
                <a:latin typeface="Consolas"/>
                <a:cs typeface="Consolas"/>
              </a:rPr>
              <a:t>sc.textFile</a:t>
            </a:r>
            <a:r>
              <a:rPr lang="en-US" dirty="0">
                <a:latin typeface="Consolas"/>
                <a:cs typeface="Consolas"/>
              </a:rPr>
              <a:t>(</a:t>
            </a:r>
            <a:r>
              <a:rPr lang="en-US" dirty="0">
                <a:solidFill>
                  <a:srgbClr val="000090"/>
                </a:solidFill>
                <a:latin typeface="Consolas"/>
                <a:cs typeface="Consolas"/>
              </a:rPr>
              <a:t>“directory/*.txt”</a:t>
            </a:r>
            <a:r>
              <a:rPr lang="en-US" dirty="0">
                <a:latin typeface="Consolas"/>
                <a:cs typeface="Consolas"/>
              </a:rPr>
              <a:t>)</a:t>
            </a:r>
          </a:p>
          <a:p>
            <a:r>
              <a:rPr lang="en-US" dirty="0" err="1">
                <a:latin typeface="Consolas"/>
                <a:cs typeface="Consolas"/>
              </a:rPr>
              <a:t>sc.textFile</a:t>
            </a:r>
            <a:r>
              <a:rPr lang="en-US" dirty="0">
                <a:latin typeface="Consolas"/>
                <a:cs typeface="Consolas"/>
              </a:rPr>
              <a:t>(</a:t>
            </a:r>
            <a:r>
              <a:rPr lang="en-US" dirty="0">
                <a:solidFill>
                  <a:srgbClr val="000090"/>
                </a:solidFill>
                <a:latin typeface="Consolas"/>
                <a:cs typeface="Consolas"/>
              </a:rPr>
              <a:t>“</a:t>
            </a:r>
            <a:r>
              <a:rPr lang="en-US" dirty="0" err="1">
                <a:solidFill>
                  <a:srgbClr val="000090"/>
                </a:solidFill>
                <a:latin typeface="Consolas"/>
                <a:cs typeface="Consolas"/>
              </a:rPr>
              <a:t>hdfs</a:t>
            </a:r>
            <a:r>
              <a:rPr lang="en-US" dirty="0">
                <a:solidFill>
                  <a:srgbClr val="000090"/>
                </a:solidFill>
                <a:latin typeface="Consolas"/>
                <a:cs typeface="Consolas"/>
              </a:rPr>
              <a:t>://namenode:9000/path/file”</a:t>
            </a:r>
            <a:r>
              <a:rPr lang="en-US" dirty="0">
                <a:latin typeface="Consolas"/>
                <a:cs typeface="Consolas"/>
              </a:rPr>
              <a:t>)</a:t>
            </a:r>
          </a:p>
        </p:txBody>
      </p:sp>
    </p:spTree>
    <p:extLst>
      <p:ext uri="{BB962C8B-B14F-4D97-AF65-F5344CB8AC3E}">
        <p14:creationId xmlns:p14="http://schemas.microsoft.com/office/powerpoint/2010/main" val="56562512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Spark Operations</a:t>
            </a:r>
          </a:p>
        </p:txBody>
      </p:sp>
      <p:sp>
        <p:nvSpPr>
          <p:cNvPr id="3" name="Content Placeholder 2"/>
          <p:cNvSpPr>
            <a:spLocks noGrp="1"/>
          </p:cNvSpPr>
          <p:nvPr>
            <p:ph idx="1"/>
          </p:nvPr>
        </p:nvSpPr>
        <p:spPr/>
        <p:txBody>
          <a:bodyPr/>
          <a:lstStyle/>
          <a:p>
            <a:r>
              <a:rPr lang="en-US" dirty="0"/>
              <a:t>Once an RDD is created, we have a distributed collection of records that we can manipulate</a:t>
            </a:r>
          </a:p>
          <a:p>
            <a:endParaRPr lang="en-US" dirty="0"/>
          </a:p>
          <a:p>
            <a:r>
              <a:rPr lang="en-US" dirty="0"/>
              <a:t>There are 2 types of operations we can perform</a:t>
            </a:r>
          </a:p>
          <a:p>
            <a:pPr lvl="1"/>
            <a:r>
              <a:rPr lang="en-US" dirty="0"/>
              <a:t>Transformation</a:t>
            </a:r>
          </a:p>
          <a:p>
            <a:pPr lvl="2"/>
            <a:r>
              <a:rPr lang="en-US" dirty="0"/>
              <a:t> Applies the same function to all the records</a:t>
            </a:r>
          </a:p>
          <a:p>
            <a:pPr lvl="2"/>
            <a:r>
              <a:rPr lang="en-US" dirty="0"/>
              <a:t> Lazy evaluation – not evaluated immediately</a:t>
            </a:r>
          </a:p>
          <a:p>
            <a:pPr lvl="1"/>
            <a:r>
              <a:rPr lang="en-US" dirty="0"/>
              <a:t>Action</a:t>
            </a:r>
          </a:p>
          <a:p>
            <a:pPr lvl="2"/>
            <a:r>
              <a:rPr lang="en-US" dirty="0"/>
              <a:t> Runs some computation or aggregation operation and returns the result to the driver program where </a:t>
            </a:r>
            <a:r>
              <a:rPr lang="en-US" dirty="0" err="1"/>
              <a:t>SparkContext</a:t>
            </a:r>
            <a:r>
              <a:rPr lang="en-US" dirty="0"/>
              <a:t> is running</a:t>
            </a:r>
          </a:p>
          <a:p>
            <a:pPr lvl="2"/>
            <a:r>
              <a:rPr lang="en-US" dirty="0"/>
              <a:t> Eager evaluation – evaluated right way</a:t>
            </a:r>
          </a:p>
        </p:txBody>
      </p:sp>
    </p:spTree>
    <p:extLst>
      <p:ext uri="{BB962C8B-B14F-4D97-AF65-F5344CB8AC3E}">
        <p14:creationId xmlns:p14="http://schemas.microsoft.com/office/powerpoint/2010/main" val="2317275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Examples of Spark Transformations </a:t>
            </a:r>
          </a:p>
        </p:txBody>
      </p:sp>
      <p:sp>
        <p:nvSpPr>
          <p:cNvPr id="3" name="Content Placeholder 2"/>
          <p:cNvSpPr>
            <a:spLocks noGrp="1"/>
          </p:cNvSpPr>
          <p:nvPr>
            <p:ph idx="1"/>
          </p:nvPr>
        </p:nvSpPr>
        <p:spPr/>
        <p:txBody>
          <a:bodyPr/>
          <a:lstStyle/>
          <a:p>
            <a:r>
              <a:rPr lang="en-US" dirty="0"/>
              <a:t>map() – analogous to FOREACH </a:t>
            </a:r>
          </a:p>
          <a:p>
            <a:r>
              <a:rPr lang="en-US" dirty="0" err="1"/>
              <a:t>flatMap</a:t>
            </a:r>
            <a:r>
              <a:rPr lang="en-US" dirty="0"/>
              <a:t>() – FOREACH and flatten the result</a:t>
            </a:r>
          </a:p>
          <a:p>
            <a:r>
              <a:rPr lang="en-US" dirty="0"/>
              <a:t>filter() </a:t>
            </a:r>
          </a:p>
          <a:p>
            <a:r>
              <a:rPr lang="en-US" dirty="0"/>
              <a:t>sample()</a:t>
            </a:r>
          </a:p>
          <a:p>
            <a:r>
              <a:rPr lang="en-US" dirty="0"/>
              <a:t>union()</a:t>
            </a:r>
          </a:p>
          <a:p>
            <a:r>
              <a:rPr lang="en-US" dirty="0"/>
              <a:t>intersection() </a:t>
            </a:r>
          </a:p>
          <a:p>
            <a:r>
              <a:rPr lang="en-US" dirty="0"/>
              <a:t>distinct()</a:t>
            </a:r>
          </a:p>
          <a:p>
            <a:r>
              <a:rPr lang="en-US" dirty="0"/>
              <a:t>join()</a:t>
            </a:r>
          </a:p>
          <a:p>
            <a:endParaRPr lang="en-US" dirty="0"/>
          </a:p>
        </p:txBody>
      </p:sp>
    </p:spTree>
    <p:extLst>
      <p:ext uri="{BB962C8B-B14F-4D97-AF65-F5344CB8AC3E}">
        <p14:creationId xmlns:p14="http://schemas.microsoft.com/office/powerpoint/2010/main" val="248873275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Examples of Spark Actions</a:t>
            </a:r>
          </a:p>
        </p:txBody>
      </p:sp>
      <p:sp>
        <p:nvSpPr>
          <p:cNvPr id="3" name="Content Placeholder 2"/>
          <p:cNvSpPr>
            <a:spLocks noGrp="1"/>
          </p:cNvSpPr>
          <p:nvPr>
            <p:ph idx="1"/>
          </p:nvPr>
        </p:nvSpPr>
        <p:spPr/>
        <p:txBody>
          <a:bodyPr/>
          <a:lstStyle/>
          <a:p>
            <a:r>
              <a:rPr lang="en-US" dirty="0"/>
              <a:t>collect() – bring all the results to one node</a:t>
            </a:r>
          </a:p>
          <a:p>
            <a:r>
              <a:rPr lang="en-US" dirty="0"/>
              <a:t>count()</a:t>
            </a:r>
          </a:p>
          <a:p>
            <a:r>
              <a:rPr lang="en-US" dirty="0"/>
              <a:t>first() </a:t>
            </a:r>
          </a:p>
          <a:p>
            <a:r>
              <a:rPr lang="en-US" dirty="0"/>
              <a:t>take() – just grab a few from the top</a:t>
            </a:r>
          </a:p>
          <a:p>
            <a:r>
              <a:rPr lang="en-US" dirty="0" err="1"/>
              <a:t>reduceByKey</a:t>
            </a:r>
            <a:r>
              <a:rPr lang="en-US" dirty="0"/>
              <a:t>()             </a:t>
            </a:r>
          </a:p>
          <a:p>
            <a:r>
              <a:rPr lang="en-US" dirty="0" err="1"/>
              <a:t>saveAsTextFile</a:t>
            </a:r>
            <a:r>
              <a:rPr lang="en-US" dirty="0"/>
              <a:t>()</a:t>
            </a:r>
          </a:p>
        </p:txBody>
      </p:sp>
    </p:spTree>
    <p:extLst>
      <p:ext uri="{BB962C8B-B14F-4D97-AF65-F5344CB8AC3E}">
        <p14:creationId xmlns:p14="http://schemas.microsoft.com/office/powerpoint/2010/main" val="34245194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Transformations</a:t>
            </a:r>
          </a:p>
        </p:txBody>
      </p:sp>
      <p:sp>
        <p:nvSpPr>
          <p:cNvPr id="3" name="Content Placeholder 2"/>
          <p:cNvSpPr>
            <a:spLocks noGrp="1"/>
          </p:cNvSpPr>
          <p:nvPr>
            <p:ph idx="1"/>
          </p:nvPr>
        </p:nvSpPr>
        <p:spPr/>
        <p:txBody>
          <a:bodyPr/>
          <a:lstStyle/>
          <a:p>
            <a:r>
              <a:rPr lang="en-US" dirty="0"/>
              <a:t>Create a new dataset from an existing one.</a:t>
            </a:r>
          </a:p>
          <a:p>
            <a:r>
              <a:rPr lang="en-US" dirty="0"/>
              <a:t>Evaluated lazily </a:t>
            </a:r>
            <a:r>
              <a:rPr lang="mr-IN" dirty="0"/>
              <a:t>–</a:t>
            </a:r>
            <a:r>
              <a:rPr lang="en-US" dirty="0"/>
              <a:t> won’t be executed until action is called for</a:t>
            </a:r>
          </a:p>
        </p:txBody>
      </p:sp>
      <p:pic>
        <p:nvPicPr>
          <p:cNvPr id="4" name="Picture 3"/>
          <p:cNvPicPr>
            <a:picLocks noChangeAspect="1"/>
          </p:cNvPicPr>
          <p:nvPr/>
        </p:nvPicPr>
        <p:blipFill>
          <a:blip r:embed="rId2"/>
          <a:stretch>
            <a:fillRect/>
          </a:stretch>
        </p:blipFill>
        <p:spPr>
          <a:xfrm>
            <a:off x="2531604" y="2892422"/>
            <a:ext cx="7128792" cy="3085046"/>
          </a:xfrm>
          <a:prstGeom prst="rect">
            <a:avLst/>
          </a:prstGeom>
        </p:spPr>
      </p:pic>
    </p:spTree>
    <p:extLst>
      <p:ext uri="{BB962C8B-B14F-4D97-AF65-F5344CB8AC3E}">
        <p14:creationId xmlns:p14="http://schemas.microsoft.com/office/powerpoint/2010/main" val="324169034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Transformations</a:t>
            </a:r>
          </a:p>
        </p:txBody>
      </p:sp>
      <p:sp>
        <p:nvSpPr>
          <p:cNvPr id="3" name="Content Placeholder 2"/>
          <p:cNvSpPr>
            <a:spLocks noGrp="1"/>
          </p:cNvSpPr>
          <p:nvPr>
            <p:ph idx="1"/>
          </p:nvPr>
        </p:nvSpPr>
        <p:spPr/>
        <p:txBody>
          <a:bodyPr/>
          <a:lstStyle/>
          <a:p>
            <a:endParaRPr lang="en-US" dirty="0"/>
          </a:p>
        </p:txBody>
      </p:sp>
      <p:pic>
        <p:nvPicPr>
          <p:cNvPr id="6" name="Picture 5"/>
          <p:cNvPicPr>
            <a:picLocks noChangeAspect="1"/>
          </p:cNvPicPr>
          <p:nvPr/>
        </p:nvPicPr>
        <p:blipFill>
          <a:blip r:embed="rId2"/>
          <a:stretch>
            <a:fillRect/>
          </a:stretch>
        </p:blipFill>
        <p:spPr>
          <a:xfrm>
            <a:off x="2926631" y="1845734"/>
            <a:ext cx="6338738" cy="4457774"/>
          </a:xfrm>
          <a:prstGeom prst="rect">
            <a:avLst/>
          </a:prstGeom>
        </p:spPr>
      </p:pic>
    </p:spTree>
    <p:extLst>
      <p:ext uri="{BB962C8B-B14F-4D97-AF65-F5344CB8AC3E}">
        <p14:creationId xmlns:p14="http://schemas.microsoft.com/office/powerpoint/2010/main" val="42502186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Transformations</a:t>
            </a:r>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2"/>
          <a:stretch>
            <a:fillRect/>
          </a:stretch>
        </p:blipFill>
        <p:spPr>
          <a:xfrm>
            <a:off x="2917709" y="1845734"/>
            <a:ext cx="6696744" cy="4592386"/>
          </a:xfrm>
          <a:prstGeom prst="rect">
            <a:avLst/>
          </a:prstGeom>
        </p:spPr>
      </p:pic>
    </p:spTree>
    <p:extLst>
      <p:ext uri="{BB962C8B-B14F-4D97-AF65-F5344CB8AC3E}">
        <p14:creationId xmlns:p14="http://schemas.microsoft.com/office/powerpoint/2010/main" val="116970746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Transformations</a:t>
            </a:r>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2423593" y="1600201"/>
            <a:ext cx="7622673" cy="4525963"/>
          </a:xfrm>
          <a:prstGeom prst="rect">
            <a:avLst/>
          </a:prstGeom>
        </p:spPr>
      </p:pic>
    </p:spTree>
    <p:extLst>
      <p:ext uri="{BB962C8B-B14F-4D97-AF65-F5344CB8AC3E}">
        <p14:creationId xmlns:p14="http://schemas.microsoft.com/office/powerpoint/2010/main" val="81113452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Actions</a:t>
            </a:r>
          </a:p>
        </p:txBody>
      </p:sp>
      <p:sp>
        <p:nvSpPr>
          <p:cNvPr id="3" name="Content Placeholder 2"/>
          <p:cNvSpPr>
            <a:spLocks noGrp="1"/>
          </p:cNvSpPr>
          <p:nvPr>
            <p:ph idx="1"/>
          </p:nvPr>
        </p:nvSpPr>
        <p:spPr/>
        <p:txBody>
          <a:bodyPr/>
          <a:lstStyle/>
          <a:p>
            <a:r>
              <a:rPr lang="en-US" dirty="0"/>
              <a:t>Kick off evaluations and begin computation</a:t>
            </a:r>
          </a:p>
          <a:p>
            <a:r>
              <a:rPr lang="en-US" dirty="0"/>
              <a:t>Specify the result of an operation or aggregation</a:t>
            </a:r>
          </a:p>
        </p:txBody>
      </p:sp>
      <p:pic>
        <p:nvPicPr>
          <p:cNvPr id="4" name="Picture 3"/>
          <p:cNvPicPr>
            <a:picLocks noChangeAspect="1"/>
          </p:cNvPicPr>
          <p:nvPr/>
        </p:nvPicPr>
        <p:blipFill>
          <a:blip r:embed="rId2"/>
          <a:stretch>
            <a:fillRect/>
          </a:stretch>
        </p:blipFill>
        <p:spPr>
          <a:xfrm>
            <a:off x="2886120" y="2849621"/>
            <a:ext cx="6480720" cy="3127847"/>
          </a:xfrm>
          <a:prstGeom prst="rect">
            <a:avLst/>
          </a:prstGeom>
        </p:spPr>
      </p:pic>
    </p:spTree>
    <p:extLst>
      <p:ext uri="{BB962C8B-B14F-4D97-AF65-F5344CB8AC3E}">
        <p14:creationId xmlns:p14="http://schemas.microsoft.com/office/powerpoint/2010/main" val="232761600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Actions</a:t>
            </a:r>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2"/>
          <a:stretch>
            <a:fillRect/>
          </a:stretch>
        </p:blipFill>
        <p:spPr>
          <a:xfrm>
            <a:off x="2999656" y="1601953"/>
            <a:ext cx="6624736" cy="4524210"/>
          </a:xfrm>
          <a:prstGeom prst="rect">
            <a:avLst/>
          </a:prstGeom>
        </p:spPr>
      </p:pic>
    </p:spTree>
    <p:extLst>
      <p:ext uri="{BB962C8B-B14F-4D97-AF65-F5344CB8AC3E}">
        <p14:creationId xmlns:p14="http://schemas.microsoft.com/office/powerpoint/2010/main" val="6634154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Volume (Scale) </a:t>
            </a:r>
            <a:endParaRPr lang="en-US" dirty="0">
              <a:solidFill>
                <a:srgbClr val="0000FF"/>
              </a:solidFill>
            </a:endParaRPr>
          </a:p>
        </p:txBody>
      </p:sp>
      <p:sp>
        <p:nvSpPr>
          <p:cNvPr id="3" name="Content Placeholder 2"/>
          <p:cNvSpPr>
            <a:spLocks noGrp="1"/>
          </p:cNvSpPr>
          <p:nvPr>
            <p:ph idx="1"/>
          </p:nvPr>
        </p:nvSpPr>
        <p:spPr>
          <a:xfrm>
            <a:off x="2151018" y="1956776"/>
            <a:ext cx="5030405" cy="1478238"/>
          </a:xfrm>
        </p:spPr>
        <p:txBody>
          <a:bodyPr>
            <a:normAutofit/>
          </a:bodyPr>
          <a:lstStyle/>
          <a:p>
            <a:r>
              <a:rPr lang="en-US" b="1" dirty="0">
                <a:solidFill>
                  <a:srgbClr val="800000"/>
                </a:solidFill>
              </a:rPr>
              <a:t>Data Volume</a:t>
            </a:r>
          </a:p>
          <a:p>
            <a:pPr lvl="1"/>
            <a:r>
              <a:rPr lang="en-US" dirty="0"/>
              <a:t>44x increase from 2009 2020</a:t>
            </a:r>
          </a:p>
          <a:p>
            <a:pPr lvl="1"/>
            <a:r>
              <a:rPr lang="en-US" dirty="0"/>
              <a:t>From 0.8 </a:t>
            </a:r>
            <a:r>
              <a:rPr lang="en-US" dirty="0" err="1"/>
              <a:t>zettabytes</a:t>
            </a:r>
            <a:r>
              <a:rPr lang="en-US" dirty="0"/>
              <a:t> to 35zb</a:t>
            </a:r>
          </a:p>
          <a:p>
            <a:r>
              <a:rPr lang="en-US" dirty="0"/>
              <a:t>Data volume is increasing exponentially </a:t>
            </a:r>
          </a:p>
        </p:txBody>
      </p:sp>
      <p:pic>
        <p:nvPicPr>
          <p:cNvPr id="5" name="Picture 4" descr="Screen shot 2013-01-13 at 4.01.47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37224" y="3235329"/>
            <a:ext cx="2559546" cy="1632883"/>
          </a:xfrm>
          <a:prstGeom prst="rect">
            <a:avLst/>
          </a:prstGeom>
        </p:spPr>
      </p:pic>
      <p:pic>
        <p:nvPicPr>
          <p:cNvPr id="6" name="Picture 5"/>
          <p:cNvPicPr>
            <a:picLocks noChangeAspect="1"/>
          </p:cNvPicPr>
          <p:nvPr/>
        </p:nvPicPr>
        <p:blipFill>
          <a:blip r:embed="rId3"/>
          <a:stretch>
            <a:fillRect/>
          </a:stretch>
        </p:blipFill>
        <p:spPr>
          <a:xfrm>
            <a:off x="7437225" y="1956777"/>
            <a:ext cx="2332251" cy="1233073"/>
          </a:xfrm>
          <a:prstGeom prst="rect">
            <a:avLst/>
          </a:prstGeom>
        </p:spPr>
      </p:pic>
      <p:pic>
        <p:nvPicPr>
          <p:cNvPr id="8" name="Picture 7" descr="Screen shot 2013-01-13 at 4.07.57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79054" y="3775267"/>
            <a:ext cx="5546690" cy="596656"/>
          </a:xfrm>
          <a:prstGeom prst="rect">
            <a:avLst/>
          </a:prstGeom>
        </p:spPr>
      </p:pic>
      <p:sp>
        <p:nvSpPr>
          <p:cNvPr id="4" name="Slide Number Placeholder 3"/>
          <p:cNvSpPr>
            <a:spLocks noGrp="1"/>
          </p:cNvSpPr>
          <p:nvPr>
            <p:ph type="sldNum" sz="quarter" idx="12"/>
          </p:nvPr>
        </p:nvSpPr>
        <p:spPr/>
        <p:txBody>
          <a:bodyPr/>
          <a:lstStyle/>
          <a:p>
            <a:fld id="{EBFB1032-EA64-7144-B003-9BCC9D94B503}" type="slidenum">
              <a:rPr lang="en-US" smtClean="0"/>
              <a:t>4</a:t>
            </a:fld>
            <a:endParaRPr lang="en-US" dirty="0"/>
          </a:p>
        </p:txBody>
      </p:sp>
      <p:grpSp>
        <p:nvGrpSpPr>
          <p:cNvPr id="16" name="Group 15"/>
          <p:cNvGrpSpPr/>
          <p:nvPr/>
        </p:nvGrpSpPr>
        <p:grpSpPr>
          <a:xfrm>
            <a:off x="2024319" y="4371924"/>
            <a:ext cx="5674607" cy="1814950"/>
            <a:chOff x="500318" y="4371924"/>
            <a:chExt cx="5674607" cy="1814950"/>
          </a:xfrm>
        </p:grpSpPr>
        <p:pic>
          <p:nvPicPr>
            <p:cNvPr id="7" name="Picture 6"/>
            <p:cNvPicPr>
              <a:picLocks noChangeAspect="1"/>
            </p:cNvPicPr>
            <p:nvPr/>
          </p:nvPicPr>
          <p:blipFill>
            <a:blip r:embed="rId5"/>
            <a:stretch>
              <a:fillRect/>
            </a:stretch>
          </p:blipFill>
          <p:spPr>
            <a:xfrm>
              <a:off x="500318" y="4371924"/>
              <a:ext cx="2419934" cy="1814950"/>
            </a:xfrm>
            <a:prstGeom prst="rect">
              <a:avLst/>
            </a:prstGeom>
            <a:ln>
              <a:solidFill>
                <a:schemeClr val="tx1"/>
              </a:solidFill>
            </a:ln>
          </p:spPr>
        </p:pic>
        <p:cxnSp>
          <p:nvCxnSpPr>
            <p:cNvPr id="10" name="Straight Arrow Connector 9"/>
            <p:cNvCxnSpPr/>
            <p:nvPr/>
          </p:nvCxnSpPr>
          <p:spPr>
            <a:xfrm flipV="1">
              <a:off x="4637546" y="4531910"/>
              <a:ext cx="1443220" cy="100067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flipH="1" flipV="1">
              <a:off x="2386124" y="5388258"/>
              <a:ext cx="1991643" cy="14432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3731074" y="5542207"/>
              <a:ext cx="2443851" cy="523220"/>
            </a:xfrm>
            <a:prstGeom prst="rect">
              <a:avLst/>
            </a:prstGeom>
            <a:noFill/>
          </p:spPr>
          <p:txBody>
            <a:bodyPr wrap="square" rtlCol="0">
              <a:spAutoFit/>
            </a:bodyPr>
            <a:lstStyle/>
            <a:p>
              <a:r>
                <a:rPr lang="en-US" sz="1400" i="1" dirty="0">
                  <a:solidFill>
                    <a:srgbClr val="0000FF"/>
                  </a:solidFill>
                </a:rPr>
                <a:t>Exponential increase in collected/generated data</a:t>
              </a:r>
            </a:p>
          </p:txBody>
        </p:sp>
      </p:grpSp>
    </p:spTree>
    <p:extLst>
      <p:ext uri="{BB962C8B-B14F-4D97-AF65-F5344CB8AC3E}">
        <p14:creationId xmlns:p14="http://schemas.microsoft.com/office/powerpoint/2010/main" val="4159139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checkerboard(across)">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dissolve">
                                      <p:cBhvr>
                                        <p:cTn id="1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Actions</a:t>
            </a:r>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2"/>
          <a:stretch>
            <a:fillRect/>
          </a:stretch>
        </p:blipFill>
        <p:spPr>
          <a:xfrm>
            <a:off x="2999656" y="1600200"/>
            <a:ext cx="6480720" cy="4593786"/>
          </a:xfrm>
          <a:prstGeom prst="rect">
            <a:avLst/>
          </a:prstGeom>
        </p:spPr>
      </p:pic>
    </p:spTree>
    <p:extLst>
      <p:ext uri="{BB962C8B-B14F-4D97-AF65-F5344CB8AC3E}">
        <p14:creationId xmlns:p14="http://schemas.microsoft.com/office/powerpoint/2010/main" val="4176566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en-US" altLang="zh-CN" dirty="0"/>
              <a:t>Transformations &amp; Actions</a:t>
            </a:r>
            <a:endParaRPr lang="zh-CN" altLang="en-US" dirty="0"/>
          </a:p>
        </p:txBody>
      </p:sp>
      <p:pic>
        <p:nvPicPr>
          <p:cNvPr id="4" name="内容占位符 3"/>
          <p:cNvPicPr>
            <a:picLocks noGrp="1" noChangeAspect="1"/>
          </p:cNvPicPr>
          <p:nvPr>
            <p:ph idx="1"/>
          </p:nvPr>
        </p:nvPicPr>
        <p:blipFill rotWithShape="1">
          <a:blip r:embed="rId2">
            <a:extLst>
              <a:ext uri="{28A0092B-C50C-407E-A947-70E740481C1C}">
                <a14:useLocalDpi xmlns:a14="http://schemas.microsoft.com/office/drawing/2010/main" val="0"/>
              </a:ext>
            </a:extLst>
          </a:blip>
          <a:srcRect t="15082" b="4586"/>
          <a:stretch/>
        </p:blipFill>
        <p:spPr>
          <a:xfrm>
            <a:off x="2047461" y="1908313"/>
            <a:ext cx="7942761" cy="4313584"/>
          </a:xfrm>
        </p:spPr>
      </p:pic>
    </p:spTree>
    <p:extLst>
      <p:ext uri="{BB962C8B-B14F-4D97-AF65-F5344CB8AC3E}">
        <p14:creationId xmlns:p14="http://schemas.microsoft.com/office/powerpoint/2010/main" val="81105900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WordCount</a:t>
            </a:r>
            <a:r>
              <a:rPr lang="en-US" dirty="0"/>
              <a:t> Example</a:t>
            </a:r>
          </a:p>
        </p:txBody>
      </p:sp>
      <p:sp>
        <p:nvSpPr>
          <p:cNvPr id="4" name="Content Placeholder 3"/>
          <p:cNvSpPr>
            <a:spLocks noGrp="1"/>
          </p:cNvSpPr>
          <p:nvPr>
            <p:ph idx="1"/>
          </p:nvPr>
        </p:nvSpPr>
        <p:spPr/>
        <p:txBody>
          <a:bodyPr/>
          <a:lstStyle/>
          <a:p>
            <a:r>
              <a:rPr lang="en-US" dirty="0"/>
              <a:t>Sample document data</a:t>
            </a:r>
          </a:p>
          <a:p>
            <a:pPr lvl="3"/>
            <a:endParaRPr lang="en-US" dirty="0"/>
          </a:p>
          <a:p>
            <a:pPr lvl="4"/>
            <a:endParaRPr lang="en-US" dirty="0"/>
          </a:p>
          <a:p>
            <a:pPr lvl="4"/>
            <a:endParaRPr lang="en-US" dirty="0"/>
          </a:p>
          <a:p>
            <a:pPr marL="0" indent="0">
              <a:buNone/>
            </a:pPr>
            <a:r>
              <a:rPr lang="en-US" dirty="0"/>
              <a:t> Run </a:t>
            </a:r>
            <a:r>
              <a:rPr lang="en-US" dirty="0" err="1"/>
              <a:t>pyspark</a:t>
            </a:r>
            <a:r>
              <a:rPr lang="en-US" dirty="0"/>
              <a:t> (in local mode)</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04391" y="2148431"/>
            <a:ext cx="4091609" cy="9114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04391" y="3559243"/>
            <a:ext cx="5956852" cy="26125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52820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WordCount</a:t>
            </a:r>
            <a:r>
              <a:rPr lang="en-US" dirty="0"/>
              <a:t> Example</a:t>
            </a:r>
          </a:p>
        </p:txBody>
      </p:sp>
      <p:sp>
        <p:nvSpPr>
          <p:cNvPr id="3" name="Content Placeholder 2"/>
          <p:cNvSpPr>
            <a:spLocks noGrp="1"/>
          </p:cNvSpPr>
          <p:nvPr>
            <p:ph idx="1"/>
          </p:nvPr>
        </p:nvSpPr>
        <p:spPr/>
        <p:txBody>
          <a:bodyPr/>
          <a:lstStyle/>
          <a:p>
            <a:r>
              <a:rPr lang="en-US" dirty="0"/>
              <a:t>Load the documents into an RDD and display it</a:t>
            </a:r>
          </a:p>
          <a:p>
            <a:pPr lvl="1"/>
            <a:endParaRPr lang="en-US" dirty="0"/>
          </a:p>
          <a:p>
            <a:pPr lvl="1"/>
            <a:endParaRPr lang="en-US" dirty="0"/>
          </a:p>
          <a:p>
            <a:pPr lvl="1"/>
            <a:endParaRPr lang="en-US" dirty="0"/>
          </a:p>
          <a:p>
            <a:r>
              <a:rPr lang="en-US" dirty="0"/>
              <a:t>Show the first record and first two records of RDD</a:t>
            </a:r>
          </a:p>
          <a:p>
            <a:pPr lvl="2"/>
            <a:endParaRPr lang="en-US" dirty="0"/>
          </a:p>
          <a:p>
            <a:endParaRPr lang="en-US" dirty="0"/>
          </a:p>
          <a:p>
            <a:endParaRPr lang="en-US" dirty="0"/>
          </a:p>
          <a:p>
            <a:r>
              <a:rPr lang="en-US" dirty="0"/>
              <a:t>Count the number of records in the RDD</a:t>
            </a:r>
          </a:p>
        </p:txBody>
      </p:sp>
      <p:pic>
        <p:nvPicPr>
          <p:cNvPr id="307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08922" y="2193901"/>
            <a:ext cx="9005888" cy="10227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7"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83741" y="3641320"/>
            <a:ext cx="8610600" cy="12585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8"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83741" y="5445096"/>
            <a:ext cx="2559050" cy="5586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0091920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WordCount</a:t>
            </a:r>
            <a:r>
              <a:rPr lang="en-US" dirty="0"/>
              <a:t> Example</a:t>
            </a:r>
          </a:p>
        </p:txBody>
      </p:sp>
      <p:sp>
        <p:nvSpPr>
          <p:cNvPr id="3" name="Content Placeholder 2"/>
          <p:cNvSpPr>
            <a:spLocks noGrp="1"/>
          </p:cNvSpPr>
          <p:nvPr>
            <p:ph idx="1"/>
          </p:nvPr>
        </p:nvSpPr>
        <p:spPr>
          <a:xfrm>
            <a:off x="1185753" y="1868902"/>
            <a:ext cx="8504237" cy="5181600"/>
          </a:xfrm>
        </p:spPr>
        <p:txBody>
          <a:bodyPr/>
          <a:lstStyle/>
          <a:p>
            <a:r>
              <a:rPr lang="en-US" dirty="0"/>
              <a:t>Tokenize each line and count the number of words</a:t>
            </a:r>
          </a:p>
          <a:p>
            <a:endParaRPr lang="en-US" dirty="0"/>
          </a:p>
          <a:p>
            <a:endParaRPr lang="en-US" dirty="0"/>
          </a:p>
          <a:p>
            <a:endParaRPr lang="en-US" dirty="0"/>
          </a:p>
          <a:p>
            <a:r>
              <a:rPr lang="en-US" dirty="0"/>
              <a:t>Tokenize each line and flatten it into a list of words</a:t>
            </a: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2600" y="2314989"/>
            <a:ext cx="7924800" cy="819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2600" y="4459702"/>
            <a:ext cx="8636000" cy="9817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0092665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map() and </a:t>
            </a:r>
            <a:r>
              <a:rPr lang="en-US" dirty="0" err="1"/>
              <a:t>flatMap</a:t>
            </a:r>
            <a:r>
              <a:rPr lang="en-US" dirty="0"/>
              <a:t>() </a:t>
            </a:r>
          </a:p>
        </p:txBody>
      </p:sp>
      <p:sp>
        <p:nvSpPr>
          <p:cNvPr id="3" name="Content Placeholder 2"/>
          <p:cNvSpPr>
            <a:spLocks noGrp="1"/>
          </p:cNvSpPr>
          <p:nvPr>
            <p:ph idx="1"/>
          </p:nvPr>
        </p:nvSpPr>
        <p:spPr/>
        <p:txBody>
          <a:bodyPr/>
          <a:lstStyle/>
          <a:p>
            <a:r>
              <a:rPr lang="en-US" dirty="0"/>
              <a:t>map()</a:t>
            </a:r>
          </a:p>
          <a:p>
            <a:pPr lvl="1"/>
            <a:r>
              <a:rPr lang="en-US" dirty="0"/>
              <a:t>returns a new RDD containing values created by applying function to each value in the original RDD</a:t>
            </a:r>
          </a:p>
          <a:p>
            <a:r>
              <a:rPr lang="en-US" dirty="0" err="1"/>
              <a:t>flatMap</a:t>
            </a:r>
            <a:r>
              <a:rPr lang="en-US" dirty="0"/>
              <a:t>(): </a:t>
            </a:r>
          </a:p>
          <a:p>
            <a:pPr lvl="1"/>
            <a:r>
              <a:rPr lang="en-US" dirty="0"/>
              <a:t>applies function which takes each input value and returns a list. Each value of the list becomes a new, separate value in the output RDD</a:t>
            </a:r>
          </a:p>
        </p:txBody>
      </p:sp>
      <p:pic>
        <p:nvPicPr>
          <p:cNvPr id="717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8775" y="3975653"/>
            <a:ext cx="8934450" cy="1800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5245246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WordCount</a:t>
            </a:r>
            <a:r>
              <a:rPr lang="en-US" dirty="0"/>
              <a:t> Example</a:t>
            </a:r>
          </a:p>
        </p:txBody>
      </p:sp>
      <p:sp>
        <p:nvSpPr>
          <p:cNvPr id="3" name="Content Placeholder 2"/>
          <p:cNvSpPr>
            <a:spLocks noGrp="1"/>
          </p:cNvSpPr>
          <p:nvPr>
            <p:ph idx="1"/>
          </p:nvPr>
        </p:nvSpPr>
        <p:spPr/>
        <p:txBody>
          <a:bodyPr/>
          <a:lstStyle/>
          <a:p>
            <a:r>
              <a:rPr lang="en-US" dirty="0"/>
              <a:t>Tokenize each line, flatten it into a list of words, and emit each word with a frequency of 1</a:t>
            </a:r>
          </a:p>
          <a:p>
            <a:pPr lvl="2"/>
            <a:endParaRPr lang="en-US" dirty="0"/>
          </a:p>
          <a:p>
            <a:pPr lvl="2"/>
            <a:endParaRPr lang="en-US" dirty="0"/>
          </a:p>
          <a:p>
            <a:pPr lvl="2"/>
            <a:endParaRPr lang="en-US" dirty="0"/>
          </a:p>
          <a:p>
            <a:pPr lvl="2"/>
            <a:endParaRPr lang="en-US" dirty="0"/>
          </a:p>
          <a:p>
            <a:endParaRPr lang="en-US" dirty="0"/>
          </a:p>
          <a:p>
            <a:r>
              <a:rPr lang="en-US" dirty="0"/>
              <a:t>Apply reducer to sum up the word frequencies</a:t>
            </a: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0" y="2339849"/>
            <a:ext cx="8686800" cy="11984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000" y="4352167"/>
            <a:ext cx="8686800" cy="120480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599923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reduceByKey</a:t>
            </a:r>
            <a:r>
              <a:rPr lang="en-US" dirty="0"/>
              <a:t>()</a:t>
            </a:r>
          </a:p>
        </p:txBody>
      </p:sp>
      <p:sp>
        <p:nvSpPr>
          <p:cNvPr id="3" name="Content Placeholder 2"/>
          <p:cNvSpPr>
            <a:spLocks noGrp="1"/>
          </p:cNvSpPr>
          <p:nvPr>
            <p:ph idx="1"/>
          </p:nvPr>
        </p:nvSpPr>
        <p:spPr/>
        <p:txBody>
          <a:bodyPr/>
          <a:lstStyle/>
          <a:p>
            <a:r>
              <a:rPr lang="en-US" dirty="0" err="1"/>
              <a:t>reduceByKey</a:t>
            </a:r>
            <a:r>
              <a:rPr lang="en-US" dirty="0"/>
              <a:t>()</a:t>
            </a:r>
          </a:p>
          <a:p>
            <a:pPr lvl="1"/>
            <a:r>
              <a:rPr lang="en-US" dirty="0"/>
              <a:t>Applies function to its input, which contains a collection of key-value pairs</a:t>
            </a:r>
          </a:p>
          <a:p>
            <a:pPr lvl="1"/>
            <a:r>
              <a:rPr lang="en-US" dirty="0"/>
              <a:t>Creates a new RDD for each key, where the value is obtained by applying the supplied lambda function to the values with matching key in the input RDD</a:t>
            </a:r>
          </a:p>
          <a:p>
            <a:endParaRPr lang="en-US" dirty="0"/>
          </a:p>
        </p:txBody>
      </p:sp>
      <p:pic>
        <p:nvPicPr>
          <p:cNvPr id="921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16239" y="3962401"/>
            <a:ext cx="6334125" cy="542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3938243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Lambda: Anonymous Functions</a:t>
            </a:r>
          </a:p>
        </p:txBody>
      </p:sp>
      <p:sp>
        <p:nvSpPr>
          <p:cNvPr id="3" name="Content Placeholder 2"/>
          <p:cNvSpPr>
            <a:spLocks noGrp="1"/>
          </p:cNvSpPr>
          <p:nvPr>
            <p:ph idx="1"/>
          </p:nvPr>
        </p:nvSpPr>
        <p:spPr/>
        <p:txBody>
          <a:bodyPr/>
          <a:lstStyle/>
          <a:p>
            <a:r>
              <a:rPr lang="en-US" dirty="0"/>
              <a:t>Functions that are not bound to any name</a:t>
            </a:r>
          </a:p>
          <a:p>
            <a:r>
              <a:rPr lang="en-US" dirty="0"/>
              <a:t>Examples:</a:t>
            </a:r>
          </a:p>
          <a:p>
            <a:endParaRPr lang="en-US" dirty="0"/>
          </a:p>
          <a:p>
            <a:pPr lvl="1"/>
            <a:r>
              <a:rPr lang="en-US" dirty="0"/>
              <a:t>Function that takes one input argument and applies the split() function to the argument</a:t>
            </a:r>
          </a:p>
          <a:p>
            <a:pPr lvl="1"/>
            <a:endParaRPr lang="en-US" dirty="0"/>
          </a:p>
          <a:p>
            <a:pPr lvl="1"/>
            <a:endParaRPr lang="en-US" dirty="0"/>
          </a:p>
          <a:p>
            <a:pPr lvl="1"/>
            <a:r>
              <a:rPr lang="en-US" dirty="0"/>
              <a:t>Function that takes two input arguments and returns the sum of both argument values</a:t>
            </a:r>
          </a:p>
          <a:p>
            <a:pPr lvl="1"/>
            <a:endParaRPr lang="en-US" dirty="0"/>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96478" y="3513531"/>
            <a:ext cx="3429000" cy="3438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9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96478" y="4706091"/>
            <a:ext cx="2343150" cy="314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1865811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139A62-5053-1743-BCEE-91B4E8DEF454}"/>
              </a:ext>
            </a:extLst>
          </p:cNvPr>
          <p:cNvSpPr>
            <a:spLocks noGrp="1"/>
          </p:cNvSpPr>
          <p:nvPr>
            <p:ph type="title"/>
          </p:nvPr>
        </p:nvSpPr>
        <p:spPr/>
        <p:txBody>
          <a:bodyPr/>
          <a:lstStyle/>
          <a:p>
            <a:r>
              <a:rPr lang="en-US" dirty="0" err="1"/>
              <a:t>WordCount</a:t>
            </a:r>
            <a:r>
              <a:rPr lang="en-US" dirty="0"/>
              <a:t> complete code</a:t>
            </a:r>
          </a:p>
        </p:txBody>
      </p:sp>
      <p:sp>
        <p:nvSpPr>
          <p:cNvPr id="3" name="Content Placeholder 2">
            <a:extLst>
              <a:ext uri="{FF2B5EF4-FFF2-40B4-BE49-F238E27FC236}">
                <a16:creationId xmlns:a16="http://schemas.microsoft.com/office/drawing/2014/main" id="{4C7275B3-56C1-FF4E-9933-A5BD9DD51131}"/>
              </a:ext>
            </a:extLst>
          </p:cNvPr>
          <p:cNvSpPr txBox="1">
            <a:spLocks/>
          </p:cNvSpPr>
          <p:nvPr/>
        </p:nvSpPr>
        <p:spPr>
          <a:xfrm>
            <a:off x="1097280" y="1898374"/>
            <a:ext cx="11094720" cy="48006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Font typeface="Arial" panose="020B0604020202020204" pitchFamily="34" charset="0"/>
              <a:buNone/>
            </a:pPr>
            <a:r>
              <a:rPr lang="en-US" sz="1600" b="1" dirty="0">
                <a:latin typeface="Consolas"/>
                <a:cs typeface="Consolas"/>
              </a:rPr>
              <a:t>import </a:t>
            </a:r>
            <a:r>
              <a:rPr lang="en-US" sz="1600" dirty="0">
                <a:latin typeface="Consolas"/>
                <a:cs typeface="Consolas"/>
              </a:rPr>
              <a:t>sys</a:t>
            </a:r>
          </a:p>
          <a:p>
            <a:pPr marL="0" indent="0">
              <a:spcBef>
                <a:spcPts val="0"/>
              </a:spcBef>
              <a:buFont typeface="Arial" panose="020B0604020202020204" pitchFamily="34" charset="0"/>
              <a:buNone/>
            </a:pPr>
            <a:r>
              <a:rPr lang="en-US" sz="1600" b="1" dirty="0">
                <a:latin typeface="Consolas"/>
                <a:cs typeface="Consolas"/>
              </a:rPr>
              <a:t>from </a:t>
            </a:r>
            <a:r>
              <a:rPr lang="en-US" sz="1600" dirty="0" err="1">
                <a:latin typeface="Consolas"/>
                <a:cs typeface="Consolas"/>
              </a:rPr>
              <a:t>pyspark</a:t>
            </a:r>
            <a:r>
              <a:rPr lang="en-US" sz="1600" b="1" dirty="0">
                <a:latin typeface="Consolas"/>
                <a:cs typeface="Consolas"/>
              </a:rPr>
              <a:t> import</a:t>
            </a:r>
            <a:r>
              <a:rPr lang="en-US" sz="1600" dirty="0">
                <a:latin typeface="Consolas"/>
                <a:cs typeface="Consolas"/>
              </a:rPr>
              <a:t> </a:t>
            </a:r>
            <a:r>
              <a:rPr lang="en-US" sz="1600" dirty="0" err="1">
                <a:latin typeface="Consolas"/>
                <a:cs typeface="Consolas"/>
              </a:rPr>
              <a:t>SparkContext</a:t>
            </a:r>
            <a:endParaRPr lang="en-US" sz="1600" dirty="0">
              <a:latin typeface="Consolas"/>
              <a:cs typeface="Consolas"/>
            </a:endParaRPr>
          </a:p>
          <a:p>
            <a:pPr marL="0" indent="0">
              <a:spcBef>
                <a:spcPts val="0"/>
              </a:spcBef>
              <a:buFont typeface="Arial" panose="020B0604020202020204" pitchFamily="34" charset="0"/>
              <a:buNone/>
            </a:pPr>
            <a:endParaRPr lang="en-US" sz="1600" b="1" dirty="0">
              <a:latin typeface="Consolas"/>
              <a:cs typeface="Consolas"/>
            </a:endParaRPr>
          </a:p>
          <a:p>
            <a:pPr marL="0" indent="0">
              <a:spcBef>
                <a:spcPts val="0"/>
              </a:spcBef>
              <a:buNone/>
            </a:pPr>
            <a:r>
              <a:rPr lang="fr-FR" sz="1600" dirty="0" err="1">
                <a:latin typeface="Consolas"/>
                <a:cs typeface="Consolas"/>
              </a:rPr>
              <a:t>spark</a:t>
            </a:r>
            <a:r>
              <a:rPr lang="fr-FR" sz="1600" dirty="0">
                <a:latin typeface="Consolas"/>
                <a:cs typeface="Consolas"/>
              </a:rPr>
              <a:t> = </a:t>
            </a:r>
            <a:r>
              <a:rPr lang="fr-FR" sz="1600" dirty="0" err="1">
                <a:latin typeface="Consolas"/>
                <a:cs typeface="Consolas"/>
              </a:rPr>
              <a:t>SparkSession.builder</a:t>
            </a:r>
            <a:r>
              <a:rPr lang="fr-FR" sz="1600" dirty="0">
                <a:latin typeface="Consolas"/>
                <a:cs typeface="Consolas"/>
              </a:rPr>
              <a:t> \</a:t>
            </a:r>
          </a:p>
          <a:p>
            <a:pPr marL="0" indent="0">
              <a:spcBef>
                <a:spcPts val="0"/>
              </a:spcBef>
              <a:buNone/>
            </a:pPr>
            <a:r>
              <a:rPr lang="fr-FR" sz="1600" dirty="0">
                <a:latin typeface="Consolas"/>
                <a:cs typeface="Consolas"/>
              </a:rPr>
              <a:t>    .</a:t>
            </a:r>
            <a:r>
              <a:rPr lang="fr-FR" sz="1600" dirty="0" err="1">
                <a:latin typeface="Consolas"/>
                <a:cs typeface="Consolas"/>
              </a:rPr>
              <a:t>appName</a:t>
            </a:r>
            <a:r>
              <a:rPr lang="fr-FR" sz="1600" dirty="0">
                <a:latin typeface="Consolas"/>
                <a:cs typeface="Consolas"/>
              </a:rPr>
              <a:t>("</a:t>
            </a:r>
            <a:r>
              <a:rPr lang="fr-FR" sz="1600" dirty="0" err="1">
                <a:latin typeface="Consolas"/>
                <a:cs typeface="Consolas"/>
              </a:rPr>
              <a:t>WordcountExample</a:t>
            </a:r>
            <a:r>
              <a:rPr lang="fr-FR" sz="1600" dirty="0">
                <a:latin typeface="Consolas"/>
                <a:cs typeface="Consolas"/>
              </a:rPr>
              <a:t>") \</a:t>
            </a:r>
          </a:p>
          <a:p>
            <a:pPr marL="0" indent="0">
              <a:spcBef>
                <a:spcPts val="0"/>
              </a:spcBef>
              <a:buNone/>
            </a:pPr>
            <a:r>
              <a:rPr lang="fr-FR" sz="1600" dirty="0">
                <a:latin typeface="Consolas"/>
                <a:cs typeface="Consolas"/>
              </a:rPr>
              <a:t>    .</a:t>
            </a:r>
            <a:r>
              <a:rPr lang="fr-FR" sz="1600" dirty="0" err="1">
                <a:latin typeface="Consolas"/>
                <a:cs typeface="Consolas"/>
              </a:rPr>
              <a:t>getOrCreate</a:t>
            </a:r>
            <a:r>
              <a:rPr lang="fr-FR" sz="1600" dirty="0">
                <a:latin typeface="Consolas"/>
                <a:cs typeface="Consolas"/>
              </a:rPr>
              <a:t>()</a:t>
            </a:r>
          </a:p>
          <a:p>
            <a:pPr marL="0" indent="0">
              <a:spcBef>
                <a:spcPts val="0"/>
              </a:spcBef>
              <a:buNone/>
            </a:pPr>
            <a:r>
              <a:rPr lang="fr-FR" sz="1600" dirty="0" err="1">
                <a:latin typeface="Consolas"/>
                <a:cs typeface="Consolas"/>
              </a:rPr>
              <a:t>sc</a:t>
            </a:r>
            <a:r>
              <a:rPr lang="fr-FR" sz="1600" dirty="0">
                <a:latin typeface="Consolas"/>
                <a:cs typeface="Consolas"/>
              </a:rPr>
              <a:t> = </a:t>
            </a:r>
            <a:r>
              <a:rPr lang="fr-FR" sz="1600" dirty="0" err="1">
                <a:latin typeface="Consolas"/>
                <a:cs typeface="Consolas"/>
              </a:rPr>
              <a:t>spark.sparkContext</a:t>
            </a:r>
            <a:endParaRPr lang="fr-FR" sz="1600" dirty="0">
              <a:latin typeface="Consolas"/>
              <a:cs typeface="Consolas"/>
            </a:endParaRPr>
          </a:p>
          <a:p>
            <a:pPr marL="0" indent="0">
              <a:spcBef>
                <a:spcPts val="0"/>
              </a:spcBef>
              <a:buNone/>
            </a:pPr>
            <a:r>
              <a:rPr lang="fr-FR" sz="1600" dirty="0" err="1">
                <a:latin typeface="Consolas"/>
                <a:cs typeface="Consolas"/>
              </a:rPr>
              <a:t>sc.setLogLevel</a:t>
            </a:r>
            <a:r>
              <a:rPr lang="fr-FR" sz="1600" dirty="0">
                <a:latin typeface="Consolas"/>
                <a:cs typeface="Consolas"/>
              </a:rPr>
              <a:t>('WARN’)</a:t>
            </a:r>
          </a:p>
          <a:p>
            <a:pPr marL="0" indent="0">
              <a:spcBef>
                <a:spcPts val="0"/>
              </a:spcBef>
              <a:buNone/>
            </a:pPr>
            <a:endParaRPr lang="fr-FR" sz="1600" b="1" dirty="0">
              <a:solidFill>
                <a:srgbClr val="000000"/>
              </a:solidFill>
              <a:latin typeface="Consolas"/>
              <a:cs typeface="Consolas"/>
            </a:endParaRPr>
          </a:p>
          <a:p>
            <a:pPr marL="0" indent="0">
              <a:spcBef>
                <a:spcPts val="0"/>
              </a:spcBef>
              <a:buNone/>
            </a:pPr>
            <a:r>
              <a:rPr lang="en-US" sz="1600" dirty="0">
                <a:solidFill>
                  <a:srgbClr val="000000"/>
                </a:solidFill>
                <a:latin typeface="Consolas"/>
                <a:cs typeface="Consolas"/>
              </a:rPr>
              <a:t>lines = </a:t>
            </a:r>
            <a:r>
              <a:rPr lang="en-US" sz="1600" dirty="0" err="1">
                <a:solidFill>
                  <a:srgbClr val="000000"/>
                </a:solidFill>
                <a:latin typeface="Consolas"/>
                <a:cs typeface="Consolas"/>
              </a:rPr>
              <a:t>sc.textFile</a:t>
            </a:r>
            <a:r>
              <a:rPr lang="en-US" sz="1600" dirty="0">
                <a:solidFill>
                  <a:srgbClr val="000000"/>
                </a:solidFill>
                <a:latin typeface="Consolas"/>
                <a:cs typeface="Consolas"/>
              </a:rPr>
              <a:t>('</a:t>
            </a:r>
            <a:r>
              <a:rPr lang="en-US" sz="1600" dirty="0" err="1">
                <a:solidFill>
                  <a:srgbClr val="000000"/>
                </a:solidFill>
                <a:latin typeface="Consolas"/>
                <a:cs typeface="Consolas"/>
              </a:rPr>
              <a:t>bible.txt</a:t>
            </a:r>
            <a:r>
              <a:rPr lang="en-US" sz="1600" dirty="0">
                <a:solidFill>
                  <a:srgbClr val="000000"/>
                </a:solidFill>
                <a:latin typeface="Consolas"/>
                <a:cs typeface="Consolas"/>
              </a:rPr>
              <a:t>’)</a:t>
            </a:r>
          </a:p>
          <a:p>
            <a:pPr marL="0" indent="0">
              <a:spcBef>
                <a:spcPts val="0"/>
              </a:spcBef>
              <a:buNone/>
            </a:pPr>
            <a:endParaRPr lang="en-US" sz="1600" dirty="0">
              <a:solidFill>
                <a:srgbClr val="000000"/>
              </a:solidFill>
              <a:latin typeface="Consolas"/>
              <a:cs typeface="Consolas"/>
            </a:endParaRPr>
          </a:p>
          <a:p>
            <a:pPr marL="0" indent="0">
              <a:spcBef>
                <a:spcPts val="0"/>
              </a:spcBef>
              <a:buNone/>
            </a:pPr>
            <a:r>
              <a:rPr lang="en-US" sz="1600" dirty="0">
                <a:solidFill>
                  <a:srgbClr val="000000"/>
                </a:solidFill>
                <a:latin typeface="Consolas"/>
                <a:cs typeface="Consolas"/>
              </a:rPr>
              <a:t>counts = </a:t>
            </a:r>
            <a:r>
              <a:rPr lang="en-US" sz="1600" dirty="0" err="1">
                <a:solidFill>
                  <a:srgbClr val="000000"/>
                </a:solidFill>
                <a:latin typeface="Consolas"/>
                <a:cs typeface="Consolas"/>
              </a:rPr>
              <a:t>lines.flatMap</a:t>
            </a:r>
            <a:r>
              <a:rPr lang="en-US" sz="1600" dirty="0">
                <a:solidFill>
                  <a:srgbClr val="000000"/>
                </a:solidFill>
                <a:latin typeface="Consolas"/>
                <a:cs typeface="Consolas"/>
              </a:rPr>
              <a:t>(</a:t>
            </a:r>
            <a:r>
              <a:rPr lang="en-US" sz="1600" dirty="0" err="1">
                <a:solidFill>
                  <a:srgbClr val="000000"/>
                </a:solidFill>
                <a:latin typeface="Consolas"/>
                <a:cs typeface="Consolas"/>
              </a:rPr>
              <a:t>wordsFromLine</a:t>
            </a:r>
            <a:r>
              <a:rPr lang="en-US" sz="1600" dirty="0">
                <a:solidFill>
                  <a:srgbClr val="000000"/>
                </a:solidFill>
                <a:latin typeface="Consolas"/>
                <a:cs typeface="Consolas"/>
              </a:rPr>
              <a:t>) \</a:t>
            </a:r>
          </a:p>
          <a:p>
            <a:pPr marL="0" indent="0">
              <a:spcBef>
                <a:spcPts val="0"/>
              </a:spcBef>
              <a:buNone/>
            </a:pPr>
            <a:r>
              <a:rPr lang="en-US" sz="1600" dirty="0">
                <a:solidFill>
                  <a:srgbClr val="000000"/>
                </a:solidFill>
                <a:latin typeface="Consolas"/>
                <a:cs typeface="Consolas"/>
              </a:rPr>
              <a:t>                  .map(lambda x: (x, 1)) \</a:t>
            </a:r>
          </a:p>
          <a:p>
            <a:pPr marL="0" indent="0">
              <a:spcBef>
                <a:spcPts val="0"/>
              </a:spcBef>
              <a:buNone/>
            </a:pPr>
            <a:r>
              <a:rPr lang="en-US" sz="1600" dirty="0">
                <a:solidFill>
                  <a:srgbClr val="000000"/>
                </a:solidFill>
                <a:latin typeface="Consolas"/>
                <a:cs typeface="Consolas"/>
              </a:rPr>
              <a:t>                  .</a:t>
            </a:r>
            <a:r>
              <a:rPr lang="en-US" sz="1600" dirty="0" err="1">
                <a:solidFill>
                  <a:srgbClr val="000000"/>
                </a:solidFill>
                <a:latin typeface="Consolas"/>
                <a:cs typeface="Consolas"/>
              </a:rPr>
              <a:t>reduceByKey</a:t>
            </a:r>
            <a:r>
              <a:rPr lang="en-US" sz="1600" dirty="0">
                <a:solidFill>
                  <a:srgbClr val="000000"/>
                </a:solidFill>
                <a:latin typeface="Consolas"/>
                <a:cs typeface="Consolas"/>
              </a:rPr>
              <a:t>(add) \</a:t>
            </a:r>
          </a:p>
          <a:p>
            <a:pPr marL="0" indent="0">
              <a:spcBef>
                <a:spcPts val="0"/>
              </a:spcBef>
              <a:buNone/>
            </a:pPr>
            <a:r>
              <a:rPr lang="en-US" sz="1600" dirty="0">
                <a:solidFill>
                  <a:srgbClr val="000000"/>
                </a:solidFill>
                <a:latin typeface="Consolas"/>
                <a:cs typeface="Consolas"/>
              </a:rPr>
              <a:t>                  .</a:t>
            </a:r>
            <a:r>
              <a:rPr lang="en-US" sz="1600" dirty="0" err="1">
                <a:solidFill>
                  <a:srgbClr val="000000"/>
                </a:solidFill>
                <a:latin typeface="Consolas"/>
                <a:cs typeface="Consolas"/>
              </a:rPr>
              <a:t>sortBy</a:t>
            </a:r>
            <a:r>
              <a:rPr lang="en-US" sz="1600" dirty="0">
                <a:solidFill>
                  <a:srgbClr val="000000"/>
                </a:solidFill>
                <a:latin typeface="Consolas"/>
                <a:cs typeface="Consolas"/>
              </a:rPr>
              <a:t>(lambda a: a[1], False)       # sort in descending order</a:t>
            </a:r>
          </a:p>
          <a:p>
            <a:pPr marL="0" indent="0">
              <a:spcBef>
                <a:spcPts val="0"/>
              </a:spcBef>
              <a:buNone/>
            </a:pPr>
            <a:endParaRPr lang="en-US" sz="1600" dirty="0">
              <a:solidFill>
                <a:srgbClr val="000000"/>
              </a:solidFill>
              <a:latin typeface="Consolas"/>
              <a:cs typeface="Consolas"/>
            </a:endParaRPr>
          </a:p>
          <a:p>
            <a:pPr marL="0" indent="0">
              <a:spcBef>
                <a:spcPts val="0"/>
              </a:spcBef>
              <a:buNone/>
            </a:pPr>
            <a:r>
              <a:rPr lang="en-US" sz="1600" dirty="0">
                <a:solidFill>
                  <a:srgbClr val="000000"/>
                </a:solidFill>
                <a:latin typeface="Consolas"/>
                <a:cs typeface="Consolas"/>
              </a:rPr>
              <a:t>output = </a:t>
            </a:r>
            <a:r>
              <a:rPr lang="en-US" sz="1600" dirty="0" err="1">
                <a:solidFill>
                  <a:srgbClr val="000000"/>
                </a:solidFill>
                <a:latin typeface="Consolas"/>
                <a:cs typeface="Consolas"/>
              </a:rPr>
              <a:t>counts.collect</a:t>
            </a:r>
            <a:r>
              <a:rPr lang="en-US" sz="1600" dirty="0">
                <a:solidFill>
                  <a:srgbClr val="000000"/>
                </a:solidFill>
                <a:latin typeface="Consolas"/>
                <a:cs typeface="Consolas"/>
              </a:rPr>
              <a:t>()</a:t>
            </a:r>
          </a:p>
          <a:p>
            <a:pPr marL="0" indent="0">
              <a:spcBef>
                <a:spcPts val="0"/>
              </a:spcBef>
              <a:buNone/>
            </a:pPr>
            <a:r>
              <a:rPr lang="en-US" sz="1600" dirty="0">
                <a:solidFill>
                  <a:srgbClr val="000000"/>
                </a:solidFill>
                <a:latin typeface="Consolas"/>
                <a:cs typeface="Consolas"/>
              </a:rPr>
              <a:t>for </a:t>
            </a:r>
            <a:r>
              <a:rPr lang="en-US" sz="1600" dirty="0" err="1">
                <a:solidFill>
                  <a:srgbClr val="000000"/>
                </a:solidFill>
                <a:latin typeface="Consolas"/>
                <a:cs typeface="Consolas"/>
              </a:rPr>
              <a:t>i</a:t>
            </a:r>
            <a:r>
              <a:rPr lang="en-US" sz="1600" dirty="0">
                <a:solidFill>
                  <a:srgbClr val="000000"/>
                </a:solidFill>
                <a:latin typeface="Consolas"/>
                <a:cs typeface="Consolas"/>
              </a:rPr>
              <a:t> in range(0,50):</a:t>
            </a:r>
          </a:p>
          <a:p>
            <a:pPr marL="0" indent="0">
              <a:spcBef>
                <a:spcPts val="0"/>
              </a:spcBef>
              <a:buNone/>
            </a:pPr>
            <a:r>
              <a:rPr lang="en-US" sz="1600" dirty="0">
                <a:solidFill>
                  <a:srgbClr val="000000"/>
                </a:solidFill>
                <a:latin typeface="Consolas"/>
                <a:cs typeface="Consolas"/>
              </a:rPr>
              <a:t>    print("%s: %</a:t>
            </a:r>
            <a:r>
              <a:rPr lang="en-US" sz="1600" dirty="0" err="1">
                <a:solidFill>
                  <a:srgbClr val="000000"/>
                </a:solidFill>
                <a:latin typeface="Consolas"/>
                <a:cs typeface="Consolas"/>
              </a:rPr>
              <a:t>i</a:t>
            </a:r>
            <a:r>
              <a:rPr lang="en-US" sz="1600" dirty="0">
                <a:solidFill>
                  <a:srgbClr val="000000"/>
                </a:solidFill>
                <a:latin typeface="Consolas"/>
                <a:cs typeface="Consolas"/>
              </a:rPr>
              <a:t>" % (output[</a:t>
            </a:r>
            <a:r>
              <a:rPr lang="en-US" sz="1600" dirty="0" err="1">
                <a:solidFill>
                  <a:srgbClr val="000000"/>
                </a:solidFill>
                <a:latin typeface="Consolas"/>
                <a:cs typeface="Consolas"/>
              </a:rPr>
              <a:t>i</a:t>
            </a:r>
            <a:r>
              <a:rPr lang="en-US" sz="1600" dirty="0">
                <a:solidFill>
                  <a:srgbClr val="000000"/>
                </a:solidFill>
                <a:latin typeface="Consolas"/>
                <a:cs typeface="Consolas"/>
              </a:rPr>
              <a:t>][0], output[</a:t>
            </a:r>
            <a:r>
              <a:rPr lang="en-US" sz="1600" dirty="0" err="1">
                <a:solidFill>
                  <a:srgbClr val="000000"/>
                </a:solidFill>
                <a:latin typeface="Consolas"/>
                <a:cs typeface="Consolas"/>
              </a:rPr>
              <a:t>i</a:t>
            </a:r>
            <a:r>
              <a:rPr lang="en-US" sz="1600" dirty="0">
                <a:solidFill>
                  <a:srgbClr val="000000"/>
                </a:solidFill>
                <a:latin typeface="Consolas"/>
                <a:cs typeface="Consolas"/>
              </a:rPr>
              <a:t>][1]))</a:t>
            </a:r>
            <a:br>
              <a:rPr lang="en-US" sz="1600" dirty="0">
                <a:solidFill>
                  <a:srgbClr val="000000"/>
                </a:solidFill>
                <a:latin typeface="Consolas"/>
                <a:cs typeface="Consolas"/>
              </a:rPr>
            </a:br>
            <a:endParaRPr lang="en-US" sz="1600" dirty="0">
              <a:latin typeface="Consolas"/>
              <a:cs typeface="Consolas"/>
            </a:endParaRPr>
          </a:p>
          <a:p>
            <a:pPr marL="0" indent="0">
              <a:spcBef>
                <a:spcPts val="0"/>
              </a:spcBef>
              <a:buFont typeface="Arial" panose="020B0604020202020204" pitchFamily="34" charset="0"/>
              <a:buNone/>
            </a:pPr>
            <a:endParaRPr lang="en-US" sz="1600" dirty="0">
              <a:latin typeface="Consolas"/>
              <a:cs typeface="Consolas"/>
            </a:endParaRPr>
          </a:p>
        </p:txBody>
      </p:sp>
    </p:spTree>
    <p:extLst>
      <p:ext uri="{BB962C8B-B14F-4D97-AF65-F5344CB8AC3E}">
        <p14:creationId xmlns:p14="http://schemas.microsoft.com/office/powerpoint/2010/main" val="3710673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Box 37"/>
          <p:cNvSpPr txBox="1">
            <a:spLocks noChangeArrowheads="1"/>
          </p:cNvSpPr>
          <p:nvPr/>
        </p:nvSpPr>
        <p:spPr bwMode="auto">
          <a:xfrm>
            <a:off x="2297113" y="1358902"/>
            <a:ext cx="2825750" cy="733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1435" tIns="45717" rIns="91435" bIns="45717">
            <a:spAutoFit/>
          </a:bodyPr>
          <a:lstStyle>
            <a:lvl1pPr>
              <a:defRPr sz="2000" b="1">
                <a:solidFill>
                  <a:schemeClr val="tx1"/>
                </a:solidFill>
                <a:latin typeface="Arial" charset="0"/>
                <a:ea typeface="ＭＳ Ｐゴシック" charset="0"/>
                <a:cs typeface="ＭＳ Ｐゴシック" charset="0"/>
              </a:defRPr>
            </a:lvl1pPr>
            <a:lvl2pPr marL="742950" indent="-285750">
              <a:defRPr sz="2000" b="1">
                <a:solidFill>
                  <a:schemeClr val="tx1"/>
                </a:solidFill>
                <a:latin typeface="Arial" charset="0"/>
                <a:ea typeface="ＭＳ Ｐゴシック" charset="0"/>
              </a:defRPr>
            </a:lvl2pPr>
            <a:lvl3pPr marL="1143000" indent="-228600">
              <a:defRPr sz="2000" b="1">
                <a:solidFill>
                  <a:schemeClr val="tx1"/>
                </a:solidFill>
                <a:latin typeface="Arial" charset="0"/>
                <a:ea typeface="ＭＳ Ｐゴシック" charset="0"/>
              </a:defRPr>
            </a:lvl3pPr>
            <a:lvl4pPr marL="1600200" indent="-228600">
              <a:defRPr sz="2000" b="1">
                <a:solidFill>
                  <a:schemeClr val="tx1"/>
                </a:solidFill>
                <a:latin typeface="Arial" charset="0"/>
                <a:ea typeface="ＭＳ Ｐゴシック" charset="0"/>
              </a:defRPr>
            </a:lvl4pPr>
            <a:lvl5pPr marL="2057400" indent="-228600">
              <a:defRPr sz="2000" b="1">
                <a:solidFill>
                  <a:schemeClr val="tx1"/>
                </a:solidFill>
                <a:latin typeface="Arial" charset="0"/>
                <a:ea typeface="ＭＳ Ｐゴシック" charset="0"/>
              </a:defRPr>
            </a:lvl5pPr>
            <a:lvl6pPr marL="2514600" indent="-228600" eaLnBrk="0" fontAlgn="base" hangingPunct="0">
              <a:spcBef>
                <a:spcPct val="0"/>
              </a:spcBef>
              <a:spcAft>
                <a:spcPct val="0"/>
              </a:spcAft>
              <a:buClr>
                <a:schemeClr val="accent2"/>
              </a:buClr>
              <a:buFont typeface="Wingdings" charset="0"/>
              <a:buChar char="§"/>
              <a:defRPr sz="2000" b="1">
                <a:solidFill>
                  <a:schemeClr val="tx1"/>
                </a:solidFill>
                <a:latin typeface="Arial" charset="0"/>
                <a:ea typeface="ＭＳ Ｐゴシック" charset="0"/>
              </a:defRPr>
            </a:lvl6pPr>
            <a:lvl7pPr marL="2971800" indent="-228600" eaLnBrk="0" fontAlgn="base" hangingPunct="0">
              <a:spcBef>
                <a:spcPct val="0"/>
              </a:spcBef>
              <a:spcAft>
                <a:spcPct val="0"/>
              </a:spcAft>
              <a:buClr>
                <a:schemeClr val="accent2"/>
              </a:buClr>
              <a:buFont typeface="Wingdings" charset="0"/>
              <a:buChar char="§"/>
              <a:defRPr sz="2000" b="1">
                <a:solidFill>
                  <a:schemeClr val="tx1"/>
                </a:solidFill>
                <a:latin typeface="Arial" charset="0"/>
                <a:ea typeface="ＭＳ Ｐゴシック" charset="0"/>
              </a:defRPr>
            </a:lvl7pPr>
            <a:lvl8pPr marL="3429000" indent="-228600" eaLnBrk="0" fontAlgn="base" hangingPunct="0">
              <a:spcBef>
                <a:spcPct val="0"/>
              </a:spcBef>
              <a:spcAft>
                <a:spcPct val="0"/>
              </a:spcAft>
              <a:buClr>
                <a:schemeClr val="accent2"/>
              </a:buClr>
              <a:buFont typeface="Wingdings" charset="0"/>
              <a:buChar char="§"/>
              <a:defRPr sz="2000" b="1">
                <a:solidFill>
                  <a:schemeClr val="tx1"/>
                </a:solidFill>
                <a:latin typeface="Arial" charset="0"/>
                <a:ea typeface="ＭＳ Ｐゴシック" charset="0"/>
              </a:defRPr>
            </a:lvl8pPr>
            <a:lvl9pPr marL="3886200" indent="-228600" eaLnBrk="0" fontAlgn="base" hangingPunct="0">
              <a:spcBef>
                <a:spcPct val="0"/>
              </a:spcBef>
              <a:spcAft>
                <a:spcPct val="0"/>
              </a:spcAft>
              <a:buClr>
                <a:schemeClr val="accent2"/>
              </a:buClr>
              <a:buFont typeface="Wingdings" charset="0"/>
              <a:buChar char="§"/>
              <a:defRPr sz="2000" b="1">
                <a:solidFill>
                  <a:schemeClr val="tx1"/>
                </a:solidFill>
                <a:latin typeface="Arial" charset="0"/>
                <a:ea typeface="ＭＳ Ｐゴシック" charset="0"/>
              </a:defRPr>
            </a:lvl9pPr>
          </a:lstStyle>
          <a:p>
            <a:pPr algn="ctr">
              <a:lnSpc>
                <a:spcPct val="90000"/>
              </a:lnSpc>
              <a:spcBef>
                <a:spcPct val="50000"/>
              </a:spcBef>
              <a:defRPr/>
            </a:pPr>
            <a:r>
              <a:rPr lang="en-US" sz="1800" i="1" kern="0">
                <a:solidFill>
                  <a:srgbClr val="00A4DE"/>
                </a:solidFill>
              </a:rPr>
              <a:t>12+ TBs</a:t>
            </a:r>
            <a:r>
              <a:rPr lang="en-US" sz="1300" kern="0">
                <a:solidFill>
                  <a:srgbClr val="000000"/>
                </a:solidFill>
              </a:rPr>
              <a:t> </a:t>
            </a:r>
            <a:br>
              <a:rPr lang="en-US" sz="1300" kern="0">
                <a:solidFill>
                  <a:srgbClr val="000000"/>
                </a:solidFill>
              </a:rPr>
            </a:br>
            <a:r>
              <a:rPr lang="en-US" sz="1400" kern="0">
                <a:solidFill>
                  <a:srgbClr val="075314"/>
                </a:solidFill>
              </a:rPr>
              <a:t>of tweet data </a:t>
            </a:r>
            <a:br>
              <a:rPr lang="en-US" sz="1400" kern="0">
                <a:solidFill>
                  <a:srgbClr val="075314"/>
                </a:solidFill>
              </a:rPr>
            </a:br>
            <a:r>
              <a:rPr lang="en-US" sz="1400" kern="0">
                <a:solidFill>
                  <a:srgbClr val="075314"/>
                </a:solidFill>
              </a:rPr>
              <a:t>every day</a:t>
            </a:r>
          </a:p>
        </p:txBody>
      </p:sp>
      <p:sp>
        <p:nvSpPr>
          <p:cNvPr id="13" name="Text Box 38"/>
          <p:cNvSpPr txBox="1">
            <a:spLocks noChangeArrowheads="1"/>
          </p:cNvSpPr>
          <p:nvPr/>
        </p:nvSpPr>
        <p:spPr bwMode="auto">
          <a:xfrm>
            <a:off x="3662363" y="4549777"/>
            <a:ext cx="1325562" cy="733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1435" tIns="45717" rIns="91435" bIns="45717">
            <a:spAutoFit/>
          </a:bodyPr>
          <a:lstStyle>
            <a:lvl1pPr>
              <a:defRPr sz="2000" b="1">
                <a:solidFill>
                  <a:schemeClr val="tx1"/>
                </a:solidFill>
                <a:latin typeface="Arial" charset="0"/>
                <a:ea typeface="ＭＳ Ｐゴシック" charset="0"/>
                <a:cs typeface="ＭＳ Ｐゴシック" charset="0"/>
              </a:defRPr>
            </a:lvl1pPr>
            <a:lvl2pPr marL="742950" indent="-285750">
              <a:defRPr sz="2000" b="1">
                <a:solidFill>
                  <a:schemeClr val="tx1"/>
                </a:solidFill>
                <a:latin typeface="Arial" charset="0"/>
                <a:ea typeface="ＭＳ Ｐゴシック" charset="0"/>
              </a:defRPr>
            </a:lvl2pPr>
            <a:lvl3pPr marL="1143000" indent="-228600">
              <a:defRPr sz="2000" b="1">
                <a:solidFill>
                  <a:schemeClr val="tx1"/>
                </a:solidFill>
                <a:latin typeface="Arial" charset="0"/>
                <a:ea typeface="ＭＳ Ｐゴシック" charset="0"/>
              </a:defRPr>
            </a:lvl3pPr>
            <a:lvl4pPr marL="1600200" indent="-228600">
              <a:defRPr sz="2000" b="1">
                <a:solidFill>
                  <a:schemeClr val="tx1"/>
                </a:solidFill>
                <a:latin typeface="Arial" charset="0"/>
                <a:ea typeface="ＭＳ Ｐゴシック" charset="0"/>
              </a:defRPr>
            </a:lvl4pPr>
            <a:lvl5pPr marL="2057400" indent="-228600">
              <a:defRPr sz="2000" b="1">
                <a:solidFill>
                  <a:schemeClr val="tx1"/>
                </a:solidFill>
                <a:latin typeface="Arial" charset="0"/>
                <a:ea typeface="ＭＳ Ｐゴシック" charset="0"/>
              </a:defRPr>
            </a:lvl5pPr>
            <a:lvl6pPr marL="2514600" indent="-228600" eaLnBrk="0" fontAlgn="base" hangingPunct="0">
              <a:spcBef>
                <a:spcPct val="0"/>
              </a:spcBef>
              <a:spcAft>
                <a:spcPct val="0"/>
              </a:spcAft>
              <a:buClr>
                <a:schemeClr val="accent2"/>
              </a:buClr>
              <a:buFont typeface="Wingdings" charset="0"/>
              <a:buChar char="§"/>
              <a:defRPr sz="2000" b="1">
                <a:solidFill>
                  <a:schemeClr val="tx1"/>
                </a:solidFill>
                <a:latin typeface="Arial" charset="0"/>
                <a:ea typeface="ＭＳ Ｐゴシック" charset="0"/>
              </a:defRPr>
            </a:lvl6pPr>
            <a:lvl7pPr marL="2971800" indent="-228600" eaLnBrk="0" fontAlgn="base" hangingPunct="0">
              <a:spcBef>
                <a:spcPct val="0"/>
              </a:spcBef>
              <a:spcAft>
                <a:spcPct val="0"/>
              </a:spcAft>
              <a:buClr>
                <a:schemeClr val="accent2"/>
              </a:buClr>
              <a:buFont typeface="Wingdings" charset="0"/>
              <a:buChar char="§"/>
              <a:defRPr sz="2000" b="1">
                <a:solidFill>
                  <a:schemeClr val="tx1"/>
                </a:solidFill>
                <a:latin typeface="Arial" charset="0"/>
                <a:ea typeface="ＭＳ Ｐゴシック" charset="0"/>
              </a:defRPr>
            </a:lvl7pPr>
            <a:lvl8pPr marL="3429000" indent="-228600" eaLnBrk="0" fontAlgn="base" hangingPunct="0">
              <a:spcBef>
                <a:spcPct val="0"/>
              </a:spcBef>
              <a:spcAft>
                <a:spcPct val="0"/>
              </a:spcAft>
              <a:buClr>
                <a:schemeClr val="accent2"/>
              </a:buClr>
              <a:buFont typeface="Wingdings" charset="0"/>
              <a:buChar char="§"/>
              <a:defRPr sz="2000" b="1">
                <a:solidFill>
                  <a:schemeClr val="tx1"/>
                </a:solidFill>
                <a:latin typeface="Arial" charset="0"/>
                <a:ea typeface="ＭＳ Ｐゴシック" charset="0"/>
              </a:defRPr>
            </a:lvl8pPr>
            <a:lvl9pPr marL="3886200" indent="-228600" eaLnBrk="0" fontAlgn="base" hangingPunct="0">
              <a:spcBef>
                <a:spcPct val="0"/>
              </a:spcBef>
              <a:spcAft>
                <a:spcPct val="0"/>
              </a:spcAft>
              <a:buClr>
                <a:schemeClr val="accent2"/>
              </a:buClr>
              <a:buFont typeface="Wingdings" charset="0"/>
              <a:buChar char="§"/>
              <a:defRPr sz="2000" b="1">
                <a:solidFill>
                  <a:schemeClr val="tx1"/>
                </a:solidFill>
                <a:latin typeface="Arial" charset="0"/>
                <a:ea typeface="ＭＳ Ｐゴシック" charset="0"/>
              </a:defRPr>
            </a:lvl9pPr>
          </a:lstStyle>
          <a:p>
            <a:pPr algn="ctr">
              <a:lnSpc>
                <a:spcPct val="90000"/>
              </a:lnSpc>
              <a:spcBef>
                <a:spcPct val="50000"/>
              </a:spcBef>
              <a:defRPr/>
            </a:pPr>
            <a:r>
              <a:rPr lang="en-US" sz="1800" i="1" kern="0">
                <a:solidFill>
                  <a:srgbClr val="00A4DE"/>
                </a:solidFill>
              </a:rPr>
              <a:t>25+ TBs </a:t>
            </a:r>
            <a:r>
              <a:rPr lang="en-US" sz="1400" kern="0">
                <a:solidFill>
                  <a:srgbClr val="075314"/>
                </a:solidFill>
              </a:rPr>
              <a:t>of</a:t>
            </a:r>
            <a:br>
              <a:rPr lang="en-US" sz="1400" kern="0">
                <a:solidFill>
                  <a:srgbClr val="075314"/>
                </a:solidFill>
              </a:rPr>
            </a:br>
            <a:r>
              <a:rPr lang="en-US" sz="1400" kern="0">
                <a:solidFill>
                  <a:srgbClr val="075314"/>
                </a:solidFill>
              </a:rPr>
              <a:t>log data every day</a:t>
            </a:r>
          </a:p>
        </p:txBody>
      </p:sp>
      <p:pic>
        <p:nvPicPr>
          <p:cNvPr id="17413"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274889" y="2036764"/>
            <a:ext cx="2784475" cy="25447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5" name="Rectangle 14"/>
          <p:cNvSpPr>
            <a:spLocks noChangeArrowheads="1"/>
          </p:cNvSpPr>
          <p:nvPr/>
        </p:nvSpPr>
        <p:spPr bwMode="auto">
          <a:xfrm rot="16200000">
            <a:off x="1334295" y="3556796"/>
            <a:ext cx="1470025" cy="5381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pPr algn="ctr">
              <a:lnSpc>
                <a:spcPct val="90000"/>
              </a:lnSpc>
              <a:spcBef>
                <a:spcPct val="50000"/>
              </a:spcBef>
              <a:defRPr/>
            </a:pPr>
            <a:r>
              <a:rPr lang="en-US" i="1" kern="0" dirty="0">
                <a:solidFill>
                  <a:srgbClr val="00A4DE"/>
                </a:solidFill>
              </a:rPr>
              <a:t>? TBs </a:t>
            </a:r>
            <a:r>
              <a:rPr lang="en-US" sz="1400" kern="0" dirty="0">
                <a:solidFill>
                  <a:srgbClr val="075314"/>
                </a:solidFill>
              </a:rPr>
              <a:t>of</a:t>
            </a:r>
            <a:br>
              <a:rPr lang="en-US" sz="1400" kern="0" dirty="0">
                <a:solidFill>
                  <a:srgbClr val="075314"/>
                </a:solidFill>
              </a:rPr>
            </a:br>
            <a:r>
              <a:rPr lang="en-US" sz="1400" kern="0" dirty="0">
                <a:solidFill>
                  <a:srgbClr val="075314"/>
                </a:solidFill>
              </a:rPr>
              <a:t>data every day</a:t>
            </a:r>
          </a:p>
        </p:txBody>
      </p:sp>
      <p:grpSp>
        <p:nvGrpSpPr>
          <p:cNvPr id="16" name="Group 15"/>
          <p:cNvGrpSpPr>
            <a:grpSpLocks/>
          </p:cNvGrpSpPr>
          <p:nvPr/>
        </p:nvGrpSpPr>
        <p:grpSpPr bwMode="auto">
          <a:xfrm>
            <a:off x="1900238" y="4638677"/>
            <a:ext cx="1638300" cy="1509713"/>
            <a:chOff x="264585" y="4317999"/>
            <a:chExt cx="1842062" cy="2180183"/>
          </a:xfrm>
        </p:grpSpPr>
        <p:pic>
          <p:nvPicPr>
            <p:cNvPr id="17427"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64926" y="6117182"/>
              <a:ext cx="892629" cy="381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7428" name="Picture 9"/>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64585" y="4317999"/>
              <a:ext cx="1842062" cy="178858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sp>
        <p:nvSpPr>
          <p:cNvPr id="19" name="Trapezoid 18"/>
          <p:cNvSpPr/>
          <p:nvPr/>
        </p:nvSpPr>
        <p:spPr bwMode="auto">
          <a:xfrm rot="16200000">
            <a:off x="4627563" y="115889"/>
            <a:ext cx="5651500" cy="6334125"/>
          </a:xfrm>
          <a:prstGeom prst="trapezoid">
            <a:avLst>
              <a:gd name="adj" fmla="val 28745"/>
            </a:avLst>
          </a:prstGeom>
          <a:solidFill>
            <a:srgbClr val="7889FB">
              <a:alpha val="10000"/>
            </a:srgbClr>
          </a:solidFill>
          <a:ln w="9525" cap="flat" cmpd="sng" algn="ctr">
            <a:noFill/>
            <a:prstDash val="solid"/>
            <a:round/>
            <a:headEnd type="none" w="med" len="med"/>
            <a:tailEnd type="none" w="med" len="med"/>
          </a:ln>
          <a:effectLst/>
        </p:spPr>
        <p:txBody>
          <a:bodyPr lIns="92075" tIns="46038" rIns="92075" bIns="46038"/>
          <a:lstStyle/>
          <a:p>
            <a:pPr>
              <a:spcBef>
                <a:spcPct val="50000"/>
              </a:spcBef>
              <a:defRPr/>
            </a:pPr>
            <a:endParaRPr lang="en-US" sz="1400" kern="0">
              <a:solidFill>
                <a:sysClr val="windowText" lastClr="000000"/>
              </a:solidFill>
              <a:latin typeface="Arial" pitchFamily="34" charset="0"/>
              <a:cs typeface="Arial" pitchFamily="34" charset="0"/>
            </a:endParaRPr>
          </a:p>
        </p:txBody>
      </p:sp>
      <p:grpSp>
        <p:nvGrpSpPr>
          <p:cNvPr id="20" name="Group 19"/>
          <p:cNvGrpSpPr>
            <a:grpSpLocks/>
          </p:cNvGrpSpPr>
          <p:nvPr/>
        </p:nvGrpSpPr>
        <p:grpSpPr bwMode="auto">
          <a:xfrm>
            <a:off x="5410201" y="627065"/>
            <a:ext cx="5337175" cy="5914589"/>
            <a:chOff x="3733800" y="742950"/>
            <a:chExt cx="5337175" cy="5914589"/>
          </a:xfrm>
        </p:grpSpPr>
        <p:grpSp>
          <p:nvGrpSpPr>
            <p:cNvPr id="17419" name="Group 11"/>
            <p:cNvGrpSpPr>
              <a:grpSpLocks/>
            </p:cNvGrpSpPr>
            <p:nvPr/>
          </p:nvGrpSpPr>
          <p:grpSpPr bwMode="auto">
            <a:xfrm>
              <a:off x="3744913" y="742950"/>
              <a:ext cx="5326062" cy="5704900"/>
              <a:chOff x="3744913" y="742950"/>
              <a:chExt cx="5326062" cy="5704900"/>
            </a:xfrm>
          </p:grpSpPr>
          <p:pic>
            <p:nvPicPr>
              <p:cNvPr id="17421" name="Picture 40" descr="mobile-interne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675222">
                <a:off x="7105650" y="858838"/>
                <a:ext cx="942975" cy="12652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7422" name="Picture 1" descr="TrendsMontag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44913" y="1103313"/>
                <a:ext cx="4648200" cy="51927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7423" name="Rectangle 4"/>
              <p:cNvSpPr>
                <a:spLocks noChangeArrowheads="1"/>
              </p:cNvSpPr>
              <p:nvPr/>
            </p:nvSpPr>
            <p:spPr bwMode="auto">
              <a:xfrm>
                <a:off x="7805738" y="4570413"/>
                <a:ext cx="1265237" cy="18774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6350">
                    <a:solidFill>
                      <a:srgbClr val="000000"/>
                    </a:solidFill>
                    <a:miter lim="800000"/>
                    <a:headEnd/>
                    <a:tailEnd/>
                  </a14:hiddenLine>
                </a:ext>
              </a:extLst>
            </p:spPr>
            <p:txBody>
              <a:bodyPr lIns="228600" tIns="228600" rIns="228600" bIns="228600">
                <a:spAutoFit/>
              </a:bodyPr>
              <a:lstStyle/>
              <a:p>
                <a:pPr algn="r" eaLnBrk="1" hangingPunct="1"/>
                <a:r>
                  <a:rPr lang="en-US" i="1">
                    <a:solidFill>
                      <a:srgbClr val="00A4DE"/>
                    </a:solidFill>
                  </a:rPr>
                  <a:t>2+ billion</a:t>
                </a:r>
                <a:r>
                  <a:rPr lang="en-US" sz="1400">
                    <a:solidFill>
                      <a:srgbClr val="075314"/>
                    </a:solidFill>
                  </a:rPr>
                  <a:t> people on the Web by end 2011 </a:t>
                </a:r>
                <a:endParaRPr lang="en-US"/>
              </a:p>
            </p:txBody>
          </p:sp>
          <p:sp>
            <p:nvSpPr>
              <p:cNvPr id="17424" name="Rectangle 4"/>
              <p:cNvSpPr>
                <a:spLocks noChangeArrowheads="1"/>
              </p:cNvSpPr>
              <p:nvPr/>
            </p:nvSpPr>
            <p:spPr bwMode="auto">
              <a:xfrm>
                <a:off x="4297363" y="927631"/>
                <a:ext cx="1997075" cy="116955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6350">
                    <a:solidFill>
                      <a:srgbClr val="000000"/>
                    </a:solidFill>
                    <a:miter lim="800000"/>
                    <a:headEnd/>
                    <a:tailEnd/>
                  </a14:hiddenLine>
                </a:ext>
              </a:extLst>
            </p:spPr>
            <p:txBody>
              <a:bodyPr lIns="228600" tIns="228600" rIns="228600" bIns="228600">
                <a:spAutoFit/>
              </a:bodyPr>
              <a:lstStyle/>
              <a:p>
                <a:pPr algn="ctr" eaLnBrk="1" hangingPunct="1"/>
                <a:r>
                  <a:rPr lang="en-US" i="1">
                    <a:solidFill>
                      <a:srgbClr val="00A4DE"/>
                    </a:solidFill>
                  </a:rPr>
                  <a:t>30 billion</a:t>
                </a:r>
                <a:r>
                  <a:rPr lang="en-US" sz="1400">
                    <a:solidFill>
                      <a:srgbClr val="075314"/>
                    </a:solidFill>
                  </a:rPr>
                  <a:t> RFID tags today</a:t>
                </a:r>
                <a:br>
                  <a:rPr lang="en-US" sz="1400">
                    <a:solidFill>
                      <a:srgbClr val="075314"/>
                    </a:solidFill>
                  </a:rPr>
                </a:br>
                <a:r>
                  <a:rPr lang="en-US" sz="1400">
                    <a:solidFill>
                      <a:srgbClr val="075314"/>
                    </a:solidFill>
                  </a:rPr>
                  <a:t> (1.3B in 2005)</a:t>
                </a:r>
                <a:endParaRPr lang="en-US"/>
              </a:p>
            </p:txBody>
          </p:sp>
          <p:sp>
            <p:nvSpPr>
              <p:cNvPr id="17425" name="Rectangle 4"/>
              <p:cNvSpPr>
                <a:spLocks noChangeArrowheads="1"/>
              </p:cNvSpPr>
              <p:nvPr/>
            </p:nvSpPr>
            <p:spPr bwMode="auto">
              <a:xfrm>
                <a:off x="7747000" y="742950"/>
                <a:ext cx="1323975" cy="166199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6350">
                    <a:solidFill>
                      <a:srgbClr val="000000"/>
                    </a:solidFill>
                    <a:miter lim="800000"/>
                    <a:headEnd/>
                    <a:tailEnd/>
                  </a14:hiddenLine>
                </a:ext>
              </a:extLst>
            </p:spPr>
            <p:txBody>
              <a:bodyPr lIns="228600" tIns="228600" rIns="228600" bIns="228600">
                <a:spAutoFit/>
              </a:bodyPr>
              <a:lstStyle/>
              <a:p>
                <a:pPr algn="r" eaLnBrk="1" hangingPunct="1"/>
                <a:r>
                  <a:rPr lang="en-US" i="1">
                    <a:solidFill>
                      <a:srgbClr val="00A4DE"/>
                    </a:solidFill>
                  </a:rPr>
                  <a:t>4.6 billion</a:t>
                </a:r>
                <a:r>
                  <a:rPr lang="en-US" sz="1400">
                    <a:solidFill>
                      <a:srgbClr val="075314"/>
                    </a:solidFill>
                  </a:rPr>
                  <a:t> camera phones world wide</a:t>
                </a:r>
                <a:endParaRPr lang="en-US"/>
              </a:p>
            </p:txBody>
          </p:sp>
          <p:sp>
            <p:nvSpPr>
              <p:cNvPr id="17426" name="Rectangle 5"/>
              <p:cNvSpPr>
                <a:spLocks noChangeArrowheads="1"/>
              </p:cNvSpPr>
              <p:nvPr/>
            </p:nvSpPr>
            <p:spPr bwMode="auto">
              <a:xfrm>
                <a:off x="7696200" y="2609850"/>
                <a:ext cx="1374775" cy="200054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6350">
                    <a:solidFill>
                      <a:srgbClr val="000000"/>
                    </a:solidFill>
                    <a:miter lim="800000"/>
                    <a:headEnd/>
                    <a:tailEnd/>
                  </a14:hiddenLine>
                </a:ext>
              </a:extLst>
            </p:spPr>
            <p:txBody>
              <a:bodyPr lIns="228600" tIns="228600" rIns="228600" bIns="228600">
                <a:spAutoFit/>
              </a:bodyPr>
              <a:lstStyle/>
              <a:p>
                <a:pPr algn="r" eaLnBrk="1" hangingPunct="1"/>
                <a:r>
                  <a:rPr lang="en-US" i="1">
                    <a:solidFill>
                      <a:srgbClr val="00A4DE"/>
                    </a:solidFill>
                  </a:rPr>
                  <a:t>100s of millions of GPS enabled</a:t>
                </a:r>
                <a:r>
                  <a:rPr lang="en-US" sz="1400">
                    <a:solidFill>
                      <a:srgbClr val="075314"/>
                    </a:solidFill>
                  </a:rPr>
                  <a:t> devices sold annually</a:t>
                </a:r>
                <a:endParaRPr lang="en-US"/>
              </a:p>
            </p:txBody>
          </p:sp>
        </p:grpSp>
        <p:sp>
          <p:nvSpPr>
            <p:cNvPr id="17420" name="Rectangle 4"/>
            <p:cNvSpPr>
              <a:spLocks noChangeArrowheads="1"/>
            </p:cNvSpPr>
            <p:nvPr/>
          </p:nvSpPr>
          <p:spPr bwMode="auto">
            <a:xfrm>
              <a:off x="3733800" y="5487988"/>
              <a:ext cx="2374900" cy="116955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6350">
                  <a:solidFill>
                    <a:srgbClr val="000000"/>
                  </a:solidFill>
                  <a:miter lim="800000"/>
                  <a:headEnd/>
                  <a:tailEnd/>
                </a14:hiddenLine>
              </a:ext>
            </a:extLst>
          </p:spPr>
          <p:txBody>
            <a:bodyPr lIns="228600" tIns="228600" rIns="228600" bIns="228600">
              <a:spAutoFit/>
            </a:bodyPr>
            <a:lstStyle/>
            <a:p>
              <a:pPr algn="ctr" eaLnBrk="1" hangingPunct="1"/>
              <a:r>
                <a:rPr lang="en-US" i="1">
                  <a:solidFill>
                    <a:srgbClr val="00A4DE"/>
                  </a:solidFill>
                </a:rPr>
                <a:t>76 million</a:t>
              </a:r>
              <a:r>
                <a:rPr lang="en-US" sz="1400">
                  <a:solidFill>
                    <a:srgbClr val="075314"/>
                  </a:solidFill>
                </a:rPr>
                <a:t> smart meters in 2009…</a:t>
              </a:r>
              <a:br>
                <a:rPr lang="en-US" sz="1400">
                  <a:solidFill>
                    <a:srgbClr val="075314"/>
                  </a:solidFill>
                </a:rPr>
              </a:br>
              <a:r>
                <a:rPr lang="en-US" sz="1400">
                  <a:solidFill>
                    <a:srgbClr val="075314"/>
                  </a:solidFill>
                </a:rPr>
                <a:t> 200M by 2014 </a:t>
              </a:r>
              <a:endParaRPr lang="en-US"/>
            </a:p>
          </p:txBody>
        </p:sp>
      </p:grpSp>
      <p:sp>
        <p:nvSpPr>
          <p:cNvPr id="29" name="Trapezoid 28"/>
          <p:cNvSpPr/>
          <p:nvPr/>
        </p:nvSpPr>
        <p:spPr bwMode="auto">
          <a:xfrm rot="16200000">
            <a:off x="4779963" y="268289"/>
            <a:ext cx="5651500" cy="6334125"/>
          </a:xfrm>
          <a:prstGeom prst="trapezoid">
            <a:avLst>
              <a:gd name="adj" fmla="val 28745"/>
            </a:avLst>
          </a:prstGeom>
          <a:solidFill>
            <a:schemeClr val="tx2">
              <a:alpha val="10000"/>
            </a:schemeClr>
          </a:solidFill>
          <a:ln w="9525" cap="flat" cmpd="sng" algn="ctr">
            <a:noFill/>
            <a:prstDash val="solid"/>
            <a:round/>
            <a:headEnd type="none" w="med" len="med"/>
            <a:tailEnd type="none" w="med" len="med"/>
          </a:ln>
          <a:effectLst/>
        </p:spPr>
        <p:txBody>
          <a:bodyPr lIns="92075" tIns="46038" rIns="92075" bIns="46038"/>
          <a:lstStyle/>
          <a:p>
            <a:pPr eaLnBrk="1" hangingPunct="1">
              <a:spcBef>
                <a:spcPct val="50000"/>
              </a:spcBef>
              <a:defRPr/>
            </a:pPr>
            <a:endParaRPr lang="en-US" sz="1400">
              <a:latin typeface="Arial" pitchFamily="34" charset="0"/>
              <a:cs typeface="Arial" pitchFamily="34" charset="0"/>
            </a:endParaRPr>
          </a:p>
        </p:txBody>
      </p:sp>
    </p:spTree>
    <p:extLst>
      <p:ext uri="{BB962C8B-B14F-4D97-AF65-F5344CB8AC3E}">
        <p14:creationId xmlns:p14="http://schemas.microsoft.com/office/powerpoint/2010/main" val="82941626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par>
                          <p:cTn id="15" fill="hold" nodeType="afterGroup">
                            <p:stCondLst>
                              <p:cond delay="0"/>
                            </p:stCondLst>
                            <p:childTnLst>
                              <p:par>
                                <p:cTn id="16" presetID="10" presetClass="entr" presetSubtype="0" fill="hold" nodeType="after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3000"/>
                                        <p:tgtEl>
                                          <p:spTgt spid="16"/>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22" presetClass="entr" presetSubtype="8" fill="hold" nodeType="click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wipe(left)">
                                      <p:cBhvr>
                                        <p:cTn id="23" dur="500"/>
                                        <p:tgtEl>
                                          <p:spTgt spid="19"/>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22" presetClass="entr" presetSubtype="8" fill="hold" nodeType="clickEffect">
                                  <p:stCondLst>
                                    <p:cond delay="0"/>
                                  </p:stCondLst>
                                  <p:childTnLst>
                                    <p:set>
                                      <p:cBhvr>
                                        <p:cTn id="27" dur="1" fill="hold">
                                          <p:stCondLst>
                                            <p:cond delay="0"/>
                                          </p:stCondLst>
                                        </p:cTn>
                                        <p:tgtEl>
                                          <p:spTgt spid="29"/>
                                        </p:tgtEl>
                                        <p:attrNameLst>
                                          <p:attrName>style.visibility</p:attrName>
                                        </p:attrNameLst>
                                      </p:cBhvr>
                                      <p:to>
                                        <p:strVal val="visible"/>
                                      </p:to>
                                    </p:set>
                                    <p:animEffect transition="in" filter="wipe(left)">
                                      <p:cBhvr>
                                        <p:cTn id="28" dur="500"/>
                                        <p:tgtEl>
                                          <p:spTgt spid="29"/>
                                        </p:tgtEl>
                                      </p:cBhvr>
                                    </p:animEffect>
                                  </p:childTnLst>
                                </p:cTn>
                              </p:par>
                              <p:par>
                                <p:cTn id="29" presetID="22" presetClass="entr" presetSubtype="8" fill="hold" nodeType="with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wipe(left)">
                                      <p:cBhvr>
                                        <p:cTn id="31" dur="1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5"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WordCount</a:t>
            </a:r>
            <a:r>
              <a:rPr lang="en-US" dirty="0"/>
              <a:t> Example</a:t>
            </a:r>
          </a:p>
        </p:txBody>
      </p:sp>
      <p:sp>
        <p:nvSpPr>
          <p:cNvPr id="3" name="Content Placeholder 2"/>
          <p:cNvSpPr>
            <a:spLocks noGrp="1"/>
          </p:cNvSpPr>
          <p:nvPr>
            <p:ph idx="1"/>
          </p:nvPr>
        </p:nvSpPr>
        <p:spPr/>
        <p:txBody>
          <a:bodyPr/>
          <a:lstStyle/>
          <a:p>
            <a:r>
              <a:rPr lang="en-US" dirty="0"/>
              <a:t>Store the results in output directory on HDFS</a:t>
            </a:r>
          </a:p>
          <a:p>
            <a:pPr lvl="3"/>
            <a:endParaRPr lang="en-US" dirty="0"/>
          </a:p>
          <a:p>
            <a:pPr lvl="3"/>
            <a:endParaRPr lang="en-US" dirty="0"/>
          </a:p>
          <a:p>
            <a:r>
              <a:rPr lang="en-US" dirty="0"/>
              <a:t>Display the results</a:t>
            </a: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0800" y="2375454"/>
            <a:ext cx="5353050" cy="2952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90800" y="3200449"/>
            <a:ext cx="5887278" cy="30240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4343252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Another Example</a:t>
            </a:r>
          </a:p>
        </p:txBody>
      </p:sp>
      <p:sp>
        <p:nvSpPr>
          <p:cNvPr id="3" name="Content Placeholder 2"/>
          <p:cNvSpPr>
            <a:spLocks noGrp="1"/>
          </p:cNvSpPr>
          <p:nvPr>
            <p:ph idx="1"/>
          </p:nvPr>
        </p:nvSpPr>
        <p:spPr/>
        <p:txBody>
          <a:bodyPr/>
          <a:lstStyle/>
          <a:p>
            <a:r>
              <a:rPr lang="en-US" dirty="0"/>
              <a:t>Input data: Shakespeare’s quotes</a:t>
            </a:r>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07703" y="2220718"/>
            <a:ext cx="7103165" cy="39670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1881469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Another </a:t>
            </a:r>
            <a:r>
              <a:rPr lang="en-US" dirty="0" err="1"/>
              <a:t>WordCount</a:t>
            </a:r>
            <a:r>
              <a:rPr lang="en-US" dirty="0"/>
              <a:t> Example</a:t>
            </a:r>
          </a:p>
        </p:txBody>
      </p:sp>
      <p:sp>
        <p:nvSpPr>
          <p:cNvPr id="3" name="Content Placeholder 2"/>
          <p:cNvSpPr>
            <a:spLocks noGrp="1"/>
          </p:cNvSpPr>
          <p:nvPr>
            <p:ph idx="1"/>
          </p:nvPr>
        </p:nvSpPr>
        <p:spPr/>
        <p:txBody>
          <a:bodyPr/>
          <a:lstStyle/>
          <a:p>
            <a:r>
              <a:rPr lang="en-US" dirty="0"/>
              <a:t>Need to perform more preprocessing:</a:t>
            </a:r>
          </a:p>
          <a:p>
            <a:pPr lvl="1"/>
            <a:r>
              <a:rPr lang="en-US" dirty="0"/>
              <a:t>Remove punctuations (colons, periods, commas, semicolons)</a:t>
            </a:r>
          </a:p>
          <a:p>
            <a:pPr lvl="1"/>
            <a:r>
              <a:rPr lang="en-US" dirty="0"/>
              <a:t>Convert letters to lower-case</a:t>
            </a:r>
          </a:p>
        </p:txBody>
      </p:sp>
      <p:pic>
        <p:nvPicPr>
          <p:cNvPr id="1126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01800" y="3154398"/>
            <a:ext cx="8890000" cy="27892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1737351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Another </a:t>
            </a:r>
            <a:r>
              <a:rPr lang="en-US" dirty="0" err="1"/>
              <a:t>WordCount</a:t>
            </a:r>
            <a:r>
              <a:rPr lang="en-US" dirty="0"/>
              <a:t> Example</a:t>
            </a:r>
          </a:p>
        </p:txBody>
      </p:sp>
      <p:sp>
        <p:nvSpPr>
          <p:cNvPr id="4" name="Content Placeholder 3"/>
          <p:cNvSpPr>
            <a:spLocks noGrp="1"/>
          </p:cNvSpPr>
          <p:nvPr>
            <p:ph idx="1"/>
          </p:nvPr>
        </p:nvSpPr>
        <p:spPr/>
        <p:txBody>
          <a:bodyPr/>
          <a:lstStyle/>
          <a:p>
            <a:r>
              <a:rPr lang="en-US" dirty="0"/>
              <a:t>Count the frequency of words and filter out the words that appear only once</a:t>
            </a:r>
          </a:p>
        </p:txBody>
      </p:sp>
      <p:pic>
        <p:nvPicPr>
          <p:cNvPr id="1229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5450" y="2880423"/>
            <a:ext cx="8801100" cy="25330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4514932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Example: PageRank</a:t>
            </a:r>
          </a:p>
        </p:txBody>
      </p:sp>
    </p:spTree>
    <p:extLst>
      <p:ext uri="{BB962C8B-B14F-4D97-AF65-F5344CB8AC3E}">
        <p14:creationId xmlns:p14="http://schemas.microsoft.com/office/powerpoint/2010/main" val="91923146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PageRank?</a:t>
            </a:r>
          </a:p>
        </p:txBody>
      </p:sp>
      <p:sp>
        <p:nvSpPr>
          <p:cNvPr id="3" name="Content Placeholder 2"/>
          <p:cNvSpPr>
            <a:spLocks noGrp="1"/>
          </p:cNvSpPr>
          <p:nvPr>
            <p:ph idx="1"/>
          </p:nvPr>
        </p:nvSpPr>
        <p:spPr/>
        <p:txBody>
          <a:bodyPr/>
          <a:lstStyle/>
          <a:p>
            <a:r>
              <a:rPr lang="en-US" dirty="0"/>
              <a:t>Good example of a more complex algorithm</a:t>
            </a:r>
          </a:p>
          <a:p>
            <a:pPr lvl="1"/>
            <a:r>
              <a:rPr lang="en-US" dirty="0"/>
              <a:t>Multiple stages of map &amp; reduce</a:t>
            </a:r>
          </a:p>
          <a:p>
            <a:r>
              <a:rPr lang="en-US" dirty="0"/>
              <a:t>Benefits from Spark’s in-memory caching</a:t>
            </a:r>
          </a:p>
          <a:p>
            <a:pPr lvl="1"/>
            <a:r>
              <a:rPr lang="en-US" dirty="0"/>
              <a:t>Multiple iterations over the same data</a:t>
            </a:r>
          </a:p>
        </p:txBody>
      </p:sp>
    </p:spTree>
    <p:extLst>
      <p:ext uri="{BB962C8B-B14F-4D97-AF65-F5344CB8AC3E}">
        <p14:creationId xmlns:p14="http://schemas.microsoft.com/office/powerpoint/2010/main" val="107149451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028700" y="585215"/>
            <a:ext cx="10972800" cy="1143000"/>
          </a:xfrm>
        </p:spPr>
        <p:txBody>
          <a:bodyPr/>
          <a:lstStyle/>
          <a:p>
            <a:r>
              <a:rPr lang="en-US" dirty="0"/>
              <a:t>Basic Idea</a:t>
            </a:r>
          </a:p>
        </p:txBody>
      </p:sp>
      <p:sp>
        <p:nvSpPr>
          <p:cNvPr id="3" name="Content Placeholder 2"/>
          <p:cNvSpPr>
            <a:spLocks noGrp="1"/>
          </p:cNvSpPr>
          <p:nvPr>
            <p:ph idx="1"/>
          </p:nvPr>
        </p:nvSpPr>
        <p:spPr>
          <a:xfrm>
            <a:off x="1028700" y="2030127"/>
            <a:ext cx="10972800" cy="4221162"/>
          </a:xfrm>
        </p:spPr>
        <p:txBody>
          <a:bodyPr/>
          <a:lstStyle/>
          <a:p>
            <a:r>
              <a:rPr lang="en-US" dirty="0"/>
              <a:t>Give pages ranks (scores) based on links to them</a:t>
            </a:r>
          </a:p>
          <a:p>
            <a:pPr lvl="1"/>
            <a:r>
              <a:rPr lang="en-US" dirty="0"/>
              <a:t>Links from many pages </a:t>
            </a:r>
            <a:r>
              <a:rPr lang="en-US" dirty="0">
                <a:latin typeface="Wingdings"/>
                <a:ea typeface="Wingdings"/>
                <a:cs typeface="Wingdings"/>
                <a:sym typeface="Wingdings"/>
              </a:rPr>
              <a:t></a:t>
            </a:r>
            <a:r>
              <a:rPr lang="en-US" dirty="0"/>
              <a:t> high rank</a:t>
            </a:r>
          </a:p>
          <a:p>
            <a:pPr lvl="1"/>
            <a:r>
              <a:rPr lang="en-US" dirty="0"/>
              <a:t>Link from a high-rank page </a:t>
            </a:r>
            <a:r>
              <a:rPr lang="en-US" dirty="0">
                <a:latin typeface="Wingdings"/>
                <a:ea typeface="Wingdings"/>
                <a:cs typeface="Wingdings"/>
                <a:sym typeface="Wingdings"/>
              </a:rPr>
              <a:t></a:t>
            </a:r>
            <a:r>
              <a:rPr lang="en-US" dirty="0"/>
              <a:t> high rank</a:t>
            </a:r>
          </a:p>
        </p:txBody>
      </p:sp>
      <p:sp>
        <p:nvSpPr>
          <p:cNvPr id="5" name="TextBox 4"/>
          <p:cNvSpPr txBox="1"/>
          <p:nvPr/>
        </p:nvSpPr>
        <p:spPr>
          <a:xfrm>
            <a:off x="-38888" y="6553201"/>
            <a:ext cx="5556233" cy="363835"/>
          </a:xfrm>
          <a:prstGeom prst="rect">
            <a:avLst/>
          </a:prstGeom>
          <a:noFill/>
        </p:spPr>
        <p:txBody>
          <a:bodyPr wrap="none" lIns="108855" tIns="54428" rIns="108855" bIns="54428" rtlCol="0">
            <a:spAutoFit/>
          </a:bodyPr>
          <a:lstStyle/>
          <a:p>
            <a:r>
              <a:rPr lang="en-US" sz="1650" dirty="0">
                <a:solidFill>
                  <a:schemeClr val="tx1">
                    <a:lumMod val="50000"/>
                    <a:lumOff val="50000"/>
                  </a:schemeClr>
                </a:solidFill>
                <a:latin typeface="Arial"/>
                <a:cs typeface="Arial"/>
              </a:rPr>
              <a:t>Image: en.wikipedia.org/wiki/File:PageRank-hi-res-2.png </a:t>
            </a:r>
          </a:p>
        </p:txBody>
      </p:sp>
      <p:pic>
        <p:nvPicPr>
          <p:cNvPr id="7" name="Picture 6" descr="800px-PageRank-hi-res-2.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905500" y="2247900"/>
            <a:ext cx="5257800" cy="3785616"/>
          </a:xfrm>
          <a:prstGeom prst="rect">
            <a:avLst/>
          </a:prstGeom>
        </p:spPr>
      </p:pic>
    </p:spTree>
    <p:extLst>
      <p:ext uri="{BB962C8B-B14F-4D97-AF65-F5344CB8AC3E}">
        <p14:creationId xmlns:p14="http://schemas.microsoft.com/office/powerpoint/2010/main" val="119221264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219200" y="531739"/>
            <a:ext cx="10972800" cy="1143000"/>
          </a:xfrm>
        </p:spPr>
        <p:txBody>
          <a:bodyPr/>
          <a:lstStyle/>
          <a:p>
            <a:r>
              <a:rPr lang="en-US" dirty="0"/>
              <a:t>Algorithm</a:t>
            </a:r>
          </a:p>
        </p:txBody>
      </p:sp>
      <p:sp>
        <p:nvSpPr>
          <p:cNvPr id="19" name="Content Placeholder 2"/>
          <p:cNvSpPr>
            <a:spLocks noGrp="1"/>
          </p:cNvSpPr>
          <p:nvPr>
            <p:ph idx="1"/>
          </p:nvPr>
        </p:nvSpPr>
        <p:spPr>
          <a:xfrm>
            <a:off x="1219200" y="1896719"/>
            <a:ext cx="10972800" cy="1999817"/>
          </a:xfrm>
        </p:spPr>
        <p:txBody>
          <a:bodyPr/>
          <a:lstStyle/>
          <a:p>
            <a:pPr marL="612308" indent="-612308">
              <a:buFont typeface="+mj-lt"/>
              <a:buAutoNum type="arabicPeriod"/>
            </a:pPr>
            <a:r>
              <a:rPr lang="en-US" dirty="0"/>
              <a:t>Start each page at a rank of 1</a:t>
            </a:r>
          </a:p>
          <a:p>
            <a:pPr marL="612308" indent="-612308">
              <a:spcBef>
                <a:spcPts val="476"/>
              </a:spcBef>
              <a:buFont typeface="+mj-lt"/>
              <a:buAutoNum type="arabicPeriod"/>
            </a:pPr>
            <a:r>
              <a:rPr lang="en-US" dirty="0"/>
              <a:t>On each iteration, have page </a:t>
            </a:r>
            <a:r>
              <a:rPr lang="en-US" dirty="0">
                <a:solidFill>
                  <a:schemeClr val="accent2">
                    <a:lumMod val="75000"/>
                  </a:schemeClr>
                </a:solidFill>
              </a:rPr>
              <a:t>p</a:t>
            </a:r>
            <a:r>
              <a:rPr lang="en-US" dirty="0"/>
              <a:t> contribute</a:t>
            </a:r>
            <a:br>
              <a:rPr lang="en-US" dirty="0"/>
            </a:br>
            <a:r>
              <a:rPr lang="en-US" dirty="0" err="1">
                <a:solidFill>
                  <a:schemeClr val="accent2">
                    <a:lumMod val="75000"/>
                  </a:schemeClr>
                </a:solidFill>
              </a:rPr>
              <a:t>rank</a:t>
            </a:r>
            <a:r>
              <a:rPr lang="en-US" baseline="-25000" dirty="0" err="1">
                <a:solidFill>
                  <a:schemeClr val="accent2">
                    <a:lumMod val="75000"/>
                  </a:schemeClr>
                </a:solidFill>
              </a:rPr>
              <a:t>p</a:t>
            </a:r>
            <a:r>
              <a:rPr lang="en-US" dirty="0">
                <a:solidFill>
                  <a:schemeClr val="accent2">
                    <a:lumMod val="75000"/>
                  </a:schemeClr>
                </a:solidFill>
              </a:rPr>
              <a:t> / |</a:t>
            </a:r>
            <a:r>
              <a:rPr lang="en-US" dirty="0" err="1">
                <a:solidFill>
                  <a:schemeClr val="accent2">
                    <a:lumMod val="75000"/>
                  </a:schemeClr>
                </a:solidFill>
              </a:rPr>
              <a:t>neighbors</a:t>
            </a:r>
            <a:r>
              <a:rPr lang="en-US" baseline="-25000" dirty="0" err="1">
                <a:solidFill>
                  <a:schemeClr val="accent2">
                    <a:lumMod val="75000"/>
                  </a:schemeClr>
                </a:solidFill>
              </a:rPr>
              <a:t>p</a:t>
            </a:r>
            <a:r>
              <a:rPr lang="en-US" dirty="0">
                <a:solidFill>
                  <a:schemeClr val="accent2">
                    <a:lumMod val="75000"/>
                  </a:schemeClr>
                </a:solidFill>
              </a:rPr>
              <a:t>|</a:t>
            </a:r>
            <a:r>
              <a:rPr lang="en-US" dirty="0"/>
              <a:t> to its neighbors</a:t>
            </a:r>
          </a:p>
          <a:p>
            <a:pPr marL="612308" indent="-612308">
              <a:spcBef>
                <a:spcPts val="476"/>
              </a:spcBef>
              <a:buFont typeface="+mj-lt"/>
              <a:buAutoNum type="arabicPeriod"/>
            </a:pPr>
            <a:r>
              <a:rPr lang="en-US" dirty="0">
                <a:ea typeface="ＭＳ Ｐゴシック" charset="-128"/>
                <a:cs typeface="ＭＳ Ｐゴシック" charset="-128"/>
              </a:rPr>
              <a:t>Set each page’s rank to</a:t>
            </a:r>
            <a:r>
              <a:rPr lang="en-US" dirty="0">
                <a:solidFill>
                  <a:srgbClr val="8000FF"/>
                </a:solidFill>
                <a:ea typeface="ＭＳ Ｐゴシック" charset="-128"/>
                <a:cs typeface="ＭＳ Ｐゴシック" charset="-128"/>
              </a:rPr>
              <a:t> </a:t>
            </a:r>
            <a:r>
              <a:rPr lang="en-US" dirty="0">
                <a:solidFill>
                  <a:srgbClr val="953735"/>
                </a:solidFill>
                <a:ea typeface="ＭＳ Ｐゴシック" charset="-128"/>
                <a:cs typeface="ＭＳ Ｐゴシック" charset="-128"/>
              </a:rPr>
              <a:t>0.15 + 0.85 × </a:t>
            </a:r>
            <a:r>
              <a:rPr lang="en-US" dirty="0" err="1">
                <a:solidFill>
                  <a:srgbClr val="953735"/>
                </a:solidFill>
                <a:ea typeface="ＭＳ Ｐゴシック" charset="-128"/>
                <a:cs typeface="ＭＳ Ｐゴシック" charset="-128"/>
              </a:rPr>
              <a:t>contribs</a:t>
            </a:r>
            <a:endParaRPr lang="en-US" dirty="0">
              <a:solidFill>
                <a:srgbClr val="953735"/>
              </a:solidFill>
              <a:ea typeface="ＭＳ Ｐゴシック" charset="-128"/>
              <a:cs typeface="ＭＳ Ｐゴシック" charset="-128"/>
            </a:endParaRPr>
          </a:p>
          <a:p>
            <a:endParaRPr lang="en-US" dirty="0"/>
          </a:p>
        </p:txBody>
      </p:sp>
      <p:sp>
        <p:nvSpPr>
          <p:cNvPr id="4" name="Folded Corner 3"/>
          <p:cNvSpPr/>
          <p:nvPr/>
        </p:nvSpPr>
        <p:spPr>
          <a:xfrm>
            <a:off x="3558122" y="4377514"/>
            <a:ext cx="810679" cy="793480"/>
          </a:xfrm>
          <a:prstGeom prst="foldedCorner">
            <a:avLst>
              <a:gd name="adj" fmla="val 34955"/>
            </a:avLst>
          </a:prstGeom>
          <a:solidFill>
            <a:schemeClr val="bg1"/>
          </a:solidFill>
          <a:ln>
            <a:headEnd type="none" w="med" len="med"/>
            <a:tailEnd type="none"/>
          </a:ln>
          <a:effectLst>
            <a:outerShdw blurRad="50800" dist="38100" dir="2700000" algn="tl"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lIns="108855" tIns="54428" rIns="108855" bIns="54428" rtlCol="0" anchor="ctr"/>
          <a:lstStyle/>
          <a:p>
            <a:pPr algn="ctr"/>
            <a:endParaRPr lang="en-US" sz="2150" dirty="0"/>
          </a:p>
        </p:txBody>
      </p:sp>
      <p:sp>
        <p:nvSpPr>
          <p:cNvPr id="5" name="Folded Corner 4"/>
          <p:cNvSpPr/>
          <p:nvPr/>
        </p:nvSpPr>
        <p:spPr>
          <a:xfrm>
            <a:off x="5588001" y="3584034"/>
            <a:ext cx="810679" cy="793480"/>
          </a:xfrm>
          <a:prstGeom prst="foldedCorner">
            <a:avLst>
              <a:gd name="adj" fmla="val 34955"/>
            </a:avLst>
          </a:prstGeom>
          <a:solidFill>
            <a:schemeClr val="bg1"/>
          </a:solidFill>
          <a:ln>
            <a:headEnd type="none" w="med" len="med"/>
            <a:tailEnd type="none"/>
          </a:ln>
          <a:effectLst>
            <a:outerShdw blurRad="50800" dist="38100" dir="2700000" algn="tl"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lIns="108855" tIns="54428" rIns="108855" bIns="54428" rtlCol="0" anchor="ctr"/>
          <a:lstStyle/>
          <a:p>
            <a:pPr algn="ctr"/>
            <a:endParaRPr lang="en-US" sz="2150"/>
          </a:p>
        </p:txBody>
      </p:sp>
      <p:sp>
        <p:nvSpPr>
          <p:cNvPr id="6" name="Folded Corner 5"/>
          <p:cNvSpPr/>
          <p:nvPr/>
        </p:nvSpPr>
        <p:spPr>
          <a:xfrm>
            <a:off x="7622122" y="4377514"/>
            <a:ext cx="810679" cy="793480"/>
          </a:xfrm>
          <a:prstGeom prst="foldedCorner">
            <a:avLst>
              <a:gd name="adj" fmla="val 34955"/>
            </a:avLst>
          </a:prstGeom>
          <a:solidFill>
            <a:schemeClr val="bg1"/>
          </a:solidFill>
          <a:ln>
            <a:headEnd type="none" w="med" len="med"/>
            <a:tailEnd type="none"/>
          </a:ln>
          <a:effectLst>
            <a:outerShdw blurRad="50800" dist="38100" dir="2700000" algn="tl"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lIns="108855" tIns="54428" rIns="108855" bIns="54428" rtlCol="0" anchor="ctr"/>
          <a:lstStyle/>
          <a:p>
            <a:pPr algn="ctr"/>
            <a:endParaRPr lang="en-US" sz="2150"/>
          </a:p>
        </p:txBody>
      </p:sp>
      <p:sp>
        <p:nvSpPr>
          <p:cNvPr id="8" name="Folded Corner 7"/>
          <p:cNvSpPr/>
          <p:nvPr/>
        </p:nvSpPr>
        <p:spPr>
          <a:xfrm>
            <a:off x="5594030" y="5428574"/>
            <a:ext cx="810679" cy="793480"/>
          </a:xfrm>
          <a:prstGeom prst="foldedCorner">
            <a:avLst>
              <a:gd name="adj" fmla="val 34955"/>
            </a:avLst>
          </a:prstGeom>
          <a:solidFill>
            <a:schemeClr val="bg1"/>
          </a:solidFill>
          <a:ln>
            <a:headEnd type="none" w="med" len="med"/>
            <a:tailEnd type="none"/>
          </a:ln>
          <a:effectLst>
            <a:outerShdw blurRad="50800" dist="38100" dir="2700000" algn="tl"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lIns="108855" tIns="54428" rIns="108855" bIns="54428" rtlCol="0" anchor="ctr"/>
          <a:lstStyle/>
          <a:p>
            <a:pPr algn="ctr"/>
            <a:endParaRPr lang="en-US" sz="2150"/>
          </a:p>
        </p:txBody>
      </p:sp>
      <p:cxnSp>
        <p:nvCxnSpPr>
          <p:cNvPr id="10" name="Straight Arrow Connector 9"/>
          <p:cNvCxnSpPr/>
          <p:nvPr/>
        </p:nvCxnSpPr>
        <p:spPr>
          <a:xfrm flipH="1" flipV="1">
            <a:off x="4368800" y="4955634"/>
            <a:ext cx="1219200" cy="472940"/>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a:stCxn id="8" idx="0"/>
            <a:endCxn id="5" idx="2"/>
          </p:cNvCxnSpPr>
          <p:nvPr/>
        </p:nvCxnSpPr>
        <p:spPr>
          <a:xfrm flipH="1" flipV="1">
            <a:off x="5993340" y="4377514"/>
            <a:ext cx="6030" cy="1051060"/>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a:endCxn id="5" idx="1"/>
          </p:cNvCxnSpPr>
          <p:nvPr/>
        </p:nvCxnSpPr>
        <p:spPr>
          <a:xfrm flipV="1">
            <a:off x="4368800" y="3980774"/>
            <a:ext cx="1219200" cy="593860"/>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p:nvPr/>
        </p:nvCxnSpPr>
        <p:spPr>
          <a:xfrm flipH="1" flipV="1">
            <a:off x="6398679" y="3872759"/>
            <a:ext cx="1223443" cy="593860"/>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cxnSp>
        <p:nvCxnSpPr>
          <p:cNvPr id="39" name="Straight Arrow Connector 38"/>
          <p:cNvCxnSpPr/>
          <p:nvPr/>
        </p:nvCxnSpPr>
        <p:spPr>
          <a:xfrm flipH="1" flipV="1">
            <a:off x="6398679" y="4032216"/>
            <a:ext cx="1223443" cy="593860"/>
          </a:xfrm>
          <a:prstGeom prst="straightConnector1">
            <a:avLst/>
          </a:prstGeom>
          <a:ln>
            <a:solidFill>
              <a:schemeClr val="tx1"/>
            </a:solidFill>
            <a:headEnd type="arrow" w="med" len="med"/>
            <a:tailEnd type="none"/>
          </a:ln>
          <a:effectLst/>
        </p:spPr>
        <p:style>
          <a:lnRef idx="2">
            <a:schemeClr val="accent1"/>
          </a:lnRef>
          <a:fillRef idx="0">
            <a:schemeClr val="accent1"/>
          </a:fillRef>
          <a:effectRef idx="1">
            <a:schemeClr val="accent1"/>
          </a:effectRef>
          <a:fontRef idx="minor">
            <a:schemeClr val="tx1"/>
          </a:fontRef>
        </p:style>
      </p:cxnSp>
      <p:sp>
        <p:nvSpPr>
          <p:cNvPr id="40" name="TextBox 39"/>
          <p:cNvSpPr txBox="1"/>
          <p:nvPr/>
        </p:nvSpPr>
        <p:spPr>
          <a:xfrm>
            <a:off x="2641600" y="4482694"/>
            <a:ext cx="604557" cy="440779"/>
          </a:xfrm>
          <a:prstGeom prst="rect">
            <a:avLst/>
          </a:prstGeom>
          <a:noFill/>
        </p:spPr>
        <p:txBody>
          <a:bodyPr wrap="none" lIns="108855" tIns="54428" rIns="108855" bIns="54428" rtlCol="0">
            <a:spAutoFit/>
          </a:bodyPr>
          <a:lstStyle/>
          <a:p>
            <a:r>
              <a:rPr lang="en-US" sz="2150" dirty="0">
                <a:latin typeface="Arial"/>
                <a:cs typeface="Arial"/>
              </a:rPr>
              <a:t>1.0</a:t>
            </a:r>
          </a:p>
        </p:txBody>
      </p:sp>
      <p:sp>
        <p:nvSpPr>
          <p:cNvPr id="41" name="TextBox 40"/>
          <p:cNvSpPr txBox="1"/>
          <p:nvPr/>
        </p:nvSpPr>
        <p:spPr>
          <a:xfrm>
            <a:off x="8555908" y="4474869"/>
            <a:ext cx="604557" cy="440779"/>
          </a:xfrm>
          <a:prstGeom prst="rect">
            <a:avLst/>
          </a:prstGeom>
          <a:noFill/>
        </p:spPr>
        <p:txBody>
          <a:bodyPr wrap="none" lIns="108855" tIns="54428" rIns="108855" bIns="54428" rtlCol="0">
            <a:spAutoFit/>
          </a:bodyPr>
          <a:lstStyle/>
          <a:p>
            <a:r>
              <a:rPr lang="en-US" sz="2150" dirty="0">
                <a:latin typeface="Arial"/>
                <a:cs typeface="Arial"/>
              </a:rPr>
              <a:t>1.0</a:t>
            </a:r>
          </a:p>
        </p:txBody>
      </p:sp>
      <p:sp>
        <p:nvSpPr>
          <p:cNvPr id="42" name="TextBox 41"/>
          <p:cNvSpPr txBox="1"/>
          <p:nvPr/>
        </p:nvSpPr>
        <p:spPr>
          <a:xfrm>
            <a:off x="4691314" y="3343534"/>
            <a:ext cx="604557" cy="440779"/>
          </a:xfrm>
          <a:prstGeom prst="rect">
            <a:avLst/>
          </a:prstGeom>
          <a:noFill/>
        </p:spPr>
        <p:txBody>
          <a:bodyPr wrap="none" lIns="108855" tIns="54428" rIns="108855" bIns="54428" rtlCol="0">
            <a:spAutoFit/>
          </a:bodyPr>
          <a:lstStyle/>
          <a:p>
            <a:r>
              <a:rPr lang="en-US" sz="2150" dirty="0">
                <a:latin typeface="Arial"/>
                <a:cs typeface="Arial"/>
              </a:rPr>
              <a:t>1.0</a:t>
            </a:r>
          </a:p>
        </p:txBody>
      </p:sp>
      <p:sp>
        <p:nvSpPr>
          <p:cNvPr id="43" name="TextBox 42"/>
          <p:cNvSpPr txBox="1"/>
          <p:nvPr/>
        </p:nvSpPr>
        <p:spPr>
          <a:xfrm>
            <a:off x="4686178" y="5790741"/>
            <a:ext cx="604557" cy="440779"/>
          </a:xfrm>
          <a:prstGeom prst="rect">
            <a:avLst/>
          </a:prstGeom>
          <a:noFill/>
        </p:spPr>
        <p:txBody>
          <a:bodyPr wrap="none" lIns="108855" tIns="54428" rIns="108855" bIns="54428" rtlCol="0">
            <a:spAutoFit/>
          </a:bodyPr>
          <a:lstStyle/>
          <a:p>
            <a:r>
              <a:rPr lang="en-US" sz="2150" dirty="0">
                <a:latin typeface="Arial"/>
                <a:cs typeface="Arial"/>
              </a:rPr>
              <a:t>1.0</a:t>
            </a:r>
          </a:p>
        </p:txBody>
      </p:sp>
      <p:cxnSp>
        <p:nvCxnSpPr>
          <p:cNvPr id="17" name="Straight Arrow Connector 16"/>
          <p:cNvCxnSpPr/>
          <p:nvPr/>
        </p:nvCxnSpPr>
        <p:spPr>
          <a:xfrm flipV="1">
            <a:off x="6404708" y="4910329"/>
            <a:ext cx="1217414" cy="559320"/>
          </a:xfrm>
          <a:prstGeom prst="straightConnector1">
            <a:avLst/>
          </a:prstGeom>
          <a:ln>
            <a:solidFill>
              <a:schemeClr val="tx1"/>
            </a:solidFill>
            <a:headEnd type="arrow" w="med" len="med"/>
            <a:tailEnd type="non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9299930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132782" y="589638"/>
            <a:ext cx="10972800" cy="1143000"/>
          </a:xfrm>
        </p:spPr>
        <p:txBody>
          <a:bodyPr/>
          <a:lstStyle/>
          <a:p>
            <a:r>
              <a:rPr lang="en-US" dirty="0"/>
              <a:t>Algorithm</a:t>
            </a:r>
          </a:p>
        </p:txBody>
      </p:sp>
      <p:sp>
        <p:nvSpPr>
          <p:cNvPr id="3" name="Content Placeholder 2"/>
          <p:cNvSpPr>
            <a:spLocks noGrp="1"/>
          </p:cNvSpPr>
          <p:nvPr>
            <p:ph idx="1"/>
          </p:nvPr>
        </p:nvSpPr>
        <p:spPr>
          <a:xfrm>
            <a:off x="1132782" y="1909587"/>
            <a:ext cx="10972800" cy="1999817"/>
          </a:xfrm>
        </p:spPr>
        <p:txBody>
          <a:bodyPr/>
          <a:lstStyle/>
          <a:p>
            <a:pPr marL="612308" indent="-612308">
              <a:buFont typeface="+mj-lt"/>
              <a:buAutoNum type="arabicPeriod"/>
            </a:pPr>
            <a:r>
              <a:rPr lang="en-US" dirty="0"/>
              <a:t>Start each page at a rank of 1</a:t>
            </a:r>
          </a:p>
          <a:p>
            <a:pPr marL="612308" indent="-612308">
              <a:spcBef>
                <a:spcPts val="476"/>
              </a:spcBef>
              <a:buFont typeface="+mj-lt"/>
              <a:buAutoNum type="arabicPeriod"/>
            </a:pPr>
            <a:r>
              <a:rPr lang="en-US" dirty="0"/>
              <a:t>On each iteration, have page </a:t>
            </a:r>
            <a:r>
              <a:rPr lang="en-US" dirty="0">
                <a:solidFill>
                  <a:schemeClr val="accent2">
                    <a:lumMod val="75000"/>
                  </a:schemeClr>
                </a:solidFill>
              </a:rPr>
              <a:t>p</a:t>
            </a:r>
            <a:r>
              <a:rPr lang="en-US" dirty="0"/>
              <a:t> contribute</a:t>
            </a:r>
            <a:br>
              <a:rPr lang="en-US" dirty="0"/>
            </a:br>
            <a:r>
              <a:rPr lang="en-US" dirty="0" err="1">
                <a:solidFill>
                  <a:schemeClr val="accent2">
                    <a:lumMod val="75000"/>
                  </a:schemeClr>
                </a:solidFill>
              </a:rPr>
              <a:t>rank</a:t>
            </a:r>
            <a:r>
              <a:rPr lang="en-US" baseline="-25000" dirty="0" err="1">
                <a:solidFill>
                  <a:schemeClr val="accent2">
                    <a:lumMod val="75000"/>
                  </a:schemeClr>
                </a:solidFill>
              </a:rPr>
              <a:t>p</a:t>
            </a:r>
            <a:r>
              <a:rPr lang="en-US" dirty="0">
                <a:solidFill>
                  <a:schemeClr val="accent2">
                    <a:lumMod val="75000"/>
                  </a:schemeClr>
                </a:solidFill>
              </a:rPr>
              <a:t> / |</a:t>
            </a:r>
            <a:r>
              <a:rPr lang="en-US" dirty="0" err="1">
                <a:solidFill>
                  <a:schemeClr val="accent2">
                    <a:lumMod val="75000"/>
                  </a:schemeClr>
                </a:solidFill>
              </a:rPr>
              <a:t>neighbors</a:t>
            </a:r>
            <a:r>
              <a:rPr lang="en-US" baseline="-25000" dirty="0" err="1">
                <a:solidFill>
                  <a:schemeClr val="accent2">
                    <a:lumMod val="75000"/>
                  </a:schemeClr>
                </a:solidFill>
              </a:rPr>
              <a:t>p</a:t>
            </a:r>
            <a:r>
              <a:rPr lang="en-US" dirty="0">
                <a:solidFill>
                  <a:schemeClr val="accent2">
                    <a:lumMod val="75000"/>
                  </a:schemeClr>
                </a:solidFill>
              </a:rPr>
              <a:t>|</a:t>
            </a:r>
            <a:r>
              <a:rPr lang="en-US" dirty="0"/>
              <a:t> to its neighbors</a:t>
            </a:r>
          </a:p>
          <a:p>
            <a:pPr marL="612308" indent="-612308">
              <a:spcBef>
                <a:spcPts val="476"/>
              </a:spcBef>
              <a:buFont typeface="+mj-lt"/>
              <a:buAutoNum type="arabicPeriod"/>
            </a:pPr>
            <a:r>
              <a:rPr lang="en-US" dirty="0">
                <a:ea typeface="ＭＳ Ｐゴシック" charset="-128"/>
                <a:cs typeface="ＭＳ Ｐゴシック" charset="-128"/>
              </a:rPr>
              <a:t>Set each page’s rank to</a:t>
            </a:r>
            <a:r>
              <a:rPr lang="en-US" dirty="0">
                <a:solidFill>
                  <a:srgbClr val="8000FF"/>
                </a:solidFill>
                <a:ea typeface="ＭＳ Ｐゴシック" charset="-128"/>
                <a:cs typeface="ＭＳ Ｐゴシック" charset="-128"/>
              </a:rPr>
              <a:t> </a:t>
            </a:r>
            <a:r>
              <a:rPr lang="en-US" dirty="0">
                <a:solidFill>
                  <a:srgbClr val="953735"/>
                </a:solidFill>
                <a:ea typeface="ＭＳ Ｐゴシック" charset="-128"/>
                <a:cs typeface="ＭＳ Ｐゴシック" charset="-128"/>
              </a:rPr>
              <a:t>0.15 + 0.85 × </a:t>
            </a:r>
            <a:r>
              <a:rPr lang="en-US" dirty="0" err="1">
                <a:solidFill>
                  <a:srgbClr val="953735"/>
                </a:solidFill>
                <a:ea typeface="ＭＳ Ｐゴシック" charset="-128"/>
                <a:cs typeface="ＭＳ Ｐゴシック" charset="-128"/>
              </a:rPr>
              <a:t>contribs</a:t>
            </a:r>
            <a:endParaRPr lang="en-US" dirty="0">
              <a:solidFill>
                <a:srgbClr val="953735"/>
              </a:solidFill>
              <a:ea typeface="ＭＳ Ｐゴシック" charset="-128"/>
              <a:cs typeface="ＭＳ Ｐゴシック" charset="-128"/>
            </a:endParaRPr>
          </a:p>
          <a:p>
            <a:endParaRPr lang="en-US" dirty="0"/>
          </a:p>
        </p:txBody>
      </p:sp>
      <p:sp>
        <p:nvSpPr>
          <p:cNvPr id="4" name="Folded Corner 3"/>
          <p:cNvSpPr/>
          <p:nvPr/>
        </p:nvSpPr>
        <p:spPr>
          <a:xfrm>
            <a:off x="3558122" y="4351788"/>
            <a:ext cx="810679" cy="793480"/>
          </a:xfrm>
          <a:prstGeom prst="foldedCorner">
            <a:avLst>
              <a:gd name="adj" fmla="val 34955"/>
            </a:avLst>
          </a:prstGeom>
          <a:solidFill>
            <a:schemeClr val="bg1"/>
          </a:solidFill>
          <a:ln>
            <a:headEnd type="none" w="med" len="med"/>
            <a:tailEnd type="none"/>
          </a:ln>
          <a:effectLst>
            <a:outerShdw blurRad="50800" dist="38100" dir="2700000" algn="tl"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lIns="108855" tIns="54428" rIns="108855" bIns="54428" rtlCol="0" anchor="ctr"/>
          <a:lstStyle/>
          <a:p>
            <a:pPr algn="ctr"/>
            <a:endParaRPr lang="en-US" sz="2150" dirty="0"/>
          </a:p>
        </p:txBody>
      </p:sp>
      <p:sp>
        <p:nvSpPr>
          <p:cNvPr id="5" name="Folded Corner 4"/>
          <p:cNvSpPr/>
          <p:nvPr/>
        </p:nvSpPr>
        <p:spPr>
          <a:xfrm>
            <a:off x="5588001" y="3558308"/>
            <a:ext cx="810679" cy="793480"/>
          </a:xfrm>
          <a:prstGeom prst="foldedCorner">
            <a:avLst>
              <a:gd name="adj" fmla="val 34955"/>
            </a:avLst>
          </a:prstGeom>
          <a:solidFill>
            <a:schemeClr val="bg1"/>
          </a:solidFill>
          <a:ln>
            <a:headEnd type="none" w="med" len="med"/>
            <a:tailEnd type="none"/>
          </a:ln>
          <a:effectLst>
            <a:outerShdw blurRad="50800" dist="38100" dir="2700000" algn="tl"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lIns="108855" tIns="54428" rIns="108855" bIns="54428" rtlCol="0" anchor="ctr"/>
          <a:lstStyle/>
          <a:p>
            <a:pPr algn="ctr"/>
            <a:endParaRPr lang="en-US" sz="2150"/>
          </a:p>
        </p:txBody>
      </p:sp>
      <p:sp>
        <p:nvSpPr>
          <p:cNvPr id="6" name="Folded Corner 5"/>
          <p:cNvSpPr/>
          <p:nvPr/>
        </p:nvSpPr>
        <p:spPr>
          <a:xfrm>
            <a:off x="7622122" y="4351788"/>
            <a:ext cx="810679" cy="793480"/>
          </a:xfrm>
          <a:prstGeom prst="foldedCorner">
            <a:avLst>
              <a:gd name="adj" fmla="val 34955"/>
            </a:avLst>
          </a:prstGeom>
          <a:solidFill>
            <a:schemeClr val="bg1"/>
          </a:solidFill>
          <a:ln>
            <a:headEnd type="none" w="med" len="med"/>
            <a:tailEnd type="none"/>
          </a:ln>
          <a:effectLst>
            <a:outerShdw blurRad="50800" dist="38100" dir="2700000" algn="tl"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lIns="108855" tIns="54428" rIns="108855" bIns="54428" rtlCol="0" anchor="ctr"/>
          <a:lstStyle/>
          <a:p>
            <a:pPr algn="ctr"/>
            <a:endParaRPr lang="en-US" sz="2150"/>
          </a:p>
        </p:txBody>
      </p:sp>
      <p:sp>
        <p:nvSpPr>
          <p:cNvPr id="8" name="Folded Corner 7"/>
          <p:cNvSpPr/>
          <p:nvPr/>
        </p:nvSpPr>
        <p:spPr>
          <a:xfrm>
            <a:off x="5594030" y="5402848"/>
            <a:ext cx="810679" cy="793480"/>
          </a:xfrm>
          <a:prstGeom prst="foldedCorner">
            <a:avLst>
              <a:gd name="adj" fmla="val 34955"/>
            </a:avLst>
          </a:prstGeom>
          <a:solidFill>
            <a:schemeClr val="bg1"/>
          </a:solidFill>
          <a:ln>
            <a:headEnd type="none" w="med" len="med"/>
            <a:tailEnd type="none"/>
          </a:ln>
          <a:effectLst>
            <a:outerShdw blurRad="50800" dist="38100" dir="2700000" algn="tl"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lIns="108855" tIns="54428" rIns="108855" bIns="54428" rtlCol="0" anchor="ctr"/>
          <a:lstStyle/>
          <a:p>
            <a:pPr algn="ctr"/>
            <a:endParaRPr lang="en-US" sz="2150"/>
          </a:p>
        </p:txBody>
      </p:sp>
      <p:cxnSp>
        <p:nvCxnSpPr>
          <p:cNvPr id="10" name="Straight Arrow Connector 9"/>
          <p:cNvCxnSpPr/>
          <p:nvPr/>
        </p:nvCxnSpPr>
        <p:spPr>
          <a:xfrm flipH="1" flipV="1">
            <a:off x="4368800" y="4929908"/>
            <a:ext cx="1219200" cy="472940"/>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a:stCxn id="8" idx="0"/>
            <a:endCxn id="5" idx="2"/>
          </p:cNvCxnSpPr>
          <p:nvPr/>
        </p:nvCxnSpPr>
        <p:spPr>
          <a:xfrm flipH="1" flipV="1">
            <a:off x="5993341" y="4351788"/>
            <a:ext cx="6029" cy="1051060"/>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a:endCxn id="5" idx="1"/>
          </p:cNvCxnSpPr>
          <p:nvPr/>
        </p:nvCxnSpPr>
        <p:spPr>
          <a:xfrm flipV="1">
            <a:off x="4368800" y="3955048"/>
            <a:ext cx="1219201" cy="597920"/>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p:nvPr/>
        </p:nvCxnSpPr>
        <p:spPr>
          <a:xfrm flipH="1" flipV="1">
            <a:off x="6398679" y="3847033"/>
            <a:ext cx="1223443" cy="593860"/>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cxnSp>
        <p:nvCxnSpPr>
          <p:cNvPr id="39" name="Straight Arrow Connector 38"/>
          <p:cNvCxnSpPr/>
          <p:nvPr/>
        </p:nvCxnSpPr>
        <p:spPr>
          <a:xfrm flipH="1" flipV="1">
            <a:off x="6398679" y="4006490"/>
            <a:ext cx="1223443" cy="593860"/>
          </a:xfrm>
          <a:prstGeom prst="straightConnector1">
            <a:avLst/>
          </a:prstGeom>
          <a:ln>
            <a:solidFill>
              <a:schemeClr val="tx1"/>
            </a:solidFill>
            <a:headEnd type="arrow" w="med" len="med"/>
            <a:tailEnd type="none"/>
          </a:ln>
          <a:effectLst/>
        </p:spPr>
        <p:style>
          <a:lnRef idx="2">
            <a:schemeClr val="accent1"/>
          </a:lnRef>
          <a:fillRef idx="0">
            <a:schemeClr val="accent1"/>
          </a:fillRef>
          <a:effectRef idx="1">
            <a:schemeClr val="accent1"/>
          </a:effectRef>
          <a:fontRef idx="minor">
            <a:schemeClr val="tx1"/>
          </a:fontRef>
        </p:style>
      </p:cxnSp>
      <p:sp>
        <p:nvSpPr>
          <p:cNvPr id="40" name="TextBox 39"/>
          <p:cNvSpPr txBox="1"/>
          <p:nvPr/>
        </p:nvSpPr>
        <p:spPr>
          <a:xfrm>
            <a:off x="2641600" y="4456968"/>
            <a:ext cx="604557" cy="440779"/>
          </a:xfrm>
          <a:prstGeom prst="rect">
            <a:avLst/>
          </a:prstGeom>
          <a:noFill/>
        </p:spPr>
        <p:txBody>
          <a:bodyPr wrap="none" lIns="108855" tIns="54428" rIns="108855" bIns="54428" rtlCol="0">
            <a:spAutoFit/>
          </a:bodyPr>
          <a:lstStyle/>
          <a:p>
            <a:r>
              <a:rPr lang="en-US" sz="2150" dirty="0">
                <a:latin typeface="Arial"/>
                <a:cs typeface="Arial"/>
              </a:rPr>
              <a:t>1.0</a:t>
            </a:r>
          </a:p>
        </p:txBody>
      </p:sp>
      <p:sp>
        <p:nvSpPr>
          <p:cNvPr id="41" name="TextBox 40"/>
          <p:cNvSpPr txBox="1"/>
          <p:nvPr/>
        </p:nvSpPr>
        <p:spPr>
          <a:xfrm>
            <a:off x="8555908" y="4449143"/>
            <a:ext cx="604557" cy="440779"/>
          </a:xfrm>
          <a:prstGeom prst="rect">
            <a:avLst/>
          </a:prstGeom>
          <a:noFill/>
        </p:spPr>
        <p:txBody>
          <a:bodyPr wrap="none" lIns="108855" tIns="54428" rIns="108855" bIns="54428" rtlCol="0">
            <a:spAutoFit/>
          </a:bodyPr>
          <a:lstStyle/>
          <a:p>
            <a:r>
              <a:rPr lang="en-US" sz="2150" dirty="0">
                <a:latin typeface="Arial"/>
                <a:cs typeface="Arial"/>
              </a:rPr>
              <a:t>1.0</a:t>
            </a:r>
          </a:p>
        </p:txBody>
      </p:sp>
      <p:sp>
        <p:nvSpPr>
          <p:cNvPr id="42" name="TextBox 41"/>
          <p:cNvSpPr txBox="1"/>
          <p:nvPr/>
        </p:nvSpPr>
        <p:spPr>
          <a:xfrm>
            <a:off x="4691314" y="3317808"/>
            <a:ext cx="604557" cy="440779"/>
          </a:xfrm>
          <a:prstGeom prst="rect">
            <a:avLst/>
          </a:prstGeom>
          <a:noFill/>
        </p:spPr>
        <p:txBody>
          <a:bodyPr wrap="none" lIns="108855" tIns="54428" rIns="108855" bIns="54428" rtlCol="0">
            <a:spAutoFit/>
          </a:bodyPr>
          <a:lstStyle/>
          <a:p>
            <a:r>
              <a:rPr lang="en-US" sz="2150" dirty="0">
                <a:latin typeface="Arial"/>
                <a:cs typeface="Arial"/>
              </a:rPr>
              <a:t>1.0</a:t>
            </a:r>
          </a:p>
        </p:txBody>
      </p:sp>
      <p:sp>
        <p:nvSpPr>
          <p:cNvPr id="43" name="TextBox 42"/>
          <p:cNvSpPr txBox="1"/>
          <p:nvPr/>
        </p:nvSpPr>
        <p:spPr>
          <a:xfrm>
            <a:off x="4686178" y="5765015"/>
            <a:ext cx="604557" cy="440779"/>
          </a:xfrm>
          <a:prstGeom prst="rect">
            <a:avLst/>
          </a:prstGeom>
          <a:noFill/>
        </p:spPr>
        <p:txBody>
          <a:bodyPr wrap="none" lIns="108855" tIns="54428" rIns="108855" bIns="54428" rtlCol="0">
            <a:spAutoFit/>
          </a:bodyPr>
          <a:lstStyle/>
          <a:p>
            <a:r>
              <a:rPr lang="en-US" sz="2150" dirty="0">
                <a:latin typeface="Arial"/>
                <a:cs typeface="Arial"/>
              </a:rPr>
              <a:t>1.0</a:t>
            </a:r>
          </a:p>
        </p:txBody>
      </p:sp>
      <p:sp>
        <p:nvSpPr>
          <p:cNvPr id="7" name="TextBox 6"/>
          <p:cNvSpPr txBox="1"/>
          <p:nvPr/>
        </p:nvSpPr>
        <p:spPr>
          <a:xfrm>
            <a:off x="4476231" y="3775658"/>
            <a:ext cx="373724" cy="440779"/>
          </a:xfrm>
          <a:prstGeom prst="rect">
            <a:avLst/>
          </a:prstGeom>
          <a:noFill/>
        </p:spPr>
        <p:txBody>
          <a:bodyPr wrap="none" lIns="108855" tIns="54428" rIns="108855" bIns="54428" rtlCol="0">
            <a:spAutoFit/>
          </a:bodyPr>
          <a:lstStyle/>
          <a:p>
            <a:r>
              <a:rPr lang="en-US" sz="2150" dirty="0">
                <a:solidFill>
                  <a:srgbClr val="008040"/>
                </a:solidFill>
                <a:latin typeface="Arial"/>
                <a:cs typeface="Arial"/>
              </a:rPr>
              <a:t>1</a:t>
            </a:r>
          </a:p>
        </p:txBody>
      </p:sp>
      <p:sp>
        <p:nvSpPr>
          <p:cNvPr id="18" name="TextBox 17"/>
          <p:cNvSpPr txBox="1"/>
          <p:nvPr/>
        </p:nvSpPr>
        <p:spPr>
          <a:xfrm>
            <a:off x="4572001" y="5158509"/>
            <a:ext cx="604557" cy="440779"/>
          </a:xfrm>
          <a:prstGeom prst="rect">
            <a:avLst/>
          </a:prstGeom>
          <a:noFill/>
        </p:spPr>
        <p:txBody>
          <a:bodyPr wrap="none" lIns="108855" tIns="54428" rIns="108855" bIns="54428" rtlCol="0">
            <a:spAutoFit/>
          </a:bodyPr>
          <a:lstStyle/>
          <a:p>
            <a:r>
              <a:rPr lang="en-US" sz="2150" dirty="0">
                <a:solidFill>
                  <a:srgbClr val="008040"/>
                </a:solidFill>
                <a:latin typeface="Arial"/>
                <a:cs typeface="Arial"/>
              </a:rPr>
              <a:t>0.5</a:t>
            </a:r>
          </a:p>
        </p:txBody>
      </p:sp>
      <p:sp>
        <p:nvSpPr>
          <p:cNvPr id="19" name="TextBox 18"/>
          <p:cNvSpPr txBox="1"/>
          <p:nvPr/>
        </p:nvSpPr>
        <p:spPr>
          <a:xfrm>
            <a:off x="5232013" y="4548909"/>
            <a:ext cx="604557" cy="440779"/>
          </a:xfrm>
          <a:prstGeom prst="rect">
            <a:avLst/>
          </a:prstGeom>
          <a:noFill/>
        </p:spPr>
        <p:txBody>
          <a:bodyPr wrap="none" lIns="108855" tIns="54428" rIns="108855" bIns="54428" rtlCol="0">
            <a:spAutoFit/>
          </a:bodyPr>
          <a:lstStyle/>
          <a:p>
            <a:r>
              <a:rPr lang="en-US" sz="2150" dirty="0">
                <a:solidFill>
                  <a:srgbClr val="008040"/>
                </a:solidFill>
                <a:latin typeface="Arial"/>
                <a:cs typeface="Arial"/>
              </a:rPr>
              <a:t>0.5</a:t>
            </a:r>
          </a:p>
        </p:txBody>
      </p:sp>
      <p:sp>
        <p:nvSpPr>
          <p:cNvPr id="20" name="TextBox 19"/>
          <p:cNvSpPr txBox="1"/>
          <p:nvPr/>
        </p:nvSpPr>
        <p:spPr>
          <a:xfrm>
            <a:off x="6986636" y="3674884"/>
            <a:ext cx="604557" cy="440779"/>
          </a:xfrm>
          <a:prstGeom prst="rect">
            <a:avLst/>
          </a:prstGeom>
          <a:noFill/>
        </p:spPr>
        <p:txBody>
          <a:bodyPr wrap="none" lIns="108855" tIns="54428" rIns="108855" bIns="54428" rtlCol="0">
            <a:spAutoFit/>
          </a:bodyPr>
          <a:lstStyle/>
          <a:p>
            <a:r>
              <a:rPr lang="en-US" sz="2150" dirty="0">
                <a:solidFill>
                  <a:srgbClr val="008040"/>
                </a:solidFill>
                <a:latin typeface="Arial"/>
                <a:cs typeface="Arial"/>
              </a:rPr>
              <a:t>0.5</a:t>
            </a:r>
          </a:p>
        </p:txBody>
      </p:sp>
      <p:sp>
        <p:nvSpPr>
          <p:cNvPr id="21" name="TextBox 20"/>
          <p:cNvSpPr txBox="1"/>
          <p:nvPr/>
        </p:nvSpPr>
        <p:spPr>
          <a:xfrm>
            <a:off x="6619182" y="4212749"/>
            <a:ext cx="373724" cy="440779"/>
          </a:xfrm>
          <a:prstGeom prst="rect">
            <a:avLst/>
          </a:prstGeom>
          <a:noFill/>
        </p:spPr>
        <p:txBody>
          <a:bodyPr wrap="none" lIns="108855" tIns="54428" rIns="108855" bIns="54428" rtlCol="0">
            <a:spAutoFit/>
          </a:bodyPr>
          <a:lstStyle/>
          <a:p>
            <a:r>
              <a:rPr lang="en-US" sz="2150" dirty="0">
                <a:solidFill>
                  <a:srgbClr val="008040"/>
                </a:solidFill>
                <a:latin typeface="Arial"/>
                <a:cs typeface="Arial"/>
              </a:rPr>
              <a:t>1</a:t>
            </a:r>
          </a:p>
        </p:txBody>
      </p:sp>
      <p:cxnSp>
        <p:nvCxnSpPr>
          <p:cNvPr id="22" name="Straight Arrow Connector 21"/>
          <p:cNvCxnSpPr/>
          <p:nvPr/>
        </p:nvCxnSpPr>
        <p:spPr>
          <a:xfrm flipV="1">
            <a:off x="6404708" y="4884603"/>
            <a:ext cx="1217414" cy="559320"/>
          </a:xfrm>
          <a:prstGeom prst="straightConnector1">
            <a:avLst/>
          </a:prstGeom>
          <a:ln>
            <a:solidFill>
              <a:schemeClr val="tx1"/>
            </a:solidFill>
            <a:headEnd type="arrow" w="med" len="med"/>
            <a:tailEnd type="none"/>
          </a:ln>
          <a:effectLst/>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a:off x="6986636" y="5001644"/>
            <a:ext cx="604557" cy="440779"/>
          </a:xfrm>
          <a:prstGeom prst="rect">
            <a:avLst/>
          </a:prstGeom>
          <a:noFill/>
        </p:spPr>
        <p:txBody>
          <a:bodyPr wrap="none" lIns="108855" tIns="54428" rIns="108855" bIns="54428" rtlCol="0">
            <a:spAutoFit/>
          </a:bodyPr>
          <a:lstStyle/>
          <a:p>
            <a:r>
              <a:rPr lang="en-US" sz="2150" dirty="0">
                <a:solidFill>
                  <a:srgbClr val="008040"/>
                </a:solidFill>
                <a:latin typeface="Arial"/>
                <a:cs typeface="Arial"/>
              </a:rPr>
              <a:t>0.5</a:t>
            </a:r>
          </a:p>
        </p:txBody>
      </p:sp>
    </p:spTree>
    <p:extLst>
      <p:ext uri="{BB962C8B-B14F-4D97-AF65-F5344CB8AC3E}">
        <p14:creationId xmlns:p14="http://schemas.microsoft.com/office/powerpoint/2010/main" val="186995859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219200" y="641080"/>
            <a:ext cx="10972800" cy="1143000"/>
          </a:xfrm>
        </p:spPr>
        <p:txBody>
          <a:bodyPr/>
          <a:lstStyle/>
          <a:p>
            <a:r>
              <a:rPr lang="en-US" dirty="0"/>
              <a:t>Algorithm</a:t>
            </a:r>
          </a:p>
        </p:txBody>
      </p:sp>
      <p:sp>
        <p:nvSpPr>
          <p:cNvPr id="3" name="Content Placeholder 2"/>
          <p:cNvSpPr>
            <a:spLocks noGrp="1"/>
          </p:cNvSpPr>
          <p:nvPr>
            <p:ph idx="1"/>
          </p:nvPr>
        </p:nvSpPr>
        <p:spPr>
          <a:xfrm>
            <a:off x="1219200" y="1897080"/>
            <a:ext cx="10972800" cy="1999817"/>
          </a:xfrm>
        </p:spPr>
        <p:txBody>
          <a:bodyPr/>
          <a:lstStyle/>
          <a:p>
            <a:pPr marL="612308" indent="-612308">
              <a:buFont typeface="+mj-lt"/>
              <a:buAutoNum type="arabicPeriod"/>
            </a:pPr>
            <a:r>
              <a:rPr lang="en-US" dirty="0"/>
              <a:t>Start each page at a rank of 1</a:t>
            </a:r>
          </a:p>
          <a:p>
            <a:pPr marL="612308" indent="-612308">
              <a:spcBef>
                <a:spcPts val="476"/>
              </a:spcBef>
              <a:buFont typeface="+mj-lt"/>
              <a:buAutoNum type="arabicPeriod"/>
            </a:pPr>
            <a:r>
              <a:rPr lang="en-US" dirty="0"/>
              <a:t>On each iteration, have page </a:t>
            </a:r>
            <a:r>
              <a:rPr lang="en-US" dirty="0">
                <a:solidFill>
                  <a:schemeClr val="accent2">
                    <a:lumMod val="75000"/>
                  </a:schemeClr>
                </a:solidFill>
              </a:rPr>
              <a:t>p</a:t>
            </a:r>
            <a:r>
              <a:rPr lang="en-US" dirty="0"/>
              <a:t> contribute</a:t>
            </a:r>
            <a:br>
              <a:rPr lang="en-US" dirty="0"/>
            </a:br>
            <a:r>
              <a:rPr lang="en-US" dirty="0" err="1">
                <a:solidFill>
                  <a:schemeClr val="accent2">
                    <a:lumMod val="75000"/>
                  </a:schemeClr>
                </a:solidFill>
              </a:rPr>
              <a:t>rank</a:t>
            </a:r>
            <a:r>
              <a:rPr lang="en-US" baseline="-25000" dirty="0" err="1">
                <a:solidFill>
                  <a:schemeClr val="accent2">
                    <a:lumMod val="75000"/>
                  </a:schemeClr>
                </a:solidFill>
              </a:rPr>
              <a:t>p</a:t>
            </a:r>
            <a:r>
              <a:rPr lang="en-US" dirty="0">
                <a:solidFill>
                  <a:schemeClr val="accent2">
                    <a:lumMod val="75000"/>
                  </a:schemeClr>
                </a:solidFill>
              </a:rPr>
              <a:t> / |</a:t>
            </a:r>
            <a:r>
              <a:rPr lang="en-US" dirty="0" err="1">
                <a:solidFill>
                  <a:schemeClr val="accent2">
                    <a:lumMod val="75000"/>
                  </a:schemeClr>
                </a:solidFill>
              </a:rPr>
              <a:t>neighbors</a:t>
            </a:r>
            <a:r>
              <a:rPr lang="en-US" baseline="-25000" dirty="0" err="1">
                <a:solidFill>
                  <a:schemeClr val="accent2">
                    <a:lumMod val="75000"/>
                  </a:schemeClr>
                </a:solidFill>
              </a:rPr>
              <a:t>p</a:t>
            </a:r>
            <a:r>
              <a:rPr lang="en-US" dirty="0">
                <a:solidFill>
                  <a:schemeClr val="accent2">
                    <a:lumMod val="75000"/>
                  </a:schemeClr>
                </a:solidFill>
              </a:rPr>
              <a:t>|</a:t>
            </a:r>
            <a:r>
              <a:rPr lang="en-US" dirty="0"/>
              <a:t> to its neighbors</a:t>
            </a:r>
          </a:p>
          <a:p>
            <a:pPr marL="612308" indent="-612308">
              <a:spcBef>
                <a:spcPts val="476"/>
              </a:spcBef>
              <a:buFont typeface="+mj-lt"/>
              <a:buAutoNum type="arabicPeriod"/>
            </a:pPr>
            <a:r>
              <a:rPr lang="en-US" dirty="0">
                <a:ea typeface="ＭＳ Ｐゴシック" charset="-128"/>
                <a:cs typeface="ＭＳ Ｐゴシック" charset="-128"/>
              </a:rPr>
              <a:t>Set each page’s rank to</a:t>
            </a:r>
            <a:r>
              <a:rPr lang="en-US" dirty="0">
                <a:solidFill>
                  <a:srgbClr val="8000FF"/>
                </a:solidFill>
                <a:ea typeface="ＭＳ Ｐゴシック" charset="-128"/>
                <a:cs typeface="ＭＳ Ｐゴシック" charset="-128"/>
              </a:rPr>
              <a:t> </a:t>
            </a:r>
            <a:r>
              <a:rPr lang="en-US" dirty="0">
                <a:solidFill>
                  <a:srgbClr val="953735"/>
                </a:solidFill>
                <a:ea typeface="ＭＳ Ｐゴシック" charset="-128"/>
                <a:cs typeface="ＭＳ Ｐゴシック" charset="-128"/>
              </a:rPr>
              <a:t>0.15 + 0.85 × </a:t>
            </a:r>
            <a:r>
              <a:rPr lang="en-US" dirty="0" err="1">
                <a:solidFill>
                  <a:srgbClr val="953735"/>
                </a:solidFill>
                <a:ea typeface="ＭＳ Ｐゴシック" charset="-128"/>
                <a:cs typeface="ＭＳ Ｐゴシック" charset="-128"/>
              </a:rPr>
              <a:t>contribs</a:t>
            </a:r>
            <a:endParaRPr lang="en-US" dirty="0">
              <a:solidFill>
                <a:srgbClr val="953735"/>
              </a:solidFill>
              <a:ea typeface="ＭＳ Ｐゴシック" charset="-128"/>
              <a:cs typeface="ＭＳ Ｐゴシック" charset="-128"/>
            </a:endParaRPr>
          </a:p>
          <a:p>
            <a:endParaRPr lang="en-US" dirty="0"/>
          </a:p>
        </p:txBody>
      </p:sp>
      <p:sp>
        <p:nvSpPr>
          <p:cNvPr id="4" name="Folded Corner 3"/>
          <p:cNvSpPr/>
          <p:nvPr/>
        </p:nvSpPr>
        <p:spPr>
          <a:xfrm>
            <a:off x="3558122" y="4500065"/>
            <a:ext cx="810679" cy="793480"/>
          </a:xfrm>
          <a:prstGeom prst="foldedCorner">
            <a:avLst>
              <a:gd name="adj" fmla="val 34955"/>
            </a:avLst>
          </a:prstGeom>
          <a:solidFill>
            <a:schemeClr val="bg1"/>
          </a:solidFill>
          <a:ln>
            <a:headEnd type="none" w="med" len="med"/>
            <a:tailEnd type="none"/>
          </a:ln>
          <a:effectLst>
            <a:outerShdw blurRad="50800" dist="38100" dir="2700000" algn="tl"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lIns="108855" tIns="54428" rIns="108855" bIns="54428" rtlCol="0" anchor="ctr"/>
          <a:lstStyle/>
          <a:p>
            <a:pPr algn="ctr"/>
            <a:endParaRPr lang="en-US" sz="2150" dirty="0"/>
          </a:p>
        </p:txBody>
      </p:sp>
      <p:sp>
        <p:nvSpPr>
          <p:cNvPr id="5" name="Folded Corner 4"/>
          <p:cNvSpPr/>
          <p:nvPr/>
        </p:nvSpPr>
        <p:spPr>
          <a:xfrm>
            <a:off x="5588001" y="3706585"/>
            <a:ext cx="810679" cy="793480"/>
          </a:xfrm>
          <a:prstGeom prst="foldedCorner">
            <a:avLst>
              <a:gd name="adj" fmla="val 34955"/>
            </a:avLst>
          </a:prstGeom>
          <a:solidFill>
            <a:schemeClr val="bg1"/>
          </a:solidFill>
          <a:ln>
            <a:headEnd type="none" w="med" len="med"/>
            <a:tailEnd type="none"/>
          </a:ln>
          <a:effectLst>
            <a:outerShdw blurRad="50800" dist="38100" dir="2700000" algn="tl"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lIns="108855" tIns="54428" rIns="108855" bIns="54428" rtlCol="0" anchor="ctr"/>
          <a:lstStyle/>
          <a:p>
            <a:pPr algn="ctr"/>
            <a:endParaRPr lang="en-US" sz="2150"/>
          </a:p>
        </p:txBody>
      </p:sp>
      <p:sp>
        <p:nvSpPr>
          <p:cNvPr id="6" name="Folded Corner 5"/>
          <p:cNvSpPr/>
          <p:nvPr/>
        </p:nvSpPr>
        <p:spPr>
          <a:xfrm>
            <a:off x="7622122" y="4500065"/>
            <a:ext cx="810679" cy="793480"/>
          </a:xfrm>
          <a:prstGeom prst="foldedCorner">
            <a:avLst>
              <a:gd name="adj" fmla="val 34955"/>
            </a:avLst>
          </a:prstGeom>
          <a:solidFill>
            <a:schemeClr val="bg1"/>
          </a:solidFill>
          <a:ln>
            <a:headEnd type="none" w="med" len="med"/>
            <a:tailEnd type="none"/>
          </a:ln>
          <a:effectLst>
            <a:outerShdw blurRad="50800" dist="38100" dir="2700000" algn="tl"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lIns="108855" tIns="54428" rIns="108855" bIns="54428" rtlCol="0" anchor="ctr"/>
          <a:lstStyle/>
          <a:p>
            <a:pPr algn="ctr"/>
            <a:endParaRPr lang="en-US" sz="2150"/>
          </a:p>
        </p:txBody>
      </p:sp>
      <p:sp>
        <p:nvSpPr>
          <p:cNvPr id="8" name="Folded Corner 7"/>
          <p:cNvSpPr/>
          <p:nvPr/>
        </p:nvSpPr>
        <p:spPr>
          <a:xfrm>
            <a:off x="5594030" y="5551125"/>
            <a:ext cx="810679" cy="793480"/>
          </a:xfrm>
          <a:prstGeom prst="foldedCorner">
            <a:avLst>
              <a:gd name="adj" fmla="val 34955"/>
            </a:avLst>
          </a:prstGeom>
          <a:solidFill>
            <a:schemeClr val="bg1"/>
          </a:solidFill>
          <a:ln>
            <a:headEnd type="none" w="med" len="med"/>
            <a:tailEnd type="none"/>
          </a:ln>
          <a:effectLst>
            <a:outerShdw blurRad="50800" dist="38100" dir="2700000" algn="tl"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lIns="108855" tIns="54428" rIns="108855" bIns="54428" rtlCol="0" anchor="ctr"/>
          <a:lstStyle/>
          <a:p>
            <a:pPr algn="ctr"/>
            <a:endParaRPr lang="en-US" sz="2150"/>
          </a:p>
        </p:txBody>
      </p:sp>
      <p:cxnSp>
        <p:nvCxnSpPr>
          <p:cNvPr id="10" name="Straight Arrow Connector 9"/>
          <p:cNvCxnSpPr/>
          <p:nvPr/>
        </p:nvCxnSpPr>
        <p:spPr>
          <a:xfrm flipH="1" flipV="1">
            <a:off x="4368800" y="5078185"/>
            <a:ext cx="1219200" cy="472940"/>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a:stCxn id="8" idx="0"/>
            <a:endCxn id="5" idx="2"/>
          </p:cNvCxnSpPr>
          <p:nvPr/>
        </p:nvCxnSpPr>
        <p:spPr>
          <a:xfrm flipH="1" flipV="1">
            <a:off x="5993340" y="4500065"/>
            <a:ext cx="6030" cy="1051060"/>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a:endCxn id="5" idx="1"/>
          </p:cNvCxnSpPr>
          <p:nvPr/>
        </p:nvCxnSpPr>
        <p:spPr>
          <a:xfrm flipV="1">
            <a:off x="4368800" y="4103325"/>
            <a:ext cx="1219200" cy="593860"/>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p:nvPr/>
        </p:nvCxnSpPr>
        <p:spPr>
          <a:xfrm flipH="1" flipV="1">
            <a:off x="6398679" y="3995310"/>
            <a:ext cx="1223443" cy="593860"/>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cxnSp>
        <p:nvCxnSpPr>
          <p:cNvPr id="39" name="Straight Arrow Connector 38"/>
          <p:cNvCxnSpPr/>
          <p:nvPr/>
        </p:nvCxnSpPr>
        <p:spPr>
          <a:xfrm flipH="1" flipV="1">
            <a:off x="6398679" y="4154767"/>
            <a:ext cx="1223443" cy="593860"/>
          </a:xfrm>
          <a:prstGeom prst="straightConnector1">
            <a:avLst/>
          </a:prstGeom>
          <a:ln>
            <a:solidFill>
              <a:schemeClr val="tx1"/>
            </a:solidFill>
            <a:headEnd type="arrow" w="med" len="med"/>
            <a:tailEnd type="none"/>
          </a:ln>
          <a:effectLst/>
        </p:spPr>
        <p:style>
          <a:lnRef idx="2">
            <a:schemeClr val="accent1"/>
          </a:lnRef>
          <a:fillRef idx="0">
            <a:schemeClr val="accent1"/>
          </a:fillRef>
          <a:effectRef idx="1">
            <a:schemeClr val="accent1"/>
          </a:effectRef>
          <a:fontRef idx="minor">
            <a:schemeClr val="tx1"/>
          </a:fontRef>
        </p:style>
      </p:cxnSp>
      <p:sp>
        <p:nvSpPr>
          <p:cNvPr id="40" name="TextBox 39"/>
          <p:cNvSpPr txBox="1"/>
          <p:nvPr/>
        </p:nvSpPr>
        <p:spPr>
          <a:xfrm>
            <a:off x="2484236" y="4605245"/>
            <a:ext cx="758445" cy="440779"/>
          </a:xfrm>
          <a:prstGeom prst="rect">
            <a:avLst/>
          </a:prstGeom>
          <a:noFill/>
        </p:spPr>
        <p:txBody>
          <a:bodyPr wrap="none" lIns="108855" tIns="54428" rIns="108855" bIns="54428" rtlCol="0">
            <a:spAutoFit/>
          </a:bodyPr>
          <a:lstStyle/>
          <a:p>
            <a:r>
              <a:rPr lang="en-US" sz="2150" dirty="0">
                <a:latin typeface="Arial"/>
                <a:cs typeface="Arial"/>
              </a:rPr>
              <a:t>0.58</a:t>
            </a:r>
          </a:p>
        </p:txBody>
      </p:sp>
      <p:sp>
        <p:nvSpPr>
          <p:cNvPr id="41" name="TextBox 40"/>
          <p:cNvSpPr txBox="1"/>
          <p:nvPr/>
        </p:nvSpPr>
        <p:spPr>
          <a:xfrm>
            <a:off x="8555908" y="4597420"/>
            <a:ext cx="604557" cy="440779"/>
          </a:xfrm>
          <a:prstGeom prst="rect">
            <a:avLst/>
          </a:prstGeom>
          <a:noFill/>
        </p:spPr>
        <p:txBody>
          <a:bodyPr wrap="none" lIns="108855" tIns="54428" rIns="108855" bIns="54428" rtlCol="0">
            <a:spAutoFit/>
          </a:bodyPr>
          <a:lstStyle/>
          <a:p>
            <a:r>
              <a:rPr lang="en-US" sz="2150" dirty="0">
                <a:latin typeface="Arial"/>
                <a:cs typeface="Arial"/>
              </a:rPr>
              <a:t>1.0</a:t>
            </a:r>
          </a:p>
        </p:txBody>
      </p:sp>
      <p:sp>
        <p:nvSpPr>
          <p:cNvPr id="42" name="TextBox 41"/>
          <p:cNvSpPr txBox="1"/>
          <p:nvPr/>
        </p:nvSpPr>
        <p:spPr>
          <a:xfrm>
            <a:off x="4517599" y="3466085"/>
            <a:ext cx="758445" cy="440779"/>
          </a:xfrm>
          <a:prstGeom prst="rect">
            <a:avLst/>
          </a:prstGeom>
          <a:noFill/>
        </p:spPr>
        <p:txBody>
          <a:bodyPr wrap="none" lIns="108855" tIns="54428" rIns="108855" bIns="54428" rtlCol="0">
            <a:spAutoFit/>
          </a:bodyPr>
          <a:lstStyle/>
          <a:p>
            <a:r>
              <a:rPr lang="en-US" sz="2150" dirty="0">
                <a:latin typeface="Arial"/>
                <a:cs typeface="Arial"/>
              </a:rPr>
              <a:t>1.85</a:t>
            </a:r>
          </a:p>
        </p:txBody>
      </p:sp>
      <p:sp>
        <p:nvSpPr>
          <p:cNvPr id="43" name="TextBox 42"/>
          <p:cNvSpPr txBox="1"/>
          <p:nvPr/>
        </p:nvSpPr>
        <p:spPr>
          <a:xfrm>
            <a:off x="4494256" y="5913292"/>
            <a:ext cx="758445" cy="440779"/>
          </a:xfrm>
          <a:prstGeom prst="rect">
            <a:avLst/>
          </a:prstGeom>
          <a:noFill/>
        </p:spPr>
        <p:txBody>
          <a:bodyPr wrap="none" lIns="108855" tIns="54428" rIns="108855" bIns="54428" rtlCol="0">
            <a:spAutoFit/>
          </a:bodyPr>
          <a:lstStyle/>
          <a:p>
            <a:r>
              <a:rPr lang="en-US" sz="2150" dirty="0">
                <a:latin typeface="Arial"/>
                <a:cs typeface="Arial"/>
              </a:rPr>
              <a:t>0.58</a:t>
            </a:r>
          </a:p>
        </p:txBody>
      </p:sp>
      <p:cxnSp>
        <p:nvCxnSpPr>
          <p:cNvPr id="17" name="Straight Arrow Connector 16"/>
          <p:cNvCxnSpPr/>
          <p:nvPr/>
        </p:nvCxnSpPr>
        <p:spPr>
          <a:xfrm flipV="1">
            <a:off x="6404708" y="5032880"/>
            <a:ext cx="1217414" cy="559320"/>
          </a:xfrm>
          <a:prstGeom prst="straightConnector1">
            <a:avLst/>
          </a:prstGeom>
          <a:ln>
            <a:solidFill>
              <a:schemeClr val="tx1"/>
            </a:solidFill>
            <a:headEnd type="arrow" w="med" len="med"/>
            <a:tailEnd type="non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272953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lhc26.jpg"/>
          <p:cNvPicPr>
            <a:picLocks noChangeAspect="1"/>
          </p:cNvPicPr>
          <p:nvPr/>
        </p:nvPicPr>
        <p:blipFill>
          <a:blip r:embed="rId3" cstate="print"/>
          <a:srcRect/>
          <a:stretch>
            <a:fillRect/>
          </a:stretch>
        </p:blipFill>
        <p:spPr bwMode="auto">
          <a:xfrm>
            <a:off x="1524000" y="501650"/>
            <a:ext cx="9144000" cy="5854700"/>
          </a:xfrm>
          <a:prstGeom prst="rect">
            <a:avLst/>
          </a:prstGeom>
          <a:noFill/>
          <a:ln w="9525">
            <a:noFill/>
            <a:miter lim="800000"/>
            <a:headEnd/>
            <a:tailEnd/>
          </a:ln>
        </p:spPr>
      </p:pic>
      <p:sp>
        <p:nvSpPr>
          <p:cNvPr id="5" name="TextBox 4"/>
          <p:cNvSpPr txBox="1">
            <a:spLocks noChangeArrowheads="1"/>
          </p:cNvSpPr>
          <p:nvPr/>
        </p:nvSpPr>
        <p:spPr bwMode="auto">
          <a:xfrm>
            <a:off x="1524000" y="6611938"/>
            <a:ext cx="2362200" cy="246062"/>
          </a:xfrm>
          <a:prstGeom prst="rect">
            <a:avLst/>
          </a:prstGeom>
          <a:noFill/>
          <a:ln w="9525">
            <a:noFill/>
            <a:miter lim="800000"/>
            <a:headEnd/>
            <a:tailEnd/>
          </a:ln>
        </p:spPr>
        <p:txBody>
          <a:bodyPr>
            <a:spAutoFit/>
          </a:bodyPr>
          <a:lstStyle/>
          <a:p>
            <a:r>
              <a:rPr lang="en-US" sz="1000" dirty="0" err="1">
                <a:solidFill>
                  <a:schemeClr val="bg1"/>
                </a:solidFill>
              </a:rPr>
              <a:t>Maximilien</a:t>
            </a:r>
            <a:r>
              <a:rPr lang="en-US" sz="1000" dirty="0">
                <a:solidFill>
                  <a:schemeClr val="bg1"/>
                </a:solidFill>
              </a:rPr>
              <a:t> Brice, © CERN</a:t>
            </a:r>
          </a:p>
        </p:txBody>
      </p:sp>
      <p:sp>
        <p:nvSpPr>
          <p:cNvPr id="2" name="Rectangle 1"/>
          <p:cNvSpPr/>
          <p:nvPr/>
        </p:nvSpPr>
        <p:spPr>
          <a:xfrm>
            <a:off x="3200400" y="6400800"/>
            <a:ext cx="6400800" cy="369332"/>
          </a:xfrm>
          <a:prstGeom prst="rect">
            <a:avLst/>
          </a:prstGeom>
        </p:spPr>
        <p:txBody>
          <a:bodyPr wrap="square">
            <a:spAutoFit/>
          </a:bodyPr>
          <a:lstStyle/>
          <a:p>
            <a:pPr>
              <a:defRPr/>
            </a:pPr>
            <a:r>
              <a:rPr lang="en-US" dirty="0"/>
              <a:t>CERN’s Large </a:t>
            </a:r>
            <a:r>
              <a:rPr lang="en-US" dirty="0" err="1"/>
              <a:t>Hydron</a:t>
            </a:r>
            <a:r>
              <a:rPr lang="en-US" dirty="0"/>
              <a:t> Collider (LHC) generates 15 PB a year </a:t>
            </a:r>
          </a:p>
        </p:txBody>
      </p:sp>
    </p:spTree>
    <p:extLst>
      <p:ext uri="{BB962C8B-B14F-4D97-AF65-F5344CB8AC3E}">
        <p14:creationId xmlns:p14="http://schemas.microsoft.com/office/powerpoint/2010/main" val="407149172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157465" y="668008"/>
            <a:ext cx="10972800" cy="1143000"/>
          </a:xfrm>
        </p:spPr>
        <p:txBody>
          <a:bodyPr/>
          <a:lstStyle/>
          <a:p>
            <a:r>
              <a:rPr lang="en-US" dirty="0"/>
              <a:t>Algorithm</a:t>
            </a:r>
          </a:p>
        </p:txBody>
      </p:sp>
      <p:sp>
        <p:nvSpPr>
          <p:cNvPr id="3" name="Content Placeholder 2"/>
          <p:cNvSpPr>
            <a:spLocks noGrp="1"/>
          </p:cNvSpPr>
          <p:nvPr>
            <p:ph idx="1"/>
          </p:nvPr>
        </p:nvSpPr>
        <p:spPr>
          <a:xfrm>
            <a:off x="1219200" y="1939333"/>
            <a:ext cx="10972800" cy="1999817"/>
          </a:xfrm>
        </p:spPr>
        <p:txBody>
          <a:bodyPr/>
          <a:lstStyle/>
          <a:p>
            <a:pPr marL="612308" indent="-612308">
              <a:buFont typeface="+mj-lt"/>
              <a:buAutoNum type="arabicPeriod"/>
            </a:pPr>
            <a:r>
              <a:rPr lang="en-US" dirty="0"/>
              <a:t>Start each page at a rank of 1</a:t>
            </a:r>
          </a:p>
          <a:p>
            <a:pPr marL="612308" indent="-612308">
              <a:spcBef>
                <a:spcPts val="476"/>
              </a:spcBef>
              <a:buFont typeface="+mj-lt"/>
              <a:buAutoNum type="arabicPeriod"/>
            </a:pPr>
            <a:r>
              <a:rPr lang="en-US" dirty="0"/>
              <a:t>On each iteration, have page </a:t>
            </a:r>
            <a:r>
              <a:rPr lang="en-US" dirty="0">
                <a:solidFill>
                  <a:schemeClr val="accent2">
                    <a:lumMod val="75000"/>
                  </a:schemeClr>
                </a:solidFill>
              </a:rPr>
              <a:t>p</a:t>
            </a:r>
            <a:r>
              <a:rPr lang="en-US" dirty="0"/>
              <a:t> contribute</a:t>
            </a:r>
            <a:br>
              <a:rPr lang="en-US" dirty="0"/>
            </a:br>
            <a:r>
              <a:rPr lang="en-US" dirty="0" err="1">
                <a:solidFill>
                  <a:schemeClr val="accent2">
                    <a:lumMod val="75000"/>
                  </a:schemeClr>
                </a:solidFill>
              </a:rPr>
              <a:t>rank</a:t>
            </a:r>
            <a:r>
              <a:rPr lang="en-US" baseline="-25000" dirty="0" err="1">
                <a:solidFill>
                  <a:schemeClr val="accent2">
                    <a:lumMod val="75000"/>
                  </a:schemeClr>
                </a:solidFill>
              </a:rPr>
              <a:t>p</a:t>
            </a:r>
            <a:r>
              <a:rPr lang="en-US" dirty="0">
                <a:solidFill>
                  <a:schemeClr val="accent2">
                    <a:lumMod val="75000"/>
                  </a:schemeClr>
                </a:solidFill>
              </a:rPr>
              <a:t> / |</a:t>
            </a:r>
            <a:r>
              <a:rPr lang="en-US" dirty="0" err="1">
                <a:solidFill>
                  <a:schemeClr val="accent2">
                    <a:lumMod val="75000"/>
                  </a:schemeClr>
                </a:solidFill>
              </a:rPr>
              <a:t>neighbors</a:t>
            </a:r>
            <a:r>
              <a:rPr lang="en-US" baseline="-25000" dirty="0" err="1">
                <a:solidFill>
                  <a:schemeClr val="accent2">
                    <a:lumMod val="75000"/>
                  </a:schemeClr>
                </a:solidFill>
              </a:rPr>
              <a:t>p</a:t>
            </a:r>
            <a:r>
              <a:rPr lang="en-US" dirty="0">
                <a:solidFill>
                  <a:schemeClr val="accent2">
                    <a:lumMod val="75000"/>
                  </a:schemeClr>
                </a:solidFill>
              </a:rPr>
              <a:t>|</a:t>
            </a:r>
            <a:r>
              <a:rPr lang="en-US" dirty="0"/>
              <a:t> to its neighbors</a:t>
            </a:r>
          </a:p>
          <a:p>
            <a:pPr marL="612308" indent="-612308">
              <a:spcBef>
                <a:spcPts val="476"/>
              </a:spcBef>
              <a:buFont typeface="+mj-lt"/>
              <a:buAutoNum type="arabicPeriod"/>
            </a:pPr>
            <a:r>
              <a:rPr lang="en-US" dirty="0">
                <a:ea typeface="ＭＳ Ｐゴシック" charset="-128"/>
                <a:cs typeface="ＭＳ Ｐゴシック" charset="-128"/>
              </a:rPr>
              <a:t>Set each page’s rank to</a:t>
            </a:r>
            <a:r>
              <a:rPr lang="en-US" dirty="0">
                <a:solidFill>
                  <a:srgbClr val="8000FF"/>
                </a:solidFill>
                <a:ea typeface="ＭＳ Ｐゴシック" charset="-128"/>
                <a:cs typeface="ＭＳ Ｐゴシック" charset="-128"/>
              </a:rPr>
              <a:t> </a:t>
            </a:r>
            <a:r>
              <a:rPr lang="en-US" dirty="0">
                <a:solidFill>
                  <a:srgbClr val="953735"/>
                </a:solidFill>
                <a:ea typeface="ＭＳ Ｐゴシック" charset="-128"/>
                <a:cs typeface="ＭＳ Ｐゴシック" charset="-128"/>
              </a:rPr>
              <a:t>0.15 + 0.85 × </a:t>
            </a:r>
            <a:r>
              <a:rPr lang="en-US" dirty="0" err="1">
                <a:solidFill>
                  <a:srgbClr val="953735"/>
                </a:solidFill>
                <a:ea typeface="ＭＳ Ｐゴシック" charset="-128"/>
                <a:cs typeface="ＭＳ Ｐゴシック" charset="-128"/>
              </a:rPr>
              <a:t>contribs</a:t>
            </a:r>
            <a:endParaRPr lang="en-US" dirty="0">
              <a:solidFill>
                <a:srgbClr val="953735"/>
              </a:solidFill>
              <a:ea typeface="ＭＳ Ｐゴシック" charset="-128"/>
              <a:cs typeface="ＭＳ Ｐゴシック" charset="-128"/>
            </a:endParaRPr>
          </a:p>
          <a:p>
            <a:endParaRPr lang="en-US" dirty="0"/>
          </a:p>
        </p:txBody>
      </p:sp>
      <p:sp>
        <p:nvSpPr>
          <p:cNvPr id="4" name="Folded Corner 3"/>
          <p:cNvSpPr/>
          <p:nvPr/>
        </p:nvSpPr>
        <p:spPr>
          <a:xfrm>
            <a:off x="3558122" y="4504145"/>
            <a:ext cx="810679" cy="793480"/>
          </a:xfrm>
          <a:prstGeom prst="foldedCorner">
            <a:avLst>
              <a:gd name="adj" fmla="val 34955"/>
            </a:avLst>
          </a:prstGeom>
          <a:solidFill>
            <a:schemeClr val="bg1"/>
          </a:solidFill>
          <a:ln>
            <a:headEnd type="none" w="med" len="med"/>
            <a:tailEnd type="none"/>
          </a:ln>
          <a:effectLst>
            <a:outerShdw blurRad="50800" dist="38100" dir="2700000" algn="tl"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lIns="108855" tIns="54428" rIns="108855" bIns="54428" rtlCol="0" anchor="ctr"/>
          <a:lstStyle/>
          <a:p>
            <a:pPr algn="ctr"/>
            <a:endParaRPr lang="en-US" sz="2150" dirty="0"/>
          </a:p>
        </p:txBody>
      </p:sp>
      <p:sp>
        <p:nvSpPr>
          <p:cNvPr id="5" name="Folded Corner 4"/>
          <p:cNvSpPr/>
          <p:nvPr/>
        </p:nvSpPr>
        <p:spPr>
          <a:xfrm>
            <a:off x="5588001" y="3710665"/>
            <a:ext cx="810679" cy="793480"/>
          </a:xfrm>
          <a:prstGeom prst="foldedCorner">
            <a:avLst>
              <a:gd name="adj" fmla="val 34955"/>
            </a:avLst>
          </a:prstGeom>
          <a:solidFill>
            <a:schemeClr val="bg1"/>
          </a:solidFill>
          <a:ln>
            <a:headEnd type="none" w="med" len="med"/>
            <a:tailEnd type="none"/>
          </a:ln>
          <a:effectLst>
            <a:outerShdw blurRad="50800" dist="38100" dir="2700000" algn="tl"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lIns="108855" tIns="54428" rIns="108855" bIns="54428" rtlCol="0" anchor="ctr"/>
          <a:lstStyle/>
          <a:p>
            <a:pPr algn="ctr"/>
            <a:endParaRPr lang="en-US" sz="2150"/>
          </a:p>
        </p:txBody>
      </p:sp>
      <p:sp>
        <p:nvSpPr>
          <p:cNvPr id="6" name="Folded Corner 5"/>
          <p:cNvSpPr/>
          <p:nvPr/>
        </p:nvSpPr>
        <p:spPr>
          <a:xfrm>
            <a:off x="7622122" y="4504145"/>
            <a:ext cx="810679" cy="793480"/>
          </a:xfrm>
          <a:prstGeom prst="foldedCorner">
            <a:avLst>
              <a:gd name="adj" fmla="val 34955"/>
            </a:avLst>
          </a:prstGeom>
          <a:solidFill>
            <a:schemeClr val="bg1"/>
          </a:solidFill>
          <a:ln>
            <a:headEnd type="none" w="med" len="med"/>
            <a:tailEnd type="none"/>
          </a:ln>
          <a:effectLst>
            <a:outerShdw blurRad="50800" dist="38100" dir="2700000" algn="tl"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lIns="108855" tIns="54428" rIns="108855" bIns="54428" rtlCol="0" anchor="ctr"/>
          <a:lstStyle/>
          <a:p>
            <a:pPr algn="ctr"/>
            <a:endParaRPr lang="en-US" sz="2150"/>
          </a:p>
        </p:txBody>
      </p:sp>
      <p:sp>
        <p:nvSpPr>
          <p:cNvPr id="8" name="Folded Corner 7"/>
          <p:cNvSpPr/>
          <p:nvPr/>
        </p:nvSpPr>
        <p:spPr>
          <a:xfrm>
            <a:off x="5594030" y="5555205"/>
            <a:ext cx="810679" cy="793480"/>
          </a:xfrm>
          <a:prstGeom prst="foldedCorner">
            <a:avLst>
              <a:gd name="adj" fmla="val 34955"/>
            </a:avLst>
          </a:prstGeom>
          <a:solidFill>
            <a:schemeClr val="bg1"/>
          </a:solidFill>
          <a:ln>
            <a:headEnd type="none" w="med" len="med"/>
            <a:tailEnd type="none"/>
          </a:ln>
          <a:effectLst>
            <a:outerShdw blurRad="50800" dist="38100" dir="2700000" algn="tl"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lIns="108855" tIns="54428" rIns="108855" bIns="54428" rtlCol="0" anchor="ctr"/>
          <a:lstStyle/>
          <a:p>
            <a:pPr algn="ctr"/>
            <a:endParaRPr lang="en-US" sz="2150"/>
          </a:p>
        </p:txBody>
      </p:sp>
      <p:cxnSp>
        <p:nvCxnSpPr>
          <p:cNvPr id="10" name="Straight Arrow Connector 9"/>
          <p:cNvCxnSpPr/>
          <p:nvPr/>
        </p:nvCxnSpPr>
        <p:spPr>
          <a:xfrm flipH="1" flipV="1">
            <a:off x="4368800" y="5082265"/>
            <a:ext cx="1219200" cy="472940"/>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a:stCxn id="8" idx="0"/>
            <a:endCxn id="5" idx="2"/>
          </p:cNvCxnSpPr>
          <p:nvPr/>
        </p:nvCxnSpPr>
        <p:spPr>
          <a:xfrm flipH="1" flipV="1">
            <a:off x="5993340" y="4504145"/>
            <a:ext cx="6030" cy="1051060"/>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a:endCxn id="5" idx="1"/>
          </p:cNvCxnSpPr>
          <p:nvPr/>
        </p:nvCxnSpPr>
        <p:spPr>
          <a:xfrm flipV="1">
            <a:off x="4368800" y="4107405"/>
            <a:ext cx="1219200" cy="593860"/>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p:nvPr/>
        </p:nvCxnSpPr>
        <p:spPr>
          <a:xfrm flipH="1" flipV="1">
            <a:off x="6398679" y="3999390"/>
            <a:ext cx="1223443" cy="593860"/>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cxnSp>
        <p:nvCxnSpPr>
          <p:cNvPr id="39" name="Straight Arrow Connector 38"/>
          <p:cNvCxnSpPr/>
          <p:nvPr/>
        </p:nvCxnSpPr>
        <p:spPr>
          <a:xfrm flipH="1" flipV="1">
            <a:off x="6398679" y="4158847"/>
            <a:ext cx="1223443" cy="593860"/>
          </a:xfrm>
          <a:prstGeom prst="straightConnector1">
            <a:avLst/>
          </a:prstGeom>
          <a:ln>
            <a:solidFill>
              <a:schemeClr val="tx1"/>
            </a:solidFill>
            <a:headEnd type="arrow" w="med" len="med"/>
            <a:tailEnd type="none"/>
          </a:ln>
          <a:effectLst/>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4029443" y="3953931"/>
            <a:ext cx="758445" cy="440779"/>
          </a:xfrm>
          <a:prstGeom prst="rect">
            <a:avLst/>
          </a:prstGeom>
          <a:noFill/>
        </p:spPr>
        <p:txBody>
          <a:bodyPr wrap="none" lIns="108855" tIns="54428" rIns="108855" bIns="54428" rtlCol="0">
            <a:spAutoFit/>
          </a:bodyPr>
          <a:lstStyle/>
          <a:p>
            <a:r>
              <a:rPr lang="en-US" sz="2150" dirty="0">
                <a:solidFill>
                  <a:srgbClr val="008040"/>
                </a:solidFill>
                <a:latin typeface="Arial"/>
                <a:cs typeface="Arial"/>
              </a:rPr>
              <a:t>0.58</a:t>
            </a:r>
          </a:p>
        </p:txBody>
      </p:sp>
      <p:sp>
        <p:nvSpPr>
          <p:cNvPr id="18" name="TextBox 17"/>
          <p:cNvSpPr txBox="1"/>
          <p:nvPr/>
        </p:nvSpPr>
        <p:spPr>
          <a:xfrm>
            <a:off x="4394586" y="5306401"/>
            <a:ext cx="758445" cy="440779"/>
          </a:xfrm>
          <a:prstGeom prst="rect">
            <a:avLst/>
          </a:prstGeom>
          <a:noFill/>
        </p:spPr>
        <p:txBody>
          <a:bodyPr wrap="none" lIns="108855" tIns="54428" rIns="108855" bIns="54428" rtlCol="0">
            <a:spAutoFit/>
          </a:bodyPr>
          <a:lstStyle/>
          <a:p>
            <a:r>
              <a:rPr lang="en-US" sz="2150" dirty="0">
                <a:solidFill>
                  <a:srgbClr val="008040"/>
                </a:solidFill>
                <a:latin typeface="Arial"/>
                <a:cs typeface="Arial"/>
              </a:rPr>
              <a:t>0.29</a:t>
            </a:r>
          </a:p>
        </p:txBody>
      </p:sp>
      <p:sp>
        <p:nvSpPr>
          <p:cNvPr id="19" name="TextBox 18"/>
          <p:cNvSpPr txBox="1"/>
          <p:nvPr/>
        </p:nvSpPr>
        <p:spPr>
          <a:xfrm>
            <a:off x="5022393" y="4728576"/>
            <a:ext cx="758445" cy="440779"/>
          </a:xfrm>
          <a:prstGeom prst="rect">
            <a:avLst/>
          </a:prstGeom>
          <a:noFill/>
        </p:spPr>
        <p:txBody>
          <a:bodyPr wrap="none" lIns="108855" tIns="54428" rIns="108855" bIns="54428" rtlCol="0">
            <a:spAutoFit/>
          </a:bodyPr>
          <a:lstStyle/>
          <a:p>
            <a:r>
              <a:rPr lang="en-US" sz="2150" dirty="0">
                <a:solidFill>
                  <a:srgbClr val="008040"/>
                </a:solidFill>
                <a:latin typeface="Arial"/>
                <a:cs typeface="Arial"/>
              </a:rPr>
              <a:t>0.29</a:t>
            </a:r>
          </a:p>
        </p:txBody>
      </p:sp>
      <p:sp>
        <p:nvSpPr>
          <p:cNvPr id="20" name="TextBox 19"/>
          <p:cNvSpPr txBox="1"/>
          <p:nvPr/>
        </p:nvSpPr>
        <p:spPr>
          <a:xfrm>
            <a:off x="6952078" y="3827241"/>
            <a:ext cx="604557" cy="440779"/>
          </a:xfrm>
          <a:prstGeom prst="rect">
            <a:avLst/>
          </a:prstGeom>
          <a:noFill/>
        </p:spPr>
        <p:txBody>
          <a:bodyPr wrap="none" lIns="108855" tIns="54428" rIns="108855" bIns="54428" rtlCol="0">
            <a:spAutoFit/>
          </a:bodyPr>
          <a:lstStyle/>
          <a:p>
            <a:r>
              <a:rPr lang="en-US" sz="2150" dirty="0">
                <a:solidFill>
                  <a:srgbClr val="008040"/>
                </a:solidFill>
                <a:latin typeface="Arial"/>
                <a:cs typeface="Arial"/>
              </a:rPr>
              <a:t>0.5</a:t>
            </a:r>
          </a:p>
        </p:txBody>
      </p:sp>
      <p:sp>
        <p:nvSpPr>
          <p:cNvPr id="21" name="TextBox 20"/>
          <p:cNvSpPr txBox="1"/>
          <p:nvPr/>
        </p:nvSpPr>
        <p:spPr>
          <a:xfrm>
            <a:off x="6264643" y="4365106"/>
            <a:ext cx="758445" cy="440779"/>
          </a:xfrm>
          <a:prstGeom prst="rect">
            <a:avLst/>
          </a:prstGeom>
          <a:noFill/>
        </p:spPr>
        <p:txBody>
          <a:bodyPr wrap="none" lIns="108855" tIns="54428" rIns="108855" bIns="54428" rtlCol="0">
            <a:spAutoFit/>
          </a:bodyPr>
          <a:lstStyle/>
          <a:p>
            <a:r>
              <a:rPr lang="en-US" sz="2150" dirty="0">
                <a:solidFill>
                  <a:srgbClr val="008040"/>
                </a:solidFill>
                <a:latin typeface="Arial"/>
                <a:cs typeface="Arial"/>
              </a:rPr>
              <a:t>1.85</a:t>
            </a:r>
          </a:p>
        </p:txBody>
      </p:sp>
      <p:sp>
        <p:nvSpPr>
          <p:cNvPr id="22" name="TextBox 21"/>
          <p:cNvSpPr txBox="1"/>
          <p:nvPr/>
        </p:nvSpPr>
        <p:spPr>
          <a:xfrm>
            <a:off x="2484236" y="4609325"/>
            <a:ext cx="758445" cy="440779"/>
          </a:xfrm>
          <a:prstGeom prst="rect">
            <a:avLst/>
          </a:prstGeom>
          <a:noFill/>
        </p:spPr>
        <p:txBody>
          <a:bodyPr wrap="none" lIns="108855" tIns="54428" rIns="108855" bIns="54428" rtlCol="0">
            <a:spAutoFit/>
          </a:bodyPr>
          <a:lstStyle/>
          <a:p>
            <a:r>
              <a:rPr lang="en-US" sz="2150" dirty="0">
                <a:latin typeface="Arial"/>
                <a:cs typeface="Arial"/>
              </a:rPr>
              <a:t>0.58</a:t>
            </a:r>
          </a:p>
        </p:txBody>
      </p:sp>
      <p:sp>
        <p:nvSpPr>
          <p:cNvPr id="23" name="TextBox 22"/>
          <p:cNvSpPr txBox="1"/>
          <p:nvPr/>
        </p:nvSpPr>
        <p:spPr>
          <a:xfrm>
            <a:off x="8555908" y="4601500"/>
            <a:ext cx="604557" cy="440779"/>
          </a:xfrm>
          <a:prstGeom prst="rect">
            <a:avLst/>
          </a:prstGeom>
          <a:noFill/>
        </p:spPr>
        <p:txBody>
          <a:bodyPr wrap="none" lIns="108855" tIns="54428" rIns="108855" bIns="54428" rtlCol="0">
            <a:spAutoFit/>
          </a:bodyPr>
          <a:lstStyle/>
          <a:p>
            <a:r>
              <a:rPr lang="en-US" sz="2150" dirty="0">
                <a:latin typeface="Arial"/>
                <a:cs typeface="Arial"/>
              </a:rPr>
              <a:t>1.0</a:t>
            </a:r>
          </a:p>
        </p:txBody>
      </p:sp>
      <p:sp>
        <p:nvSpPr>
          <p:cNvPr id="24" name="TextBox 23"/>
          <p:cNvSpPr txBox="1"/>
          <p:nvPr/>
        </p:nvSpPr>
        <p:spPr>
          <a:xfrm>
            <a:off x="4517599" y="3470165"/>
            <a:ext cx="758445" cy="440779"/>
          </a:xfrm>
          <a:prstGeom prst="rect">
            <a:avLst/>
          </a:prstGeom>
          <a:noFill/>
        </p:spPr>
        <p:txBody>
          <a:bodyPr wrap="none" lIns="108855" tIns="54428" rIns="108855" bIns="54428" rtlCol="0">
            <a:spAutoFit/>
          </a:bodyPr>
          <a:lstStyle/>
          <a:p>
            <a:r>
              <a:rPr lang="en-US" sz="2150" dirty="0">
                <a:latin typeface="Arial"/>
                <a:cs typeface="Arial"/>
              </a:rPr>
              <a:t>1.85</a:t>
            </a:r>
          </a:p>
        </p:txBody>
      </p:sp>
      <p:sp>
        <p:nvSpPr>
          <p:cNvPr id="25" name="TextBox 24"/>
          <p:cNvSpPr txBox="1"/>
          <p:nvPr/>
        </p:nvSpPr>
        <p:spPr>
          <a:xfrm>
            <a:off x="4494256" y="5917372"/>
            <a:ext cx="758445" cy="440779"/>
          </a:xfrm>
          <a:prstGeom prst="rect">
            <a:avLst/>
          </a:prstGeom>
          <a:noFill/>
        </p:spPr>
        <p:txBody>
          <a:bodyPr wrap="none" lIns="108855" tIns="54428" rIns="108855" bIns="54428" rtlCol="0">
            <a:spAutoFit/>
          </a:bodyPr>
          <a:lstStyle/>
          <a:p>
            <a:r>
              <a:rPr lang="en-US" sz="2150" dirty="0">
                <a:latin typeface="Arial"/>
                <a:cs typeface="Arial"/>
              </a:rPr>
              <a:t>0.58</a:t>
            </a:r>
          </a:p>
        </p:txBody>
      </p:sp>
      <p:cxnSp>
        <p:nvCxnSpPr>
          <p:cNvPr id="26" name="Straight Arrow Connector 25"/>
          <p:cNvCxnSpPr/>
          <p:nvPr/>
        </p:nvCxnSpPr>
        <p:spPr>
          <a:xfrm flipV="1">
            <a:off x="6404708" y="5036960"/>
            <a:ext cx="1217414" cy="559320"/>
          </a:xfrm>
          <a:prstGeom prst="straightConnector1">
            <a:avLst/>
          </a:prstGeom>
          <a:ln>
            <a:solidFill>
              <a:schemeClr val="tx1"/>
            </a:solidFill>
            <a:headEnd type="arrow" w="med" len="med"/>
            <a:tailEnd type="none"/>
          </a:ln>
          <a:effectLst/>
        </p:spPr>
        <p:style>
          <a:lnRef idx="2">
            <a:schemeClr val="accent1"/>
          </a:lnRef>
          <a:fillRef idx="0">
            <a:schemeClr val="accent1"/>
          </a:fillRef>
          <a:effectRef idx="1">
            <a:schemeClr val="accent1"/>
          </a:effectRef>
          <a:fontRef idx="minor">
            <a:schemeClr val="tx1"/>
          </a:fontRef>
        </p:style>
      </p:cxnSp>
      <p:sp>
        <p:nvSpPr>
          <p:cNvPr id="27" name="TextBox 26"/>
          <p:cNvSpPr txBox="1"/>
          <p:nvPr/>
        </p:nvSpPr>
        <p:spPr>
          <a:xfrm>
            <a:off x="6986636" y="5152736"/>
            <a:ext cx="604557" cy="440779"/>
          </a:xfrm>
          <a:prstGeom prst="rect">
            <a:avLst/>
          </a:prstGeom>
          <a:noFill/>
        </p:spPr>
        <p:txBody>
          <a:bodyPr wrap="none" lIns="108855" tIns="54428" rIns="108855" bIns="54428" rtlCol="0">
            <a:spAutoFit/>
          </a:bodyPr>
          <a:lstStyle/>
          <a:p>
            <a:r>
              <a:rPr lang="en-US" sz="2150" dirty="0">
                <a:solidFill>
                  <a:srgbClr val="008040"/>
                </a:solidFill>
                <a:latin typeface="Arial"/>
                <a:cs typeface="Arial"/>
              </a:rPr>
              <a:t>0.5</a:t>
            </a:r>
          </a:p>
        </p:txBody>
      </p:sp>
    </p:spTree>
    <p:extLst>
      <p:ext uri="{BB962C8B-B14F-4D97-AF65-F5344CB8AC3E}">
        <p14:creationId xmlns:p14="http://schemas.microsoft.com/office/powerpoint/2010/main" val="412470482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219200" y="665551"/>
            <a:ext cx="10972800" cy="1143000"/>
          </a:xfrm>
        </p:spPr>
        <p:txBody>
          <a:bodyPr/>
          <a:lstStyle/>
          <a:p>
            <a:r>
              <a:rPr lang="en-US" dirty="0"/>
              <a:t>Algorithm</a:t>
            </a:r>
          </a:p>
        </p:txBody>
      </p:sp>
      <p:sp>
        <p:nvSpPr>
          <p:cNvPr id="3" name="Content Placeholder 2"/>
          <p:cNvSpPr>
            <a:spLocks noGrp="1"/>
          </p:cNvSpPr>
          <p:nvPr>
            <p:ph idx="1"/>
          </p:nvPr>
        </p:nvSpPr>
        <p:spPr>
          <a:xfrm>
            <a:off x="1219200" y="1875939"/>
            <a:ext cx="10972800" cy="1999817"/>
          </a:xfrm>
        </p:spPr>
        <p:txBody>
          <a:bodyPr/>
          <a:lstStyle/>
          <a:p>
            <a:pPr marL="612308" indent="-612308">
              <a:buFont typeface="+mj-lt"/>
              <a:buAutoNum type="arabicPeriod"/>
            </a:pPr>
            <a:r>
              <a:rPr lang="en-US" dirty="0"/>
              <a:t>Start each page at a rank of 1</a:t>
            </a:r>
          </a:p>
          <a:p>
            <a:pPr marL="612308" indent="-612308">
              <a:spcBef>
                <a:spcPts val="476"/>
              </a:spcBef>
              <a:buFont typeface="+mj-lt"/>
              <a:buAutoNum type="arabicPeriod"/>
            </a:pPr>
            <a:r>
              <a:rPr lang="en-US" dirty="0"/>
              <a:t>On each iteration, have page </a:t>
            </a:r>
            <a:r>
              <a:rPr lang="en-US" dirty="0">
                <a:solidFill>
                  <a:schemeClr val="accent2">
                    <a:lumMod val="75000"/>
                  </a:schemeClr>
                </a:solidFill>
              </a:rPr>
              <a:t>p</a:t>
            </a:r>
            <a:r>
              <a:rPr lang="en-US" dirty="0"/>
              <a:t> contribute</a:t>
            </a:r>
            <a:br>
              <a:rPr lang="en-US" dirty="0"/>
            </a:br>
            <a:r>
              <a:rPr lang="en-US" dirty="0" err="1">
                <a:solidFill>
                  <a:schemeClr val="accent2">
                    <a:lumMod val="75000"/>
                  </a:schemeClr>
                </a:solidFill>
              </a:rPr>
              <a:t>rank</a:t>
            </a:r>
            <a:r>
              <a:rPr lang="en-US" baseline="-25000" dirty="0" err="1">
                <a:solidFill>
                  <a:schemeClr val="accent2">
                    <a:lumMod val="75000"/>
                  </a:schemeClr>
                </a:solidFill>
              </a:rPr>
              <a:t>p</a:t>
            </a:r>
            <a:r>
              <a:rPr lang="en-US" dirty="0">
                <a:solidFill>
                  <a:schemeClr val="accent2">
                    <a:lumMod val="75000"/>
                  </a:schemeClr>
                </a:solidFill>
              </a:rPr>
              <a:t> / |</a:t>
            </a:r>
            <a:r>
              <a:rPr lang="en-US" dirty="0" err="1">
                <a:solidFill>
                  <a:schemeClr val="accent2">
                    <a:lumMod val="75000"/>
                  </a:schemeClr>
                </a:solidFill>
              </a:rPr>
              <a:t>neighbors</a:t>
            </a:r>
            <a:r>
              <a:rPr lang="en-US" baseline="-25000" dirty="0" err="1">
                <a:solidFill>
                  <a:schemeClr val="accent2">
                    <a:lumMod val="75000"/>
                  </a:schemeClr>
                </a:solidFill>
              </a:rPr>
              <a:t>p</a:t>
            </a:r>
            <a:r>
              <a:rPr lang="en-US" dirty="0">
                <a:solidFill>
                  <a:schemeClr val="accent2">
                    <a:lumMod val="75000"/>
                  </a:schemeClr>
                </a:solidFill>
              </a:rPr>
              <a:t>|</a:t>
            </a:r>
            <a:r>
              <a:rPr lang="en-US" dirty="0"/>
              <a:t> to its neighbors</a:t>
            </a:r>
          </a:p>
          <a:p>
            <a:pPr marL="612308" indent="-612308">
              <a:spcBef>
                <a:spcPts val="476"/>
              </a:spcBef>
              <a:buFont typeface="+mj-lt"/>
              <a:buAutoNum type="arabicPeriod"/>
            </a:pPr>
            <a:r>
              <a:rPr lang="en-US" dirty="0">
                <a:ea typeface="ＭＳ Ｐゴシック" charset="-128"/>
                <a:cs typeface="ＭＳ Ｐゴシック" charset="-128"/>
              </a:rPr>
              <a:t>Set each page’s rank to</a:t>
            </a:r>
            <a:r>
              <a:rPr lang="en-US" dirty="0">
                <a:solidFill>
                  <a:srgbClr val="8000FF"/>
                </a:solidFill>
                <a:ea typeface="ＭＳ Ｐゴシック" charset="-128"/>
                <a:cs typeface="ＭＳ Ｐゴシック" charset="-128"/>
              </a:rPr>
              <a:t> </a:t>
            </a:r>
            <a:r>
              <a:rPr lang="en-US" dirty="0">
                <a:solidFill>
                  <a:srgbClr val="953735"/>
                </a:solidFill>
                <a:ea typeface="ＭＳ Ｐゴシック" charset="-128"/>
                <a:cs typeface="ＭＳ Ｐゴシック" charset="-128"/>
              </a:rPr>
              <a:t>0.15 + 0.85 × </a:t>
            </a:r>
            <a:r>
              <a:rPr lang="en-US" dirty="0" err="1">
                <a:solidFill>
                  <a:srgbClr val="953735"/>
                </a:solidFill>
                <a:ea typeface="ＭＳ Ｐゴシック" charset="-128"/>
                <a:cs typeface="ＭＳ Ｐゴシック" charset="-128"/>
              </a:rPr>
              <a:t>contribs</a:t>
            </a:r>
            <a:endParaRPr lang="en-US" dirty="0">
              <a:solidFill>
                <a:srgbClr val="953735"/>
              </a:solidFill>
              <a:ea typeface="ＭＳ Ｐゴシック" charset="-128"/>
              <a:cs typeface="ＭＳ Ｐゴシック" charset="-128"/>
            </a:endParaRPr>
          </a:p>
          <a:p>
            <a:endParaRPr lang="en-US" dirty="0"/>
          </a:p>
        </p:txBody>
      </p:sp>
      <p:sp>
        <p:nvSpPr>
          <p:cNvPr id="4" name="Folded Corner 3"/>
          <p:cNvSpPr/>
          <p:nvPr/>
        </p:nvSpPr>
        <p:spPr>
          <a:xfrm>
            <a:off x="3558122" y="4462996"/>
            <a:ext cx="810679" cy="793480"/>
          </a:xfrm>
          <a:prstGeom prst="foldedCorner">
            <a:avLst>
              <a:gd name="adj" fmla="val 34955"/>
            </a:avLst>
          </a:prstGeom>
          <a:solidFill>
            <a:schemeClr val="bg1"/>
          </a:solidFill>
          <a:ln>
            <a:headEnd type="none" w="med" len="med"/>
            <a:tailEnd type="none"/>
          </a:ln>
          <a:effectLst>
            <a:outerShdw blurRad="50800" dist="38100" dir="2700000" algn="tl"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lIns="108855" tIns="54428" rIns="108855" bIns="54428" rtlCol="0" anchor="ctr"/>
          <a:lstStyle/>
          <a:p>
            <a:pPr algn="ctr"/>
            <a:endParaRPr lang="en-US" sz="2150" dirty="0"/>
          </a:p>
        </p:txBody>
      </p:sp>
      <p:sp>
        <p:nvSpPr>
          <p:cNvPr id="5" name="Folded Corner 4"/>
          <p:cNvSpPr/>
          <p:nvPr/>
        </p:nvSpPr>
        <p:spPr>
          <a:xfrm>
            <a:off x="5588001" y="3669516"/>
            <a:ext cx="810679" cy="793480"/>
          </a:xfrm>
          <a:prstGeom prst="foldedCorner">
            <a:avLst>
              <a:gd name="adj" fmla="val 34955"/>
            </a:avLst>
          </a:prstGeom>
          <a:solidFill>
            <a:schemeClr val="bg1"/>
          </a:solidFill>
          <a:ln>
            <a:headEnd type="none" w="med" len="med"/>
            <a:tailEnd type="none"/>
          </a:ln>
          <a:effectLst>
            <a:outerShdw blurRad="50800" dist="38100" dir="2700000" algn="tl"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lIns="108855" tIns="54428" rIns="108855" bIns="54428" rtlCol="0" anchor="ctr"/>
          <a:lstStyle/>
          <a:p>
            <a:pPr algn="ctr"/>
            <a:endParaRPr lang="en-US" sz="2150"/>
          </a:p>
        </p:txBody>
      </p:sp>
      <p:sp>
        <p:nvSpPr>
          <p:cNvPr id="6" name="Folded Corner 5"/>
          <p:cNvSpPr/>
          <p:nvPr/>
        </p:nvSpPr>
        <p:spPr>
          <a:xfrm>
            <a:off x="7622122" y="4462996"/>
            <a:ext cx="810679" cy="793480"/>
          </a:xfrm>
          <a:prstGeom prst="foldedCorner">
            <a:avLst>
              <a:gd name="adj" fmla="val 34955"/>
            </a:avLst>
          </a:prstGeom>
          <a:solidFill>
            <a:schemeClr val="bg1"/>
          </a:solidFill>
          <a:ln>
            <a:headEnd type="none" w="med" len="med"/>
            <a:tailEnd type="none"/>
          </a:ln>
          <a:effectLst>
            <a:outerShdw blurRad="50800" dist="38100" dir="2700000" algn="tl"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lIns="108855" tIns="54428" rIns="108855" bIns="54428" rtlCol="0" anchor="ctr"/>
          <a:lstStyle/>
          <a:p>
            <a:pPr algn="ctr"/>
            <a:endParaRPr lang="en-US" sz="2150"/>
          </a:p>
        </p:txBody>
      </p:sp>
      <p:sp>
        <p:nvSpPr>
          <p:cNvPr id="8" name="Folded Corner 7"/>
          <p:cNvSpPr/>
          <p:nvPr/>
        </p:nvSpPr>
        <p:spPr>
          <a:xfrm>
            <a:off x="5594030" y="5514056"/>
            <a:ext cx="810679" cy="793480"/>
          </a:xfrm>
          <a:prstGeom prst="foldedCorner">
            <a:avLst>
              <a:gd name="adj" fmla="val 34955"/>
            </a:avLst>
          </a:prstGeom>
          <a:solidFill>
            <a:schemeClr val="bg1"/>
          </a:solidFill>
          <a:ln>
            <a:headEnd type="none" w="med" len="med"/>
            <a:tailEnd type="none"/>
          </a:ln>
          <a:effectLst>
            <a:outerShdw blurRad="50800" dist="38100" dir="2700000" algn="tl"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lIns="108855" tIns="54428" rIns="108855" bIns="54428" rtlCol="0" anchor="ctr"/>
          <a:lstStyle/>
          <a:p>
            <a:pPr algn="ctr"/>
            <a:endParaRPr lang="en-US" sz="2150"/>
          </a:p>
        </p:txBody>
      </p:sp>
      <p:cxnSp>
        <p:nvCxnSpPr>
          <p:cNvPr id="10" name="Straight Arrow Connector 9"/>
          <p:cNvCxnSpPr/>
          <p:nvPr/>
        </p:nvCxnSpPr>
        <p:spPr>
          <a:xfrm flipH="1" flipV="1">
            <a:off x="4368800" y="5041116"/>
            <a:ext cx="1219200" cy="472940"/>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a:stCxn id="8" idx="0"/>
            <a:endCxn id="5" idx="2"/>
          </p:cNvCxnSpPr>
          <p:nvPr/>
        </p:nvCxnSpPr>
        <p:spPr>
          <a:xfrm flipH="1" flipV="1">
            <a:off x="5993340" y="4462996"/>
            <a:ext cx="6030" cy="1051060"/>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a:endCxn id="5" idx="1"/>
          </p:cNvCxnSpPr>
          <p:nvPr/>
        </p:nvCxnSpPr>
        <p:spPr>
          <a:xfrm flipV="1">
            <a:off x="4368800" y="4066256"/>
            <a:ext cx="1219200" cy="593860"/>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p:nvPr/>
        </p:nvCxnSpPr>
        <p:spPr>
          <a:xfrm flipH="1" flipV="1">
            <a:off x="6398679" y="3958241"/>
            <a:ext cx="1223443" cy="593860"/>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cxnSp>
        <p:nvCxnSpPr>
          <p:cNvPr id="39" name="Straight Arrow Connector 38"/>
          <p:cNvCxnSpPr/>
          <p:nvPr/>
        </p:nvCxnSpPr>
        <p:spPr>
          <a:xfrm flipH="1" flipV="1">
            <a:off x="6398679" y="4117698"/>
            <a:ext cx="1223443" cy="593860"/>
          </a:xfrm>
          <a:prstGeom prst="straightConnector1">
            <a:avLst/>
          </a:prstGeom>
          <a:ln>
            <a:solidFill>
              <a:schemeClr val="tx1"/>
            </a:solidFill>
            <a:headEnd type="arrow" w="med" len="med"/>
            <a:tailEnd type="none"/>
          </a:ln>
          <a:effectLst/>
        </p:spPr>
        <p:style>
          <a:lnRef idx="2">
            <a:schemeClr val="accent1"/>
          </a:lnRef>
          <a:fillRef idx="0">
            <a:schemeClr val="accent1"/>
          </a:fillRef>
          <a:effectRef idx="1">
            <a:schemeClr val="accent1"/>
          </a:effectRef>
          <a:fontRef idx="minor">
            <a:schemeClr val="tx1"/>
          </a:fontRef>
        </p:style>
      </p:cxnSp>
      <p:sp>
        <p:nvSpPr>
          <p:cNvPr id="40" name="TextBox 39"/>
          <p:cNvSpPr txBox="1"/>
          <p:nvPr/>
        </p:nvSpPr>
        <p:spPr>
          <a:xfrm>
            <a:off x="2520650" y="4568176"/>
            <a:ext cx="758445" cy="440779"/>
          </a:xfrm>
          <a:prstGeom prst="rect">
            <a:avLst/>
          </a:prstGeom>
          <a:noFill/>
        </p:spPr>
        <p:txBody>
          <a:bodyPr wrap="none" lIns="108855" tIns="54428" rIns="108855" bIns="54428" rtlCol="0">
            <a:spAutoFit/>
          </a:bodyPr>
          <a:lstStyle/>
          <a:p>
            <a:r>
              <a:rPr lang="en-US" sz="2150" dirty="0">
                <a:latin typeface="Arial"/>
                <a:cs typeface="Arial"/>
              </a:rPr>
              <a:t>0.39</a:t>
            </a:r>
          </a:p>
        </p:txBody>
      </p:sp>
      <p:sp>
        <p:nvSpPr>
          <p:cNvPr id="41" name="TextBox 40"/>
          <p:cNvSpPr txBox="1"/>
          <p:nvPr/>
        </p:nvSpPr>
        <p:spPr>
          <a:xfrm>
            <a:off x="8555908" y="4560351"/>
            <a:ext cx="758445" cy="440779"/>
          </a:xfrm>
          <a:prstGeom prst="rect">
            <a:avLst/>
          </a:prstGeom>
          <a:noFill/>
        </p:spPr>
        <p:txBody>
          <a:bodyPr wrap="none" lIns="108855" tIns="54428" rIns="108855" bIns="54428" rtlCol="0">
            <a:spAutoFit/>
          </a:bodyPr>
          <a:lstStyle/>
          <a:p>
            <a:r>
              <a:rPr lang="en-US" sz="2150" dirty="0">
                <a:latin typeface="Arial"/>
                <a:cs typeface="Arial"/>
              </a:rPr>
              <a:t>1.72</a:t>
            </a:r>
          </a:p>
        </p:txBody>
      </p:sp>
      <p:sp>
        <p:nvSpPr>
          <p:cNvPr id="42" name="TextBox 41"/>
          <p:cNvSpPr txBox="1"/>
          <p:nvPr/>
        </p:nvSpPr>
        <p:spPr>
          <a:xfrm>
            <a:off x="4518527" y="3429016"/>
            <a:ext cx="758445" cy="440779"/>
          </a:xfrm>
          <a:prstGeom prst="rect">
            <a:avLst/>
          </a:prstGeom>
          <a:noFill/>
        </p:spPr>
        <p:txBody>
          <a:bodyPr wrap="none" lIns="108855" tIns="54428" rIns="108855" bIns="54428" rtlCol="0">
            <a:spAutoFit/>
          </a:bodyPr>
          <a:lstStyle/>
          <a:p>
            <a:r>
              <a:rPr lang="en-US" sz="2150" dirty="0">
                <a:latin typeface="Arial"/>
                <a:cs typeface="Arial"/>
              </a:rPr>
              <a:t>1.31</a:t>
            </a:r>
          </a:p>
        </p:txBody>
      </p:sp>
      <p:sp>
        <p:nvSpPr>
          <p:cNvPr id="43" name="TextBox 42"/>
          <p:cNvSpPr txBox="1"/>
          <p:nvPr/>
        </p:nvSpPr>
        <p:spPr>
          <a:xfrm>
            <a:off x="4530670" y="5876223"/>
            <a:ext cx="758445" cy="440779"/>
          </a:xfrm>
          <a:prstGeom prst="rect">
            <a:avLst/>
          </a:prstGeom>
          <a:noFill/>
        </p:spPr>
        <p:txBody>
          <a:bodyPr wrap="none" lIns="108855" tIns="54428" rIns="108855" bIns="54428" rtlCol="0">
            <a:spAutoFit/>
          </a:bodyPr>
          <a:lstStyle/>
          <a:p>
            <a:r>
              <a:rPr lang="en-US" sz="2150" dirty="0">
                <a:latin typeface="Arial"/>
                <a:cs typeface="Arial"/>
              </a:rPr>
              <a:t>0.58</a:t>
            </a:r>
          </a:p>
        </p:txBody>
      </p:sp>
      <p:sp>
        <p:nvSpPr>
          <p:cNvPr id="22" name="Rounded Rectangle 21"/>
          <p:cNvSpPr/>
          <p:nvPr/>
        </p:nvSpPr>
        <p:spPr>
          <a:xfrm>
            <a:off x="4967036" y="4657057"/>
            <a:ext cx="2060644" cy="557193"/>
          </a:xfrm>
          <a:prstGeom prst="roundRect">
            <a:avLst>
              <a:gd name="adj" fmla="val 16408"/>
            </a:avLst>
          </a:prstGeom>
          <a:solidFill>
            <a:schemeClr val="accent1">
              <a:lumMod val="20000"/>
              <a:lumOff val="80000"/>
            </a:schemeClr>
          </a:solidFill>
          <a:ln>
            <a:headEnd type="none" w="med" len="med"/>
            <a:tailEnd type="none"/>
          </a:ln>
        </p:spPr>
        <p:style>
          <a:lnRef idx="2">
            <a:schemeClr val="accent1"/>
          </a:lnRef>
          <a:fillRef idx="1">
            <a:schemeClr val="lt1"/>
          </a:fillRef>
          <a:effectRef idx="0">
            <a:schemeClr val="accent1"/>
          </a:effectRef>
          <a:fontRef idx="minor">
            <a:schemeClr val="dk1"/>
          </a:fontRef>
        </p:style>
        <p:txBody>
          <a:bodyPr lIns="108855" tIns="0" rIns="108855" bIns="54428" rtlCol="0" anchor="b"/>
          <a:lstStyle/>
          <a:p>
            <a:pPr algn="ctr"/>
            <a:r>
              <a:rPr lang="en-US" sz="2150" b="1" dirty="0"/>
              <a:t>. . .</a:t>
            </a:r>
          </a:p>
        </p:txBody>
      </p:sp>
      <p:cxnSp>
        <p:nvCxnSpPr>
          <p:cNvPr id="18" name="Straight Arrow Connector 17"/>
          <p:cNvCxnSpPr/>
          <p:nvPr/>
        </p:nvCxnSpPr>
        <p:spPr>
          <a:xfrm flipV="1">
            <a:off x="6404708" y="4995811"/>
            <a:ext cx="1217414" cy="559320"/>
          </a:xfrm>
          <a:prstGeom prst="straightConnector1">
            <a:avLst/>
          </a:prstGeom>
          <a:ln>
            <a:solidFill>
              <a:schemeClr val="tx1"/>
            </a:solidFill>
            <a:headEnd type="arrow" w="med" len="med"/>
            <a:tailEnd type="non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37634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219200" y="685668"/>
            <a:ext cx="10972800" cy="1143000"/>
          </a:xfrm>
        </p:spPr>
        <p:txBody>
          <a:bodyPr/>
          <a:lstStyle/>
          <a:p>
            <a:r>
              <a:rPr lang="en-US" dirty="0"/>
              <a:t>Algorithm</a:t>
            </a:r>
          </a:p>
        </p:txBody>
      </p:sp>
      <p:sp>
        <p:nvSpPr>
          <p:cNvPr id="3" name="Content Placeholder 2"/>
          <p:cNvSpPr>
            <a:spLocks noGrp="1"/>
          </p:cNvSpPr>
          <p:nvPr>
            <p:ph idx="1"/>
          </p:nvPr>
        </p:nvSpPr>
        <p:spPr>
          <a:xfrm>
            <a:off x="1219200" y="1896688"/>
            <a:ext cx="10972800" cy="1999817"/>
          </a:xfrm>
        </p:spPr>
        <p:txBody>
          <a:bodyPr/>
          <a:lstStyle/>
          <a:p>
            <a:pPr marL="612308" indent="-612308">
              <a:buFont typeface="+mj-lt"/>
              <a:buAutoNum type="arabicPeriod"/>
            </a:pPr>
            <a:r>
              <a:rPr lang="en-US" dirty="0"/>
              <a:t>Start each page at a rank of 1</a:t>
            </a:r>
          </a:p>
          <a:p>
            <a:pPr marL="612308" indent="-612308">
              <a:spcBef>
                <a:spcPts val="476"/>
              </a:spcBef>
              <a:buFont typeface="+mj-lt"/>
              <a:buAutoNum type="arabicPeriod"/>
            </a:pPr>
            <a:r>
              <a:rPr lang="en-US" dirty="0"/>
              <a:t>On each iteration, have page </a:t>
            </a:r>
            <a:r>
              <a:rPr lang="en-US" dirty="0">
                <a:solidFill>
                  <a:schemeClr val="accent2">
                    <a:lumMod val="75000"/>
                  </a:schemeClr>
                </a:solidFill>
              </a:rPr>
              <a:t>p</a:t>
            </a:r>
            <a:r>
              <a:rPr lang="en-US" dirty="0"/>
              <a:t> contribute</a:t>
            </a:r>
            <a:br>
              <a:rPr lang="en-US" dirty="0"/>
            </a:br>
            <a:r>
              <a:rPr lang="en-US" dirty="0" err="1">
                <a:solidFill>
                  <a:schemeClr val="accent2">
                    <a:lumMod val="75000"/>
                  </a:schemeClr>
                </a:solidFill>
              </a:rPr>
              <a:t>rank</a:t>
            </a:r>
            <a:r>
              <a:rPr lang="en-US" baseline="-25000" dirty="0" err="1">
                <a:solidFill>
                  <a:schemeClr val="accent2">
                    <a:lumMod val="75000"/>
                  </a:schemeClr>
                </a:solidFill>
              </a:rPr>
              <a:t>p</a:t>
            </a:r>
            <a:r>
              <a:rPr lang="en-US" dirty="0">
                <a:solidFill>
                  <a:schemeClr val="accent2">
                    <a:lumMod val="75000"/>
                  </a:schemeClr>
                </a:solidFill>
              </a:rPr>
              <a:t> / |</a:t>
            </a:r>
            <a:r>
              <a:rPr lang="en-US" dirty="0" err="1">
                <a:solidFill>
                  <a:schemeClr val="accent2">
                    <a:lumMod val="75000"/>
                  </a:schemeClr>
                </a:solidFill>
              </a:rPr>
              <a:t>neighbors</a:t>
            </a:r>
            <a:r>
              <a:rPr lang="en-US" baseline="-25000" dirty="0" err="1">
                <a:solidFill>
                  <a:schemeClr val="accent2">
                    <a:lumMod val="75000"/>
                  </a:schemeClr>
                </a:solidFill>
              </a:rPr>
              <a:t>p</a:t>
            </a:r>
            <a:r>
              <a:rPr lang="en-US" dirty="0">
                <a:solidFill>
                  <a:schemeClr val="accent2">
                    <a:lumMod val="75000"/>
                  </a:schemeClr>
                </a:solidFill>
              </a:rPr>
              <a:t>|</a:t>
            </a:r>
            <a:r>
              <a:rPr lang="en-US" dirty="0"/>
              <a:t> to its neighbors</a:t>
            </a:r>
          </a:p>
          <a:p>
            <a:pPr marL="612308" indent="-612308">
              <a:spcBef>
                <a:spcPts val="476"/>
              </a:spcBef>
              <a:buFont typeface="+mj-lt"/>
              <a:buAutoNum type="arabicPeriod"/>
            </a:pPr>
            <a:r>
              <a:rPr lang="en-US" dirty="0">
                <a:ea typeface="ＭＳ Ｐゴシック" charset="-128"/>
                <a:cs typeface="ＭＳ Ｐゴシック" charset="-128"/>
              </a:rPr>
              <a:t>Set each page’s rank to</a:t>
            </a:r>
            <a:r>
              <a:rPr lang="en-US" dirty="0">
                <a:solidFill>
                  <a:srgbClr val="8000FF"/>
                </a:solidFill>
                <a:ea typeface="ＭＳ Ｐゴシック" charset="-128"/>
                <a:cs typeface="ＭＳ Ｐゴシック" charset="-128"/>
              </a:rPr>
              <a:t> </a:t>
            </a:r>
            <a:r>
              <a:rPr lang="en-US" dirty="0">
                <a:solidFill>
                  <a:srgbClr val="953735"/>
                </a:solidFill>
                <a:ea typeface="ＭＳ Ｐゴシック" charset="-128"/>
                <a:cs typeface="ＭＳ Ｐゴシック" charset="-128"/>
              </a:rPr>
              <a:t>0.15 + 0.85 × </a:t>
            </a:r>
            <a:r>
              <a:rPr lang="en-US" dirty="0" err="1">
                <a:solidFill>
                  <a:srgbClr val="953735"/>
                </a:solidFill>
                <a:ea typeface="ＭＳ Ｐゴシック" charset="-128"/>
                <a:cs typeface="ＭＳ Ｐゴシック" charset="-128"/>
              </a:rPr>
              <a:t>contribs</a:t>
            </a:r>
            <a:endParaRPr lang="en-US" dirty="0">
              <a:solidFill>
                <a:srgbClr val="953735"/>
              </a:solidFill>
              <a:ea typeface="ＭＳ Ｐゴシック" charset="-128"/>
              <a:cs typeface="ＭＳ Ｐゴシック" charset="-128"/>
            </a:endParaRPr>
          </a:p>
          <a:p>
            <a:endParaRPr lang="en-US" dirty="0"/>
          </a:p>
        </p:txBody>
      </p:sp>
      <p:grpSp>
        <p:nvGrpSpPr>
          <p:cNvPr id="7" name="Group 6"/>
          <p:cNvGrpSpPr/>
          <p:nvPr/>
        </p:nvGrpSpPr>
        <p:grpSpPr>
          <a:xfrm>
            <a:off x="1637462" y="3474717"/>
            <a:ext cx="7659053" cy="2887986"/>
            <a:chOff x="3272203" y="7443800"/>
            <a:chExt cx="15318105" cy="5775972"/>
          </a:xfrm>
        </p:grpSpPr>
        <p:sp>
          <p:nvSpPr>
            <p:cNvPr id="4" name="Folded Corner 3"/>
            <p:cNvSpPr/>
            <p:nvPr/>
          </p:nvSpPr>
          <p:spPr>
            <a:xfrm>
              <a:off x="7116244" y="9511760"/>
              <a:ext cx="1621357" cy="1586960"/>
            </a:xfrm>
            <a:prstGeom prst="foldedCorner">
              <a:avLst>
                <a:gd name="adj" fmla="val 34955"/>
              </a:avLst>
            </a:prstGeom>
            <a:solidFill>
              <a:schemeClr val="bg1"/>
            </a:solidFill>
            <a:ln>
              <a:headEnd type="none" w="med" len="med"/>
              <a:tailEnd type="none"/>
            </a:ln>
            <a:effectLst>
              <a:outerShdw blurRad="50800" dist="38100" dir="2700000" algn="tl"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lIns="108855" tIns="54428" rIns="108855" bIns="54428" rtlCol="0" anchor="ctr"/>
            <a:lstStyle/>
            <a:p>
              <a:pPr algn="ctr"/>
              <a:endParaRPr lang="en-US" sz="2150" dirty="0"/>
            </a:p>
          </p:txBody>
        </p:sp>
        <p:sp>
          <p:nvSpPr>
            <p:cNvPr id="5" name="Folded Corner 4"/>
            <p:cNvSpPr/>
            <p:nvPr/>
          </p:nvSpPr>
          <p:spPr>
            <a:xfrm>
              <a:off x="11176002" y="7924800"/>
              <a:ext cx="1621357" cy="1586960"/>
            </a:xfrm>
            <a:prstGeom prst="foldedCorner">
              <a:avLst>
                <a:gd name="adj" fmla="val 34955"/>
              </a:avLst>
            </a:prstGeom>
            <a:solidFill>
              <a:schemeClr val="bg1"/>
            </a:solidFill>
            <a:ln>
              <a:headEnd type="none" w="med" len="med"/>
              <a:tailEnd type="none"/>
            </a:ln>
            <a:effectLst>
              <a:outerShdw blurRad="50800" dist="38100" dir="2700000" algn="tl"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lIns="108855" tIns="54428" rIns="108855" bIns="54428" rtlCol="0" anchor="ctr"/>
            <a:lstStyle/>
            <a:p>
              <a:pPr algn="ctr"/>
              <a:endParaRPr lang="en-US" sz="2150"/>
            </a:p>
          </p:txBody>
        </p:sp>
        <p:sp>
          <p:nvSpPr>
            <p:cNvPr id="6" name="Folded Corner 5"/>
            <p:cNvSpPr/>
            <p:nvPr/>
          </p:nvSpPr>
          <p:spPr>
            <a:xfrm>
              <a:off x="15244244" y="9511760"/>
              <a:ext cx="1621357" cy="1586960"/>
            </a:xfrm>
            <a:prstGeom prst="foldedCorner">
              <a:avLst>
                <a:gd name="adj" fmla="val 34955"/>
              </a:avLst>
            </a:prstGeom>
            <a:solidFill>
              <a:schemeClr val="bg1"/>
            </a:solidFill>
            <a:ln>
              <a:headEnd type="none" w="med" len="med"/>
              <a:tailEnd type="none"/>
            </a:ln>
            <a:effectLst>
              <a:outerShdw blurRad="50800" dist="38100" dir="2700000" algn="tl"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lIns="108855" tIns="54428" rIns="108855" bIns="54428" rtlCol="0" anchor="ctr"/>
            <a:lstStyle/>
            <a:p>
              <a:pPr algn="ctr"/>
              <a:endParaRPr lang="en-US" sz="2150"/>
            </a:p>
          </p:txBody>
        </p:sp>
        <p:sp>
          <p:nvSpPr>
            <p:cNvPr id="8" name="Folded Corner 7"/>
            <p:cNvSpPr/>
            <p:nvPr/>
          </p:nvSpPr>
          <p:spPr>
            <a:xfrm>
              <a:off x="11188060" y="11613880"/>
              <a:ext cx="1621357" cy="1586960"/>
            </a:xfrm>
            <a:prstGeom prst="foldedCorner">
              <a:avLst>
                <a:gd name="adj" fmla="val 34955"/>
              </a:avLst>
            </a:prstGeom>
            <a:solidFill>
              <a:schemeClr val="bg1"/>
            </a:solidFill>
            <a:ln>
              <a:headEnd type="none" w="med" len="med"/>
              <a:tailEnd type="none"/>
            </a:ln>
            <a:effectLst>
              <a:outerShdw blurRad="50800" dist="38100" dir="2700000" algn="tl"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lIns="108855" tIns="54428" rIns="108855" bIns="54428" rtlCol="0" anchor="ctr"/>
            <a:lstStyle/>
            <a:p>
              <a:pPr algn="ctr"/>
              <a:endParaRPr lang="en-US" sz="2150"/>
            </a:p>
          </p:txBody>
        </p:sp>
        <p:cxnSp>
          <p:nvCxnSpPr>
            <p:cNvPr id="10" name="Straight Arrow Connector 9"/>
            <p:cNvCxnSpPr/>
            <p:nvPr/>
          </p:nvCxnSpPr>
          <p:spPr>
            <a:xfrm flipH="1" flipV="1">
              <a:off x="8737600" y="10668000"/>
              <a:ext cx="2438400" cy="945880"/>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a:stCxn id="8" idx="0"/>
              <a:endCxn id="5" idx="2"/>
            </p:cNvCxnSpPr>
            <p:nvPr/>
          </p:nvCxnSpPr>
          <p:spPr>
            <a:xfrm flipH="1" flipV="1">
              <a:off x="11986680" y="9511760"/>
              <a:ext cx="12059" cy="2102120"/>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a:endCxn id="5" idx="1"/>
            </p:cNvCxnSpPr>
            <p:nvPr/>
          </p:nvCxnSpPr>
          <p:spPr>
            <a:xfrm flipV="1">
              <a:off x="8737600" y="8718280"/>
              <a:ext cx="2438400" cy="1187720"/>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p:nvPr/>
          </p:nvCxnSpPr>
          <p:spPr>
            <a:xfrm flipH="1" flipV="1">
              <a:off x="12797357" y="8502250"/>
              <a:ext cx="2446885" cy="1187720"/>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cxnSp>
          <p:nvCxnSpPr>
            <p:cNvPr id="39" name="Straight Arrow Connector 38"/>
            <p:cNvCxnSpPr/>
            <p:nvPr/>
          </p:nvCxnSpPr>
          <p:spPr>
            <a:xfrm flipH="1" flipV="1">
              <a:off x="12797357" y="8821164"/>
              <a:ext cx="2446885" cy="1187720"/>
            </a:xfrm>
            <a:prstGeom prst="straightConnector1">
              <a:avLst/>
            </a:prstGeom>
            <a:ln>
              <a:solidFill>
                <a:schemeClr val="tx1"/>
              </a:solidFill>
              <a:headEnd type="arrow" w="med" len="med"/>
              <a:tailEnd type="none"/>
            </a:ln>
            <a:effectLst/>
          </p:spPr>
          <p:style>
            <a:lnRef idx="2">
              <a:schemeClr val="accent1"/>
            </a:lnRef>
            <a:fillRef idx="0">
              <a:schemeClr val="accent1"/>
            </a:fillRef>
            <a:effectRef idx="1">
              <a:schemeClr val="accent1"/>
            </a:effectRef>
            <a:fontRef idx="minor">
              <a:schemeClr val="tx1"/>
            </a:fontRef>
          </p:style>
        </p:cxnSp>
        <p:sp>
          <p:nvSpPr>
            <p:cNvPr id="40" name="TextBox 39"/>
            <p:cNvSpPr txBox="1"/>
            <p:nvPr/>
          </p:nvSpPr>
          <p:spPr>
            <a:xfrm>
              <a:off x="5002899" y="9722120"/>
              <a:ext cx="1516892" cy="881558"/>
            </a:xfrm>
            <a:prstGeom prst="rect">
              <a:avLst/>
            </a:prstGeom>
            <a:noFill/>
          </p:spPr>
          <p:txBody>
            <a:bodyPr wrap="none" lIns="108855" tIns="54428" rIns="108855" bIns="54428" rtlCol="0">
              <a:spAutoFit/>
            </a:bodyPr>
            <a:lstStyle/>
            <a:p>
              <a:pPr algn="ctr"/>
              <a:r>
                <a:rPr lang="en-US" sz="2150" dirty="0">
                  <a:latin typeface="Arial"/>
                  <a:cs typeface="Arial"/>
                </a:rPr>
                <a:t>0.46</a:t>
              </a:r>
            </a:p>
          </p:txBody>
        </p:sp>
        <p:sp>
          <p:nvSpPr>
            <p:cNvPr id="41" name="TextBox 40"/>
            <p:cNvSpPr txBox="1"/>
            <p:nvPr/>
          </p:nvSpPr>
          <p:spPr>
            <a:xfrm>
              <a:off x="17073416" y="9706470"/>
              <a:ext cx="1516892" cy="881558"/>
            </a:xfrm>
            <a:prstGeom prst="rect">
              <a:avLst/>
            </a:prstGeom>
            <a:noFill/>
          </p:spPr>
          <p:txBody>
            <a:bodyPr wrap="none" lIns="108855" tIns="54428" rIns="108855" bIns="54428" rtlCol="0">
              <a:spAutoFit/>
            </a:bodyPr>
            <a:lstStyle/>
            <a:p>
              <a:pPr algn="ctr"/>
              <a:r>
                <a:rPr lang="en-US" sz="2150" dirty="0">
                  <a:latin typeface="Arial"/>
                  <a:cs typeface="Arial"/>
                </a:rPr>
                <a:t>1.37</a:t>
              </a:r>
            </a:p>
          </p:txBody>
        </p:sp>
        <p:sp>
          <p:nvSpPr>
            <p:cNvPr id="42" name="TextBox 41"/>
            <p:cNvSpPr txBox="1"/>
            <p:nvPr/>
          </p:nvSpPr>
          <p:spPr>
            <a:xfrm>
              <a:off x="8896839" y="7443800"/>
              <a:ext cx="1516892" cy="881558"/>
            </a:xfrm>
            <a:prstGeom prst="rect">
              <a:avLst/>
            </a:prstGeom>
            <a:noFill/>
          </p:spPr>
          <p:txBody>
            <a:bodyPr wrap="none" lIns="108855" tIns="54428" rIns="108855" bIns="54428" rtlCol="0">
              <a:spAutoFit/>
            </a:bodyPr>
            <a:lstStyle/>
            <a:p>
              <a:pPr algn="ctr"/>
              <a:r>
                <a:rPr lang="en-US" sz="2150" dirty="0">
                  <a:latin typeface="Arial"/>
                  <a:cs typeface="Arial"/>
                </a:rPr>
                <a:t>1.44</a:t>
              </a:r>
            </a:p>
          </p:txBody>
        </p:sp>
        <p:sp>
          <p:nvSpPr>
            <p:cNvPr id="43" name="TextBox 42"/>
            <p:cNvSpPr txBox="1"/>
            <p:nvPr/>
          </p:nvSpPr>
          <p:spPr>
            <a:xfrm>
              <a:off x="9059353" y="12338214"/>
              <a:ext cx="1516892" cy="881558"/>
            </a:xfrm>
            <a:prstGeom prst="rect">
              <a:avLst/>
            </a:prstGeom>
            <a:noFill/>
          </p:spPr>
          <p:txBody>
            <a:bodyPr wrap="none" lIns="108855" tIns="54428" rIns="108855" bIns="54428" rtlCol="0">
              <a:spAutoFit/>
            </a:bodyPr>
            <a:lstStyle/>
            <a:p>
              <a:pPr algn="ctr"/>
              <a:r>
                <a:rPr lang="en-US" sz="2150" dirty="0">
                  <a:latin typeface="Arial"/>
                  <a:cs typeface="Arial"/>
                </a:rPr>
                <a:t>0.73</a:t>
              </a:r>
            </a:p>
          </p:txBody>
        </p:sp>
        <p:sp>
          <p:nvSpPr>
            <p:cNvPr id="17" name="TextBox 16"/>
            <p:cNvSpPr txBox="1"/>
            <p:nvPr/>
          </p:nvSpPr>
          <p:spPr>
            <a:xfrm>
              <a:off x="3272203" y="7580970"/>
              <a:ext cx="3353932" cy="881558"/>
            </a:xfrm>
            <a:prstGeom prst="rect">
              <a:avLst/>
            </a:prstGeom>
            <a:noFill/>
          </p:spPr>
          <p:txBody>
            <a:bodyPr wrap="none" lIns="108855" tIns="54428" rIns="108855" bIns="54428" rtlCol="0">
              <a:spAutoFit/>
            </a:bodyPr>
            <a:lstStyle/>
            <a:p>
              <a:pPr algn="ctr"/>
              <a:r>
                <a:rPr lang="en-US" sz="2150" b="1" dirty="0">
                  <a:latin typeface="Arial"/>
                  <a:cs typeface="Arial"/>
                </a:rPr>
                <a:t>Final state:</a:t>
              </a:r>
            </a:p>
          </p:txBody>
        </p:sp>
        <p:cxnSp>
          <p:nvCxnSpPr>
            <p:cNvPr id="18" name="Straight Arrow Connector 17"/>
            <p:cNvCxnSpPr/>
            <p:nvPr/>
          </p:nvCxnSpPr>
          <p:spPr>
            <a:xfrm flipV="1">
              <a:off x="12809416" y="10577390"/>
              <a:ext cx="2434827" cy="1118640"/>
            </a:xfrm>
            <a:prstGeom prst="straightConnector1">
              <a:avLst/>
            </a:prstGeom>
            <a:ln>
              <a:solidFill>
                <a:schemeClr val="tx1"/>
              </a:solidFill>
              <a:headEnd type="arrow" w="med" len="med"/>
              <a:tailEnd type="none"/>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91812846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1617" name="Title 3">
            <a:extLst>
              <a:ext uri="{FF2B5EF4-FFF2-40B4-BE49-F238E27FC236}">
                <a16:creationId xmlns:a16="http://schemas.microsoft.com/office/drawing/2014/main" id="{3B153293-53E7-DF4D-BCCE-0C66FA779B34}"/>
              </a:ext>
            </a:extLst>
          </p:cNvPr>
          <p:cNvSpPr>
            <a:spLocks noGrp="1"/>
          </p:cNvSpPr>
          <p:nvPr>
            <p:ph type="title"/>
          </p:nvPr>
        </p:nvSpPr>
        <p:spPr/>
        <p:txBody>
          <a:bodyPr/>
          <a:lstStyle/>
          <a:p>
            <a:r>
              <a:rPr lang="en-US" altLang="en-US">
                <a:ea typeface="ＭＳ Ｐゴシック" panose="020B0600070205080204" pitchFamily="34" charset="-128"/>
              </a:rPr>
              <a:t>Sample PageRank Iteration (1)</a:t>
            </a:r>
          </a:p>
        </p:txBody>
      </p:sp>
      <p:sp>
        <p:nvSpPr>
          <p:cNvPr id="5" name="Oval 4">
            <a:extLst>
              <a:ext uri="{FF2B5EF4-FFF2-40B4-BE49-F238E27FC236}">
                <a16:creationId xmlns:a16="http://schemas.microsoft.com/office/drawing/2014/main" id="{6FB0F404-B48B-EB43-9BF0-8CEA8C953DC2}"/>
              </a:ext>
            </a:extLst>
          </p:cNvPr>
          <p:cNvSpPr/>
          <p:nvPr/>
        </p:nvSpPr>
        <p:spPr>
          <a:xfrm>
            <a:off x="2981325" y="3124200"/>
            <a:ext cx="152400" cy="152400"/>
          </a:xfrm>
          <a:prstGeom prst="ellipse">
            <a:avLst/>
          </a:prstGeom>
          <a:solidFill>
            <a:srgbClr val="0070C0"/>
          </a:solidFill>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endParaRPr lang="en-US" sz="1600" b="1">
              <a:solidFill>
                <a:srgbClr val="000000"/>
              </a:solidFill>
              <a:latin typeface="Arial"/>
            </a:endParaRPr>
          </a:p>
        </p:txBody>
      </p:sp>
      <p:sp>
        <p:nvSpPr>
          <p:cNvPr id="6" name="Oval 5">
            <a:extLst>
              <a:ext uri="{FF2B5EF4-FFF2-40B4-BE49-F238E27FC236}">
                <a16:creationId xmlns:a16="http://schemas.microsoft.com/office/drawing/2014/main" id="{F8C31722-C124-7141-B86B-39E0883BF435}"/>
              </a:ext>
            </a:extLst>
          </p:cNvPr>
          <p:cNvSpPr/>
          <p:nvPr/>
        </p:nvSpPr>
        <p:spPr>
          <a:xfrm>
            <a:off x="4429125" y="2743200"/>
            <a:ext cx="152400" cy="152400"/>
          </a:xfrm>
          <a:prstGeom prst="ellipse">
            <a:avLst/>
          </a:prstGeom>
          <a:solidFill>
            <a:srgbClr val="92D050"/>
          </a:solidFill>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a:defRPr/>
            </a:pPr>
            <a:endParaRPr lang="en-US" sz="1600" b="1">
              <a:solidFill>
                <a:srgbClr val="000000"/>
              </a:solidFill>
              <a:latin typeface="Arial"/>
            </a:endParaRPr>
          </a:p>
        </p:txBody>
      </p:sp>
      <p:sp>
        <p:nvSpPr>
          <p:cNvPr id="7" name="Oval 6">
            <a:extLst>
              <a:ext uri="{FF2B5EF4-FFF2-40B4-BE49-F238E27FC236}">
                <a16:creationId xmlns:a16="http://schemas.microsoft.com/office/drawing/2014/main" id="{31B0BCB8-682A-8341-8C7A-7B8CCCC835D1}"/>
              </a:ext>
            </a:extLst>
          </p:cNvPr>
          <p:cNvSpPr/>
          <p:nvPr/>
        </p:nvSpPr>
        <p:spPr>
          <a:xfrm>
            <a:off x="3133725" y="4495800"/>
            <a:ext cx="152400" cy="15240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a:defRPr/>
            </a:pPr>
            <a:endParaRPr lang="en-US" sz="1600" b="1">
              <a:solidFill>
                <a:srgbClr val="000000"/>
              </a:solidFill>
              <a:latin typeface="Arial"/>
            </a:endParaRPr>
          </a:p>
        </p:txBody>
      </p:sp>
      <p:sp>
        <p:nvSpPr>
          <p:cNvPr id="8" name="Oval 7">
            <a:extLst>
              <a:ext uri="{FF2B5EF4-FFF2-40B4-BE49-F238E27FC236}">
                <a16:creationId xmlns:a16="http://schemas.microsoft.com/office/drawing/2014/main" id="{E47B9A17-489E-C845-8FB6-94381EA033FE}"/>
              </a:ext>
            </a:extLst>
          </p:cNvPr>
          <p:cNvSpPr/>
          <p:nvPr/>
        </p:nvSpPr>
        <p:spPr>
          <a:xfrm>
            <a:off x="5191125" y="3962400"/>
            <a:ext cx="152400" cy="1524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defRPr/>
            </a:pPr>
            <a:endParaRPr lang="en-US" sz="1600" b="1">
              <a:solidFill>
                <a:srgbClr val="000000"/>
              </a:solidFill>
              <a:latin typeface="Arial"/>
            </a:endParaRPr>
          </a:p>
        </p:txBody>
      </p:sp>
      <p:sp>
        <p:nvSpPr>
          <p:cNvPr id="9" name="Oval 8">
            <a:extLst>
              <a:ext uri="{FF2B5EF4-FFF2-40B4-BE49-F238E27FC236}">
                <a16:creationId xmlns:a16="http://schemas.microsoft.com/office/drawing/2014/main" id="{F7D5DB7F-B165-0342-AB5F-A83BFD04A57B}"/>
              </a:ext>
            </a:extLst>
          </p:cNvPr>
          <p:cNvSpPr/>
          <p:nvPr/>
        </p:nvSpPr>
        <p:spPr>
          <a:xfrm>
            <a:off x="3971925" y="3733800"/>
            <a:ext cx="152400" cy="152400"/>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600" b="1">
              <a:solidFill>
                <a:srgbClr val="000000"/>
              </a:solidFill>
              <a:latin typeface="Arial"/>
            </a:endParaRPr>
          </a:p>
        </p:txBody>
      </p:sp>
      <p:cxnSp>
        <p:nvCxnSpPr>
          <p:cNvPr id="10" name="Straight Arrow Connector 9">
            <a:extLst>
              <a:ext uri="{FF2B5EF4-FFF2-40B4-BE49-F238E27FC236}">
                <a16:creationId xmlns:a16="http://schemas.microsoft.com/office/drawing/2014/main" id="{59CE9D16-A0B0-3449-AAB2-FCA050966AD2}"/>
              </a:ext>
            </a:extLst>
          </p:cNvPr>
          <p:cNvCxnSpPr>
            <a:cxnSpLocks noChangeShapeType="1"/>
            <a:stCxn id="5" idx="6"/>
            <a:endCxn id="6" idx="2"/>
          </p:cNvCxnSpPr>
          <p:nvPr/>
        </p:nvCxnSpPr>
        <p:spPr bwMode="auto">
          <a:xfrm flipV="1">
            <a:off x="3133725" y="2819400"/>
            <a:ext cx="1295400" cy="381000"/>
          </a:xfrm>
          <a:prstGeom prst="straightConnector1">
            <a:avLst/>
          </a:prstGeom>
          <a:noFill/>
          <a:ln w="9525">
            <a:solidFill>
              <a:schemeClr val="tx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11" name="Straight Arrow Connector 10">
            <a:extLst>
              <a:ext uri="{FF2B5EF4-FFF2-40B4-BE49-F238E27FC236}">
                <a16:creationId xmlns:a16="http://schemas.microsoft.com/office/drawing/2014/main" id="{49E46512-C147-C84A-A61B-2EDB332D4F12}"/>
              </a:ext>
            </a:extLst>
          </p:cNvPr>
          <p:cNvCxnSpPr>
            <a:cxnSpLocks noChangeShapeType="1"/>
            <a:stCxn id="9" idx="1"/>
            <a:endCxn id="5" idx="5"/>
          </p:cNvCxnSpPr>
          <p:nvPr/>
        </p:nvCxnSpPr>
        <p:spPr bwMode="auto">
          <a:xfrm rot="16200000" flipV="1">
            <a:off x="3302000" y="3063875"/>
            <a:ext cx="501650" cy="882650"/>
          </a:xfrm>
          <a:prstGeom prst="straightConnector1">
            <a:avLst/>
          </a:prstGeom>
          <a:noFill/>
          <a:ln w="9525">
            <a:solidFill>
              <a:schemeClr val="tx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12" name="Straight Arrow Connector 11">
            <a:extLst>
              <a:ext uri="{FF2B5EF4-FFF2-40B4-BE49-F238E27FC236}">
                <a16:creationId xmlns:a16="http://schemas.microsoft.com/office/drawing/2014/main" id="{DD1425A7-52ED-F040-8B82-BB9BF1F40049}"/>
              </a:ext>
            </a:extLst>
          </p:cNvPr>
          <p:cNvCxnSpPr>
            <a:cxnSpLocks noChangeShapeType="1"/>
            <a:stCxn id="5" idx="4"/>
            <a:endCxn id="7" idx="0"/>
          </p:cNvCxnSpPr>
          <p:nvPr/>
        </p:nvCxnSpPr>
        <p:spPr bwMode="auto">
          <a:xfrm rot="16200000" flipH="1">
            <a:off x="2524125" y="3810000"/>
            <a:ext cx="1219200" cy="152400"/>
          </a:xfrm>
          <a:prstGeom prst="straightConnector1">
            <a:avLst/>
          </a:prstGeom>
          <a:noFill/>
          <a:ln w="9525">
            <a:solidFill>
              <a:schemeClr val="tx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13" name="Straight Arrow Connector 12">
            <a:extLst>
              <a:ext uri="{FF2B5EF4-FFF2-40B4-BE49-F238E27FC236}">
                <a16:creationId xmlns:a16="http://schemas.microsoft.com/office/drawing/2014/main" id="{F24785B8-138B-5F46-85B1-ABA41C02BDD5}"/>
              </a:ext>
            </a:extLst>
          </p:cNvPr>
          <p:cNvCxnSpPr>
            <a:cxnSpLocks noChangeShapeType="1"/>
            <a:stCxn id="7" idx="7"/>
            <a:endCxn id="9" idx="3"/>
          </p:cNvCxnSpPr>
          <p:nvPr/>
        </p:nvCxnSpPr>
        <p:spPr bwMode="auto">
          <a:xfrm rot="5400000" flipH="1" flipV="1">
            <a:off x="3302000" y="3825875"/>
            <a:ext cx="654050" cy="730250"/>
          </a:xfrm>
          <a:prstGeom prst="straightConnector1">
            <a:avLst/>
          </a:prstGeom>
          <a:noFill/>
          <a:ln w="9525">
            <a:solidFill>
              <a:schemeClr val="tx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14" name="Straight Arrow Connector 13">
            <a:extLst>
              <a:ext uri="{FF2B5EF4-FFF2-40B4-BE49-F238E27FC236}">
                <a16:creationId xmlns:a16="http://schemas.microsoft.com/office/drawing/2014/main" id="{703B6AAC-F956-0344-9439-D6A767ADE054}"/>
              </a:ext>
            </a:extLst>
          </p:cNvPr>
          <p:cNvCxnSpPr>
            <a:cxnSpLocks noChangeShapeType="1"/>
            <a:stCxn id="9" idx="7"/>
            <a:endCxn id="6" idx="4"/>
          </p:cNvCxnSpPr>
          <p:nvPr/>
        </p:nvCxnSpPr>
        <p:spPr bwMode="auto">
          <a:xfrm rot="5400000" flipH="1" flipV="1">
            <a:off x="3873501" y="3124201"/>
            <a:ext cx="860425" cy="403225"/>
          </a:xfrm>
          <a:prstGeom prst="straightConnector1">
            <a:avLst/>
          </a:prstGeom>
          <a:noFill/>
          <a:ln w="9525">
            <a:solidFill>
              <a:schemeClr val="tx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15" name="Straight Arrow Connector 14">
            <a:extLst>
              <a:ext uri="{FF2B5EF4-FFF2-40B4-BE49-F238E27FC236}">
                <a16:creationId xmlns:a16="http://schemas.microsoft.com/office/drawing/2014/main" id="{5B8BCB88-794D-F94F-A8EB-87D08A937B03}"/>
              </a:ext>
            </a:extLst>
          </p:cNvPr>
          <p:cNvCxnSpPr>
            <a:cxnSpLocks noChangeShapeType="1"/>
            <a:stCxn id="6" idx="5"/>
            <a:endCxn id="8" idx="1"/>
          </p:cNvCxnSpPr>
          <p:nvPr/>
        </p:nvCxnSpPr>
        <p:spPr bwMode="auto">
          <a:xfrm rot="16200000" flipH="1">
            <a:off x="4330700" y="3101975"/>
            <a:ext cx="1111250" cy="654050"/>
          </a:xfrm>
          <a:prstGeom prst="straightConnector1">
            <a:avLst/>
          </a:prstGeom>
          <a:noFill/>
          <a:ln w="9525">
            <a:solidFill>
              <a:schemeClr val="tx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16" name="Straight Arrow Connector 15">
            <a:extLst>
              <a:ext uri="{FF2B5EF4-FFF2-40B4-BE49-F238E27FC236}">
                <a16:creationId xmlns:a16="http://schemas.microsoft.com/office/drawing/2014/main" id="{8421BBE7-16B7-B948-AFCD-2AABB8431DD2}"/>
              </a:ext>
            </a:extLst>
          </p:cNvPr>
          <p:cNvCxnSpPr>
            <a:cxnSpLocks noChangeShapeType="1"/>
            <a:stCxn id="9" idx="6"/>
            <a:endCxn id="8" idx="2"/>
          </p:cNvCxnSpPr>
          <p:nvPr/>
        </p:nvCxnSpPr>
        <p:spPr bwMode="auto">
          <a:xfrm>
            <a:off x="4124325" y="3810000"/>
            <a:ext cx="1066800" cy="228600"/>
          </a:xfrm>
          <a:prstGeom prst="straightConnector1">
            <a:avLst/>
          </a:prstGeom>
          <a:noFill/>
          <a:ln w="9525">
            <a:solidFill>
              <a:schemeClr val="tx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17" name="Straight Arrow Connector 16">
            <a:extLst>
              <a:ext uri="{FF2B5EF4-FFF2-40B4-BE49-F238E27FC236}">
                <a16:creationId xmlns:a16="http://schemas.microsoft.com/office/drawing/2014/main" id="{7C2079D4-1152-8F47-A35A-42AF1954B96B}"/>
              </a:ext>
            </a:extLst>
          </p:cNvPr>
          <p:cNvCxnSpPr>
            <a:cxnSpLocks noChangeShapeType="1"/>
            <a:stCxn id="8" idx="3"/>
            <a:endCxn id="7" idx="6"/>
          </p:cNvCxnSpPr>
          <p:nvPr/>
        </p:nvCxnSpPr>
        <p:spPr bwMode="auto">
          <a:xfrm rot="5400000">
            <a:off x="4010026" y="3368676"/>
            <a:ext cx="479425" cy="1927225"/>
          </a:xfrm>
          <a:prstGeom prst="straightConnector1">
            <a:avLst/>
          </a:prstGeom>
          <a:noFill/>
          <a:ln w="9525">
            <a:solidFill>
              <a:schemeClr val="tx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111631" name="TextBox 17">
            <a:extLst>
              <a:ext uri="{FF2B5EF4-FFF2-40B4-BE49-F238E27FC236}">
                <a16:creationId xmlns:a16="http://schemas.microsoft.com/office/drawing/2014/main" id="{3505EFF2-73A8-1E44-81E3-CF9F001D9B6A}"/>
              </a:ext>
            </a:extLst>
          </p:cNvPr>
          <p:cNvSpPr txBox="1">
            <a:spLocks noChangeArrowheads="1"/>
          </p:cNvSpPr>
          <p:nvPr/>
        </p:nvSpPr>
        <p:spPr bwMode="auto">
          <a:xfrm>
            <a:off x="2600325" y="2895601"/>
            <a:ext cx="69602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sz="1200" b="1" i="1">
                <a:solidFill>
                  <a:srgbClr val="000000"/>
                </a:solidFill>
                <a:latin typeface="Arial" panose="020B0604020202020204" pitchFamily="34" charset="0"/>
              </a:rPr>
              <a:t>n</a:t>
            </a:r>
            <a:r>
              <a:rPr lang="en-US" altLang="en-US" sz="1200" b="1" i="1" baseline="-25000">
                <a:solidFill>
                  <a:srgbClr val="000000"/>
                </a:solidFill>
                <a:latin typeface="Arial" panose="020B0604020202020204" pitchFamily="34" charset="0"/>
              </a:rPr>
              <a:t>1</a:t>
            </a:r>
            <a:r>
              <a:rPr lang="en-US" altLang="en-US" sz="1200" b="1">
                <a:solidFill>
                  <a:srgbClr val="000000"/>
                </a:solidFill>
                <a:latin typeface="Arial" panose="020B0604020202020204" pitchFamily="34" charset="0"/>
              </a:rPr>
              <a:t> (0.2)</a:t>
            </a:r>
          </a:p>
        </p:txBody>
      </p:sp>
      <p:sp>
        <p:nvSpPr>
          <p:cNvPr id="111632" name="TextBox 18">
            <a:extLst>
              <a:ext uri="{FF2B5EF4-FFF2-40B4-BE49-F238E27FC236}">
                <a16:creationId xmlns:a16="http://schemas.microsoft.com/office/drawing/2014/main" id="{E2D8FCB4-9356-014C-859D-73C0097289A3}"/>
              </a:ext>
            </a:extLst>
          </p:cNvPr>
          <p:cNvSpPr txBox="1">
            <a:spLocks noChangeArrowheads="1"/>
          </p:cNvSpPr>
          <p:nvPr/>
        </p:nvSpPr>
        <p:spPr bwMode="auto">
          <a:xfrm>
            <a:off x="2889250" y="4600576"/>
            <a:ext cx="69602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sz="1200" b="1" i="1">
                <a:solidFill>
                  <a:srgbClr val="000000"/>
                </a:solidFill>
                <a:latin typeface="Arial" panose="020B0604020202020204" pitchFamily="34" charset="0"/>
              </a:rPr>
              <a:t>n</a:t>
            </a:r>
            <a:r>
              <a:rPr lang="en-US" altLang="en-US" sz="1200" b="1" i="1" baseline="-25000">
                <a:solidFill>
                  <a:srgbClr val="000000"/>
                </a:solidFill>
                <a:latin typeface="Arial" panose="020B0604020202020204" pitchFamily="34" charset="0"/>
              </a:rPr>
              <a:t>4</a:t>
            </a:r>
            <a:r>
              <a:rPr lang="en-US" altLang="en-US" sz="1200" b="1">
                <a:solidFill>
                  <a:srgbClr val="000000"/>
                </a:solidFill>
                <a:latin typeface="Arial" panose="020B0604020202020204" pitchFamily="34" charset="0"/>
              </a:rPr>
              <a:t> (0.2)</a:t>
            </a:r>
          </a:p>
        </p:txBody>
      </p:sp>
      <p:sp>
        <p:nvSpPr>
          <p:cNvPr id="111633" name="TextBox 19">
            <a:extLst>
              <a:ext uri="{FF2B5EF4-FFF2-40B4-BE49-F238E27FC236}">
                <a16:creationId xmlns:a16="http://schemas.microsoft.com/office/drawing/2014/main" id="{1298A9DB-5515-E249-A6D6-E7B4F936B179}"/>
              </a:ext>
            </a:extLst>
          </p:cNvPr>
          <p:cNvSpPr txBox="1">
            <a:spLocks noChangeArrowheads="1"/>
          </p:cNvSpPr>
          <p:nvPr/>
        </p:nvSpPr>
        <p:spPr bwMode="auto">
          <a:xfrm>
            <a:off x="5267325" y="3962401"/>
            <a:ext cx="69602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sz="1200" b="1" i="1">
                <a:solidFill>
                  <a:srgbClr val="000000"/>
                </a:solidFill>
                <a:latin typeface="Arial" panose="020B0604020202020204" pitchFamily="34" charset="0"/>
              </a:rPr>
              <a:t>n</a:t>
            </a:r>
            <a:r>
              <a:rPr lang="en-US" altLang="en-US" sz="1200" b="1" i="1" baseline="-25000">
                <a:solidFill>
                  <a:srgbClr val="000000"/>
                </a:solidFill>
                <a:latin typeface="Arial" panose="020B0604020202020204" pitchFamily="34" charset="0"/>
              </a:rPr>
              <a:t>3</a:t>
            </a:r>
            <a:r>
              <a:rPr lang="en-US" altLang="en-US" sz="1200" b="1">
                <a:solidFill>
                  <a:srgbClr val="000000"/>
                </a:solidFill>
                <a:latin typeface="Arial" panose="020B0604020202020204" pitchFamily="34" charset="0"/>
              </a:rPr>
              <a:t> (0.2)</a:t>
            </a:r>
          </a:p>
        </p:txBody>
      </p:sp>
      <p:sp>
        <p:nvSpPr>
          <p:cNvPr id="111634" name="TextBox 20">
            <a:extLst>
              <a:ext uri="{FF2B5EF4-FFF2-40B4-BE49-F238E27FC236}">
                <a16:creationId xmlns:a16="http://schemas.microsoft.com/office/drawing/2014/main" id="{35F44DF5-6D90-F443-8433-28C58412C9D7}"/>
              </a:ext>
            </a:extLst>
          </p:cNvPr>
          <p:cNvSpPr txBox="1">
            <a:spLocks noChangeArrowheads="1"/>
          </p:cNvSpPr>
          <p:nvPr/>
        </p:nvSpPr>
        <p:spPr bwMode="auto">
          <a:xfrm>
            <a:off x="3895725" y="3838576"/>
            <a:ext cx="69602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sz="1200" b="1" i="1">
                <a:solidFill>
                  <a:srgbClr val="000000"/>
                </a:solidFill>
                <a:latin typeface="Arial" panose="020B0604020202020204" pitchFamily="34" charset="0"/>
              </a:rPr>
              <a:t>n</a:t>
            </a:r>
            <a:r>
              <a:rPr lang="en-US" altLang="en-US" sz="1200" b="1" i="1" baseline="-25000">
                <a:solidFill>
                  <a:srgbClr val="000000"/>
                </a:solidFill>
                <a:latin typeface="Arial" panose="020B0604020202020204" pitchFamily="34" charset="0"/>
              </a:rPr>
              <a:t>5</a:t>
            </a:r>
            <a:r>
              <a:rPr lang="en-US" altLang="en-US" sz="1200" b="1">
                <a:solidFill>
                  <a:srgbClr val="000000"/>
                </a:solidFill>
                <a:latin typeface="Arial" panose="020B0604020202020204" pitchFamily="34" charset="0"/>
              </a:rPr>
              <a:t> (0.2)</a:t>
            </a:r>
          </a:p>
        </p:txBody>
      </p:sp>
      <p:sp>
        <p:nvSpPr>
          <p:cNvPr id="111635" name="TextBox 21">
            <a:extLst>
              <a:ext uri="{FF2B5EF4-FFF2-40B4-BE49-F238E27FC236}">
                <a16:creationId xmlns:a16="http://schemas.microsoft.com/office/drawing/2014/main" id="{0B2F8397-E407-E24A-B24E-F7ABAE611F56}"/>
              </a:ext>
            </a:extLst>
          </p:cNvPr>
          <p:cNvSpPr txBox="1">
            <a:spLocks noChangeArrowheads="1"/>
          </p:cNvSpPr>
          <p:nvPr/>
        </p:nvSpPr>
        <p:spPr bwMode="auto">
          <a:xfrm>
            <a:off x="4392613" y="2514601"/>
            <a:ext cx="69602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sz="1200" b="1" i="1">
                <a:solidFill>
                  <a:srgbClr val="000000"/>
                </a:solidFill>
                <a:latin typeface="Arial" panose="020B0604020202020204" pitchFamily="34" charset="0"/>
              </a:rPr>
              <a:t>n</a:t>
            </a:r>
            <a:r>
              <a:rPr lang="en-US" altLang="en-US" sz="1200" b="1" i="1" baseline="-25000">
                <a:solidFill>
                  <a:srgbClr val="000000"/>
                </a:solidFill>
                <a:latin typeface="Arial" panose="020B0604020202020204" pitchFamily="34" charset="0"/>
              </a:rPr>
              <a:t>2</a:t>
            </a:r>
            <a:r>
              <a:rPr lang="en-US" altLang="en-US" sz="1200" b="1">
                <a:solidFill>
                  <a:srgbClr val="000000"/>
                </a:solidFill>
                <a:latin typeface="Arial" panose="020B0604020202020204" pitchFamily="34" charset="0"/>
              </a:rPr>
              <a:t> (0.2)</a:t>
            </a:r>
          </a:p>
        </p:txBody>
      </p:sp>
      <p:sp>
        <p:nvSpPr>
          <p:cNvPr id="23" name="TextBox 22">
            <a:extLst>
              <a:ext uri="{FF2B5EF4-FFF2-40B4-BE49-F238E27FC236}">
                <a16:creationId xmlns:a16="http://schemas.microsoft.com/office/drawing/2014/main" id="{25824BF8-4184-F848-9AF5-BC53676712A4}"/>
              </a:ext>
            </a:extLst>
          </p:cNvPr>
          <p:cNvSpPr txBox="1">
            <a:spLocks noChangeArrowheads="1"/>
          </p:cNvSpPr>
          <p:nvPr/>
        </p:nvSpPr>
        <p:spPr bwMode="auto">
          <a:xfrm>
            <a:off x="3133725" y="2895601"/>
            <a:ext cx="39786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sz="1200" b="1">
                <a:solidFill>
                  <a:srgbClr val="FF9933"/>
                </a:solidFill>
                <a:latin typeface="Arial" panose="020B0604020202020204" pitchFamily="34" charset="0"/>
              </a:rPr>
              <a:t>0.1</a:t>
            </a:r>
          </a:p>
        </p:txBody>
      </p:sp>
      <p:sp>
        <p:nvSpPr>
          <p:cNvPr id="24" name="TextBox 23">
            <a:extLst>
              <a:ext uri="{FF2B5EF4-FFF2-40B4-BE49-F238E27FC236}">
                <a16:creationId xmlns:a16="http://schemas.microsoft.com/office/drawing/2014/main" id="{CE005563-C9C0-E548-9D88-057D64D5776A}"/>
              </a:ext>
            </a:extLst>
          </p:cNvPr>
          <p:cNvSpPr txBox="1">
            <a:spLocks noChangeArrowheads="1"/>
          </p:cNvSpPr>
          <p:nvPr/>
        </p:nvSpPr>
        <p:spPr bwMode="auto">
          <a:xfrm>
            <a:off x="2752725" y="3305176"/>
            <a:ext cx="39786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sz="1200" b="1">
                <a:solidFill>
                  <a:srgbClr val="FF9933"/>
                </a:solidFill>
                <a:latin typeface="Arial" panose="020B0604020202020204" pitchFamily="34" charset="0"/>
              </a:rPr>
              <a:t>0.1</a:t>
            </a:r>
          </a:p>
        </p:txBody>
      </p:sp>
      <p:sp>
        <p:nvSpPr>
          <p:cNvPr id="25" name="TextBox 24">
            <a:extLst>
              <a:ext uri="{FF2B5EF4-FFF2-40B4-BE49-F238E27FC236}">
                <a16:creationId xmlns:a16="http://schemas.microsoft.com/office/drawing/2014/main" id="{C46F4E17-8D69-8A4A-B32B-219EFE1F3B3C}"/>
              </a:ext>
            </a:extLst>
          </p:cNvPr>
          <p:cNvSpPr txBox="1">
            <a:spLocks noChangeArrowheads="1"/>
          </p:cNvSpPr>
          <p:nvPr/>
        </p:nvSpPr>
        <p:spPr bwMode="auto">
          <a:xfrm>
            <a:off x="3211513" y="4114801"/>
            <a:ext cx="39786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sz="1200" b="1">
                <a:solidFill>
                  <a:srgbClr val="CC0066"/>
                </a:solidFill>
                <a:latin typeface="Arial" panose="020B0604020202020204" pitchFamily="34" charset="0"/>
              </a:rPr>
              <a:t>0.2</a:t>
            </a:r>
          </a:p>
        </p:txBody>
      </p:sp>
      <p:sp>
        <p:nvSpPr>
          <p:cNvPr id="26" name="TextBox 25">
            <a:extLst>
              <a:ext uri="{FF2B5EF4-FFF2-40B4-BE49-F238E27FC236}">
                <a16:creationId xmlns:a16="http://schemas.microsoft.com/office/drawing/2014/main" id="{A5120346-3EFF-054B-A07F-6C7961CDE070}"/>
              </a:ext>
            </a:extLst>
          </p:cNvPr>
          <p:cNvSpPr txBox="1">
            <a:spLocks noChangeArrowheads="1"/>
          </p:cNvSpPr>
          <p:nvPr/>
        </p:nvSpPr>
        <p:spPr bwMode="auto">
          <a:xfrm>
            <a:off x="4964113" y="4114801"/>
            <a:ext cx="39786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sz="1200" b="1">
                <a:solidFill>
                  <a:srgbClr val="66CC00"/>
                </a:solidFill>
                <a:latin typeface="Arial" panose="020B0604020202020204" pitchFamily="34" charset="0"/>
              </a:rPr>
              <a:t>0.2</a:t>
            </a:r>
          </a:p>
        </p:txBody>
      </p:sp>
      <p:cxnSp>
        <p:nvCxnSpPr>
          <p:cNvPr id="27" name="Straight Arrow Connector 26">
            <a:extLst>
              <a:ext uri="{FF2B5EF4-FFF2-40B4-BE49-F238E27FC236}">
                <a16:creationId xmlns:a16="http://schemas.microsoft.com/office/drawing/2014/main" id="{296EFBCD-DC98-0D44-9745-8D5337100481}"/>
              </a:ext>
            </a:extLst>
          </p:cNvPr>
          <p:cNvCxnSpPr>
            <a:cxnSpLocks noChangeShapeType="1"/>
            <a:stCxn id="6" idx="3"/>
            <a:endCxn id="9" idx="0"/>
          </p:cNvCxnSpPr>
          <p:nvPr/>
        </p:nvCxnSpPr>
        <p:spPr bwMode="auto">
          <a:xfrm rot="5400000">
            <a:off x="3819526" y="3101976"/>
            <a:ext cx="860425" cy="403225"/>
          </a:xfrm>
          <a:prstGeom prst="straightConnector1">
            <a:avLst/>
          </a:prstGeom>
          <a:noFill/>
          <a:ln w="9525">
            <a:solidFill>
              <a:schemeClr val="tx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8" name="TextBox 27">
            <a:extLst>
              <a:ext uri="{FF2B5EF4-FFF2-40B4-BE49-F238E27FC236}">
                <a16:creationId xmlns:a16="http://schemas.microsoft.com/office/drawing/2014/main" id="{F37F291C-44ED-CD45-A29B-9477882E2B79}"/>
              </a:ext>
            </a:extLst>
          </p:cNvPr>
          <p:cNvSpPr txBox="1">
            <a:spLocks noChangeArrowheads="1"/>
          </p:cNvSpPr>
          <p:nvPr/>
        </p:nvSpPr>
        <p:spPr bwMode="auto">
          <a:xfrm>
            <a:off x="4048125" y="2895601"/>
            <a:ext cx="39786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sz="1200" b="1">
                <a:solidFill>
                  <a:srgbClr val="3399FF"/>
                </a:solidFill>
                <a:latin typeface="Arial" panose="020B0604020202020204" pitchFamily="34" charset="0"/>
              </a:rPr>
              <a:t>0.1</a:t>
            </a:r>
          </a:p>
        </p:txBody>
      </p:sp>
      <p:sp>
        <p:nvSpPr>
          <p:cNvPr id="29" name="TextBox 28">
            <a:extLst>
              <a:ext uri="{FF2B5EF4-FFF2-40B4-BE49-F238E27FC236}">
                <a16:creationId xmlns:a16="http://schemas.microsoft.com/office/drawing/2014/main" id="{879212F3-8C2D-DF4E-A27A-832C33FDFE2D}"/>
              </a:ext>
            </a:extLst>
          </p:cNvPr>
          <p:cNvSpPr txBox="1">
            <a:spLocks noChangeArrowheads="1"/>
          </p:cNvSpPr>
          <p:nvPr/>
        </p:nvSpPr>
        <p:spPr bwMode="auto">
          <a:xfrm>
            <a:off x="4583113" y="2819401"/>
            <a:ext cx="39786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sz="1200" b="1">
                <a:solidFill>
                  <a:srgbClr val="3399FF"/>
                </a:solidFill>
                <a:latin typeface="Arial" panose="020B0604020202020204" pitchFamily="34" charset="0"/>
              </a:rPr>
              <a:t>0.1</a:t>
            </a:r>
          </a:p>
        </p:txBody>
      </p:sp>
      <p:sp>
        <p:nvSpPr>
          <p:cNvPr id="30" name="TextBox 29">
            <a:extLst>
              <a:ext uri="{FF2B5EF4-FFF2-40B4-BE49-F238E27FC236}">
                <a16:creationId xmlns:a16="http://schemas.microsoft.com/office/drawing/2014/main" id="{C91CC8EC-8DD6-614E-A50E-6C4EEC21BBBE}"/>
              </a:ext>
            </a:extLst>
          </p:cNvPr>
          <p:cNvSpPr txBox="1">
            <a:spLocks noChangeArrowheads="1"/>
          </p:cNvSpPr>
          <p:nvPr/>
        </p:nvSpPr>
        <p:spPr bwMode="auto">
          <a:xfrm>
            <a:off x="3438526" y="3609976"/>
            <a:ext cx="56778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sz="1200" b="1">
                <a:solidFill>
                  <a:srgbClr val="CCCC00"/>
                </a:solidFill>
                <a:latin typeface="Arial" panose="020B0604020202020204" pitchFamily="34" charset="0"/>
              </a:rPr>
              <a:t>0.066</a:t>
            </a:r>
          </a:p>
        </p:txBody>
      </p:sp>
      <p:sp>
        <p:nvSpPr>
          <p:cNvPr id="31" name="TextBox 30">
            <a:extLst>
              <a:ext uri="{FF2B5EF4-FFF2-40B4-BE49-F238E27FC236}">
                <a16:creationId xmlns:a16="http://schemas.microsoft.com/office/drawing/2014/main" id="{DE457248-315D-2C47-9000-5D7C53A4CB74}"/>
              </a:ext>
            </a:extLst>
          </p:cNvPr>
          <p:cNvSpPr txBox="1">
            <a:spLocks noChangeArrowheads="1"/>
          </p:cNvSpPr>
          <p:nvPr/>
        </p:nvSpPr>
        <p:spPr bwMode="auto">
          <a:xfrm>
            <a:off x="4273551" y="3657601"/>
            <a:ext cx="56778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sz="1200" b="1">
                <a:solidFill>
                  <a:srgbClr val="CCCC00"/>
                </a:solidFill>
                <a:latin typeface="Arial" panose="020B0604020202020204" pitchFamily="34" charset="0"/>
              </a:rPr>
              <a:t>0.066</a:t>
            </a:r>
          </a:p>
        </p:txBody>
      </p:sp>
      <p:sp>
        <p:nvSpPr>
          <p:cNvPr id="32" name="TextBox 31">
            <a:extLst>
              <a:ext uri="{FF2B5EF4-FFF2-40B4-BE49-F238E27FC236}">
                <a16:creationId xmlns:a16="http://schemas.microsoft.com/office/drawing/2014/main" id="{CABB3FFB-04D9-D347-AB06-CD1C4101C28A}"/>
              </a:ext>
            </a:extLst>
          </p:cNvPr>
          <p:cNvSpPr txBox="1">
            <a:spLocks noChangeArrowheads="1"/>
          </p:cNvSpPr>
          <p:nvPr/>
        </p:nvSpPr>
        <p:spPr bwMode="auto">
          <a:xfrm>
            <a:off x="4121151" y="3505201"/>
            <a:ext cx="56778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sz="1200" b="1">
                <a:solidFill>
                  <a:srgbClr val="CCCC00"/>
                </a:solidFill>
                <a:latin typeface="Arial" panose="020B0604020202020204" pitchFamily="34" charset="0"/>
              </a:rPr>
              <a:t>0.066</a:t>
            </a:r>
          </a:p>
        </p:txBody>
      </p:sp>
      <p:grpSp>
        <p:nvGrpSpPr>
          <p:cNvPr id="53" name="Group 52">
            <a:extLst>
              <a:ext uri="{FF2B5EF4-FFF2-40B4-BE49-F238E27FC236}">
                <a16:creationId xmlns:a16="http://schemas.microsoft.com/office/drawing/2014/main" id="{B6665E51-4D5A-FE42-A766-9F6D540E739B}"/>
              </a:ext>
            </a:extLst>
          </p:cNvPr>
          <p:cNvGrpSpPr>
            <a:grpSpLocks/>
          </p:cNvGrpSpPr>
          <p:nvPr/>
        </p:nvGrpSpPr>
        <p:grpSpPr bwMode="auto">
          <a:xfrm>
            <a:off x="6221413" y="2514600"/>
            <a:ext cx="3532372" cy="2362200"/>
            <a:chOff x="4696657" y="2590800"/>
            <a:chExt cx="3533128" cy="2362200"/>
          </a:xfrm>
        </p:grpSpPr>
        <p:sp>
          <p:nvSpPr>
            <p:cNvPr id="33" name="Oval 32">
              <a:extLst>
                <a:ext uri="{FF2B5EF4-FFF2-40B4-BE49-F238E27FC236}">
                  <a16:creationId xmlns:a16="http://schemas.microsoft.com/office/drawing/2014/main" id="{A8E89B33-7D63-9142-B0BC-958F9B184564}"/>
                </a:ext>
              </a:extLst>
            </p:cNvPr>
            <p:cNvSpPr/>
            <p:nvPr/>
          </p:nvSpPr>
          <p:spPr>
            <a:xfrm>
              <a:off x="5077739" y="3200400"/>
              <a:ext cx="152433" cy="152400"/>
            </a:xfrm>
            <a:prstGeom prst="ellipse">
              <a:avLst/>
            </a:prstGeom>
            <a:solidFill>
              <a:srgbClr val="0070C0"/>
            </a:solidFill>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endParaRPr lang="en-US" sz="1600" b="1" dirty="0">
                <a:solidFill>
                  <a:srgbClr val="000000"/>
                </a:solidFill>
                <a:latin typeface="Arial"/>
              </a:endParaRPr>
            </a:p>
          </p:txBody>
        </p:sp>
        <p:sp>
          <p:nvSpPr>
            <p:cNvPr id="34" name="Oval 33">
              <a:extLst>
                <a:ext uri="{FF2B5EF4-FFF2-40B4-BE49-F238E27FC236}">
                  <a16:creationId xmlns:a16="http://schemas.microsoft.com/office/drawing/2014/main" id="{4B92578B-2BBC-2D4E-A5F1-98F9400DC30A}"/>
                </a:ext>
              </a:extLst>
            </p:cNvPr>
            <p:cNvSpPr/>
            <p:nvPr/>
          </p:nvSpPr>
          <p:spPr>
            <a:xfrm>
              <a:off x="6525848" y="2819400"/>
              <a:ext cx="152433" cy="152400"/>
            </a:xfrm>
            <a:prstGeom prst="ellipse">
              <a:avLst/>
            </a:prstGeom>
            <a:solidFill>
              <a:srgbClr val="92D050"/>
            </a:solidFill>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a:defRPr/>
              </a:pPr>
              <a:endParaRPr lang="en-US" sz="1600" b="1" dirty="0">
                <a:solidFill>
                  <a:srgbClr val="000000"/>
                </a:solidFill>
                <a:latin typeface="Arial"/>
              </a:endParaRPr>
            </a:p>
          </p:txBody>
        </p:sp>
        <p:sp>
          <p:nvSpPr>
            <p:cNvPr id="35" name="Oval 34">
              <a:extLst>
                <a:ext uri="{FF2B5EF4-FFF2-40B4-BE49-F238E27FC236}">
                  <a16:creationId xmlns:a16="http://schemas.microsoft.com/office/drawing/2014/main" id="{5C5DD0D6-ECA6-F74B-A246-62AC49433325}"/>
                </a:ext>
              </a:extLst>
            </p:cNvPr>
            <p:cNvSpPr/>
            <p:nvPr/>
          </p:nvSpPr>
          <p:spPr>
            <a:xfrm>
              <a:off x="5230171" y="4572000"/>
              <a:ext cx="152433" cy="15240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a:defRPr/>
              </a:pPr>
              <a:endParaRPr lang="en-US" sz="1600" b="1">
                <a:solidFill>
                  <a:srgbClr val="000000"/>
                </a:solidFill>
                <a:latin typeface="Arial"/>
              </a:endParaRPr>
            </a:p>
          </p:txBody>
        </p:sp>
        <p:sp>
          <p:nvSpPr>
            <p:cNvPr id="36" name="Oval 35">
              <a:extLst>
                <a:ext uri="{FF2B5EF4-FFF2-40B4-BE49-F238E27FC236}">
                  <a16:creationId xmlns:a16="http://schemas.microsoft.com/office/drawing/2014/main" id="{8B56D259-0F57-5147-81C2-E2B11A84B675}"/>
                </a:ext>
              </a:extLst>
            </p:cNvPr>
            <p:cNvSpPr/>
            <p:nvPr/>
          </p:nvSpPr>
          <p:spPr>
            <a:xfrm>
              <a:off x="7288012" y="4038600"/>
              <a:ext cx="152433" cy="1524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defRPr/>
              </a:pPr>
              <a:endParaRPr lang="en-US" sz="1600" b="1">
                <a:solidFill>
                  <a:srgbClr val="000000"/>
                </a:solidFill>
                <a:latin typeface="Arial"/>
              </a:endParaRPr>
            </a:p>
          </p:txBody>
        </p:sp>
        <p:sp>
          <p:nvSpPr>
            <p:cNvPr id="37" name="Oval 36">
              <a:extLst>
                <a:ext uri="{FF2B5EF4-FFF2-40B4-BE49-F238E27FC236}">
                  <a16:creationId xmlns:a16="http://schemas.microsoft.com/office/drawing/2014/main" id="{CF6DEBF8-1AEA-D646-8ACF-AA08F760C047}"/>
                </a:ext>
              </a:extLst>
            </p:cNvPr>
            <p:cNvSpPr/>
            <p:nvPr/>
          </p:nvSpPr>
          <p:spPr>
            <a:xfrm>
              <a:off x="6068551" y="3810000"/>
              <a:ext cx="152433" cy="152400"/>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600" b="1" dirty="0">
                <a:solidFill>
                  <a:srgbClr val="000000"/>
                </a:solidFill>
                <a:latin typeface="Arial"/>
              </a:endParaRPr>
            </a:p>
          </p:txBody>
        </p:sp>
        <p:cxnSp>
          <p:nvCxnSpPr>
            <p:cNvPr id="38" name="Straight Arrow Connector 37">
              <a:extLst>
                <a:ext uri="{FF2B5EF4-FFF2-40B4-BE49-F238E27FC236}">
                  <a16:creationId xmlns:a16="http://schemas.microsoft.com/office/drawing/2014/main" id="{97D5B45D-3F62-FC43-8B0B-88227246CEAB}"/>
                </a:ext>
              </a:extLst>
            </p:cNvPr>
            <p:cNvCxnSpPr>
              <a:cxnSpLocks noChangeShapeType="1"/>
              <a:stCxn id="33" idx="6"/>
              <a:endCxn id="34" idx="2"/>
            </p:cNvCxnSpPr>
            <p:nvPr/>
          </p:nvCxnSpPr>
          <p:spPr bwMode="auto">
            <a:xfrm flipV="1">
              <a:off x="5230057" y="2895600"/>
              <a:ext cx="1295400" cy="381000"/>
            </a:xfrm>
            <a:prstGeom prst="straightConnector1">
              <a:avLst/>
            </a:prstGeom>
            <a:noFill/>
            <a:ln w="9525">
              <a:solidFill>
                <a:schemeClr val="tx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39" name="Straight Arrow Connector 38">
              <a:extLst>
                <a:ext uri="{FF2B5EF4-FFF2-40B4-BE49-F238E27FC236}">
                  <a16:creationId xmlns:a16="http://schemas.microsoft.com/office/drawing/2014/main" id="{CCFF6B7B-0B9B-8C4D-8F7B-6DCAF6A72B1E}"/>
                </a:ext>
              </a:extLst>
            </p:cNvPr>
            <p:cNvCxnSpPr>
              <a:cxnSpLocks noChangeShapeType="1"/>
              <a:stCxn id="37" idx="1"/>
              <a:endCxn id="33" idx="5"/>
            </p:cNvCxnSpPr>
            <p:nvPr/>
          </p:nvCxnSpPr>
          <p:spPr bwMode="auto">
            <a:xfrm rot="16200000" flipV="1">
              <a:off x="5398239" y="3139982"/>
              <a:ext cx="501836" cy="882836"/>
            </a:xfrm>
            <a:prstGeom prst="straightConnector1">
              <a:avLst/>
            </a:prstGeom>
            <a:noFill/>
            <a:ln w="9525">
              <a:solidFill>
                <a:schemeClr val="tx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40" name="Straight Arrow Connector 39">
              <a:extLst>
                <a:ext uri="{FF2B5EF4-FFF2-40B4-BE49-F238E27FC236}">
                  <a16:creationId xmlns:a16="http://schemas.microsoft.com/office/drawing/2014/main" id="{EDF84282-89C2-B042-BC90-DC43C8E79521}"/>
                </a:ext>
              </a:extLst>
            </p:cNvPr>
            <p:cNvCxnSpPr>
              <a:cxnSpLocks noChangeShapeType="1"/>
              <a:stCxn id="33" idx="4"/>
              <a:endCxn id="35" idx="0"/>
            </p:cNvCxnSpPr>
            <p:nvPr/>
          </p:nvCxnSpPr>
          <p:spPr bwMode="auto">
            <a:xfrm rot="16200000" flipH="1">
              <a:off x="4620457" y="3886200"/>
              <a:ext cx="1219200" cy="152400"/>
            </a:xfrm>
            <a:prstGeom prst="straightConnector1">
              <a:avLst/>
            </a:prstGeom>
            <a:noFill/>
            <a:ln w="9525">
              <a:solidFill>
                <a:schemeClr val="tx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41" name="Straight Arrow Connector 40">
              <a:extLst>
                <a:ext uri="{FF2B5EF4-FFF2-40B4-BE49-F238E27FC236}">
                  <a16:creationId xmlns:a16="http://schemas.microsoft.com/office/drawing/2014/main" id="{21F0952E-7070-DE4C-B177-E6C22B2F7B40}"/>
                </a:ext>
              </a:extLst>
            </p:cNvPr>
            <p:cNvCxnSpPr>
              <a:cxnSpLocks noChangeShapeType="1"/>
              <a:stCxn id="35" idx="7"/>
              <a:endCxn id="37" idx="3"/>
            </p:cNvCxnSpPr>
            <p:nvPr/>
          </p:nvCxnSpPr>
          <p:spPr bwMode="auto">
            <a:xfrm rot="5400000" flipH="1" flipV="1">
              <a:off x="5398239" y="3901982"/>
              <a:ext cx="654236" cy="730436"/>
            </a:xfrm>
            <a:prstGeom prst="straightConnector1">
              <a:avLst/>
            </a:prstGeom>
            <a:noFill/>
            <a:ln w="9525">
              <a:solidFill>
                <a:schemeClr val="tx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42" name="Straight Arrow Connector 41">
              <a:extLst>
                <a:ext uri="{FF2B5EF4-FFF2-40B4-BE49-F238E27FC236}">
                  <a16:creationId xmlns:a16="http://schemas.microsoft.com/office/drawing/2014/main" id="{0BE05AD2-030E-4446-9707-BC57D101EBA4}"/>
                </a:ext>
              </a:extLst>
            </p:cNvPr>
            <p:cNvCxnSpPr>
              <a:cxnSpLocks noChangeShapeType="1"/>
              <a:stCxn id="37" idx="7"/>
              <a:endCxn id="34" idx="4"/>
            </p:cNvCxnSpPr>
            <p:nvPr/>
          </p:nvCxnSpPr>
          <p:spPr bwMode="auto">
            <a:xfrm rot="5400000" flipH="1" flipV="1">
              <a:off x="5969739" y="3200400"/>
              <a:ext cx="860518" cy="403318"/>
            </a:xfrm>
            <a:prstGeom prst="straightConnector1">
              <a:avLst/>
            </a:prstGeom>
            <a:noFill/>
            <a:ln w="9525">
              <a:solidFill>
                <a:schemeClr val="tx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43" name="Straight Arrow Connector 42">
              <a:extLst>
                <a:ext uri="{FF2B5EF4-FFF2-40B4-BE49-F238E27FC236}">
                  <a16:creationId xmlns:a16="http://schemas.microsoft.com/office/drawing/2014/main" id="{4CB040EF-C442-894F-896D-A39204734FF9}"/>
                </a:ext>
              </a:extLst>
            </p:cNvPr>
            <p:cNvCxnSpPr>
              <a:cxnSpLocks noChangeShapeType="1"/>
              <a:stCxn id="34" idx="5"/>
              <a:endCxn id="36" idx="1"/>
            </p:cNvCxnSpPr>
            <p:nvPr/>
          </p:nvCxnSpPr>
          <p:spPr bwMode="auto">
            <a:xfrm rot="16200000" flipH="1">
              <a:off x="6426939" y="3178082"/>
              <a:ext cx="1111436" cy="654236"/>
            </a:xfrm>
            <a:prstGeom prst="straightConnector1">
              <a:avLst/>
            </a:prstGeom>
            <a:noFill/>
            <a:ln w="9525">
              <a:solidFill>
                <a:schemeClr val="tx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44" name="Straight Arrow Connector 43">
              <a:extLst>
                <a:ext uri="{FF2B5EF4-FFF2-40B4-BE49-F238E27FC236}">
                  <a16:creationId xmlns:a16="http://schemas.microsoft.com/office/drawing/2014/main" id="{37A7383A-C274-3342-9A20-57B844C14F68}"/>
                </a:ext>
              </a:extLst>
            </p:cNvPr>
            <p:cNvCxnSpPr>
              <a:cxnSpLocks noChangeShapeType="1"/>
              <a:stCxn id="37" idx="6"/>
              <a:endCxn id="36" idx="2"/>
            </p:cNvCxnSpPr>
            <p:nvPr/>
          </p:nvCxnSpPr>
          <p:spPr bwMode="auto">
            <a:xfrm>
              <a:off x="6220657" y="3886200"/>
              <a:ext cx="1066800" cy="228600"/>
            </a:xfrm>
            <a:prstGeom prst="straightConnector1">
              <a:avLst/>
            </a:prstGeom>
            <a:noFill/>
            <a:ln w="9525">
              <a:solidFill>
                <a:schemeClr val="tx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45" name="Straight Arrow Connector 44">
              <a:extLst>
                <a:ext uri="{FF2B5EF4-FFF2-40B4-BE49-F238E27FC236}">
                  <a16:creationId xmlns:a16="http://schemas.microsoft.com/office/drawing/2014/main" id="{4BA06F4D-0585-5043-AC14-C04E8139A81F}"/>
                </a:ext>
              </a:extLst>
            </p:cNvPr>
            <p:cNvCxnSpPr>
              <a:cxnSpLocks noChangeShapeType="1"/>
              <a:stCxn id="36" idx="3"/>
              <a:endCxn id="35" idx="6"/>
            </p:cNvCxnSpPr>
            <p:nvPr/>
          </p:nvCxnSpPr>
          <p:spPr bwMode="auto">
            <a:xfrm rot="5400000">
              <a:off x="6106357" y="3444782"/>
              <a:ext cx="479518" cy="1927318"/>
            </a:xfrm>
            <a:prstGeom prst="straightConnector1">
              <a:avLst/>
            </a:prstGeom>
            <a:noFill/>
            <a:ln w="9525">
              <a:solidFill>
                <a:schemeClr val="tx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111661" name="TextBox 45">
              <a:extLst>
                <a:ext uri="{FF2B5EF4-FFF2-40B4-BE49-F238E27FC236}">
                  <a16:creationId xmlns:a16="http://schemas.microsoft.com/office/drawing/2014/main" id="{4885528E-9869-CC44-A50C-B016F95BF212}"/>
                </a:ext>
              </a:extLst>
            </p:cNvPr>
            <p:cNvSpPr txBox="1">
              <a:spLocks noChangeArrowheads="1"/>
            </p:cNvSpPr>
            <p:nvPr/>
          </p:nvSpPr>
          <p:spPr bwMode="auto">
            <a:xfrm>
              <a:off x="4696657" y="2971800"/>
              <a:ext cx="86612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sz="1200" b="1" i="1">
                  <a:solidFill>
                    <a:srgbClr val="000000"/>
                  </a:solidFill>
                  <a:latin typeface="Arial" panose="020B0604020202020204" pitchFamily="34" charset="0"/>
                </a:rPr>
                <a:t>n</a:t>
              </a:r>
              <a:r>
                <a:rPr lang="en-US" altLang="en-US" sz="1200" b="1" i="1" baseline="-25000">
                  <a:solidFill>
                    <a:srgbClr val="000000"/>
                  </a:solidFill>
                  <a:latin typeface="Arial" panose="020B0604020202020204" pitchFamily="34" charset="0"/>
                </a:rPr>
                <a:t>1</a:t>
              </a:r>
              <a:r>
                <a:rPr lang="en-US" altLang="en-US" sz="1200" b="1">
                  <a:solidFill>
                    <a:srgbClr val="000000"/>
                  </a:solidFill>
                  <a:latin typeface="Arial" panose="020B0604020202020204" pitchFamily="34" charset="0"/>
                </a:rPr>
                <a:t> (0.066)</a:t>
              </a:r>
            </a:p>
          </p:txBody>
        </p:sp>
        <p:sp>
          <p:nvSpPr>
            <p:cNvPr id="111662" name="TextBox 46">
              <a:extLst>
                <a:ext uri="{FF2B5EF4-FFF2-40B4-BE49-F238E27FC236}">
                  <a16:creationId xmlns:a16="http://schemas.microsoft.com/office/drawing/2014/main" id="{815505F1-80F1-DA4B-A180-B715582F3C71}"/>
                </a:ext>
              </a:extLst>
            </p:cNvPr>
            <p:cNvSpPr txBox="1">
              <a:spLocks noChangeArrowheads="1"/>
            </p:cNvSpPr>
            <p:nvPr/>
          </p:nvSpPr>
          <p:spPr bwMode="auto">
            <a:xfrm>
              <a:off x="4984591" y="4676001"/>
              <a:ext cx="69617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sz="1200" b="1" i="1">
                  <a:solidFill>
                    <a:srgbClr val="000000"/>
                  </a:solidFill>
                  <a:latin typeface="Arial" panose="020B0604020202020204" pitchFamily="34" charset="0"/>
                </a:rPr>
                <a:t>n</a:t>
              </a:r>
              <a:r>
                <a:rPr lang="en-US" altLang="en-US" sz="1200" b="1" i="1" baseline="-25000">
                  <a:solidFill>
                    <a:srgbClr val="000000"/>
                  </a:solidFill>
                  <a:latin typeface="Arial" panose="020B0604020202020204" pitchFamily="34" charset="0"/>
                </a:rPr>
                <a:t>4</a:t>
              </a:r>
              <a:r>
                <a:rPr lang="en-US" altLang="en-US" sz="1200" b="1">
                  <a:solidFill>
                    <a:srgbClr val="000000"/>
                  </a:solidFill>
                  <a:latin typeface="Arial" panose="020B0604020202020204" pitchFamily="34" charset="0"/>
                </a:rPr>
                <a:t> (0.3)</a:t>
              </a:r>
            </a:p>
          </p:txBody>
        </p:sp>
        <p:sp>
          <p:nvSpPr>
            <p:cNvPr id="111663" name="TextBox 47">
              <a:extLst>
                <a:ext uri="{FF2B5EF4-FFF2-40B4-BE49-F238E27FC236}">
                  <a16:creationId xmlns:a16="http://schemas.microsoft.com/office/drawing/2014/main" id="{23EE64CA-4BF5-CA45-B696-B96946A16264}"/>
                </a:ext>
              </a:extLst>
            </p:cNvPr>
            <p:cNvSpPr txBox="1">
              <a:spLocks noChangeArrowheads="1"/>
            </p:cNvSpPr>
            <p:nvPr/>
          </p:nvSpPr>
          <p:spPr bwMode="auto">
            <a:xfrm>
              <a:off x="7363657" y="4038600"/>
              <a:ext cx="86612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sz="1200" b="1" i="1">
                  <a:solidFill>
                    <a:srgbClr val="000000"/>
                  </a:solidFill>
                  <a:latin typeface="Arial" panose="020B0604020202020204" pitchFamily="34" charset="0"/>
                </a:rPr>
                <a:t>n</a:t>
              </a:r>
              <a:r>
                <a:rPr lang="en-US" altLang="en-US" sz="1200" b="1" i="1" baseline="-25000">
                  <a:solidFill>
                    <a:srgbClr val="000000"/>
                  </a:solidFill>
                  <a:latin typeface="Arial" panose="020B0604020202020204" pitchFamily="34" charset="0"/>
                </a:rPr>
                <a:t>3</a:t>
              </a:r>
              <a:r>
                <a:rPr lang="en-US" altLang="en-US" sz="1200" b="1">
                  <a:solidFill>
                    <a:srgbClr val="000000"/>
                  </a:solidFill>
                  <a:latin typeface="Arial" panose="020B0604020202020204" pitchFamily="34" charset="0"/>
                </a:rPr>
                <a:t> (0.166)</a:t>
              </a:r>
            </a:p>
          </p:txBody>
        </p:sp>
        <p:sp>
          <p:nvSpPr>
            <p:cNvPr id="111664" name="TextBox 48">
              <a:extLst>
                <a:ext uri="{FF2B5EF4-FFF2-40B4-BE49-F238E27FC236}">
                  <a16:creationId xmlns:a16="http://schemas.microsoft.com/office/drawing/2014/main" id="{78AB9E78-07FA-4E41-9833-929A5CF3CFEA}"/>
                </a:ext>
              </a:extLst>
            </p:cNvPr>
            <p:cNvSpPr txBox="1">
              <a:spLocks noChangeArrowheads="1"/>
            </p:cNvSpPr>
            <p:nvPr/>
          </p:nvSpPr>
          <p:spPr bwMode="auto">
            <a:xfrm>
              <a:off x="5992057" y="3914001"/>
              <a:ext cx="69617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sz="1200" b="1" i="1">
                  <a:solidFill>
                    <a:srgbClr val="000000"/>
                  </a:solidFill>
                  <a:latin typeface="Arial" panose="020B0604020202020204" pitchFamily="34" charset="0"/>
                </a:rPr>
                <a:t>n</a:t>
              </a:r>
              <a:r>
                <a:rPr lang="en-US" altLang="en-US" sz="1200" b="1" i="1" baseline="-25000">
                  <a:solidFill>
                    <a:srgbClr val="000000"/>
                  </a:solidFill>
                  <a:latin typeface="Arial" panose="020B0604020202020204" pitchFamily="34" charset="0"/>
                </a:rPr>
                <a:t>5</a:t>
              </a:r>
              <a:r>
                <a:rPr lang="en-US" altLang="en-US" sz="1200" b="1">
                  <a:solidFill>
                    <a:srgbClr val="000000"/>
                  </a:solidFill>
                  <a:latin typeface="Arial" panose="020B0604020202020204" pitchFamily="34" charset="0"/>
                </a:rPr>
                <a:t> (0.3)</a:t>
              </a:r>
            </a:p>
          </p:txBody>
        </p:sp>
        <p:sp>
          <p:nvSpPr>
            <p:cNvPr id="111665" name="TextBox 49">
              <a:extLst>
                <a:ext uri="{FF2B5EF4-FFF2-40B4-BE49-F238E27FC236}">
                  <a16:creationId xmlns:a16="http://schemas.microsoft.com/office/drawing/2014/main" id="{21BD74AB-AAF5-1547-8271-234C55D52EFF}"/>
                </a:ext>
              </a:extLst>
            </p:cNvPr>
            <p:cNvSpPr txBox="1">
              <a:spLocks noChangeArrowheads="1"/>
            </p:cNvSpPr>
            <p:nvPr/>
          </p:nvSpPr>
          <p:spPr bwMode="auto">
            <a:xfrm>
              <a:off x="6487982" y="2590800"/>
              <a:ext cx="86612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sz="1200" b="1" i="1">
                  <a:solidFill>
                    <a:srgbClr val="000000"/>
                  </a:solidFill>
                  <a:latin typeface="Arial" panose="020B0604020202020204" pitchFamily="34" charset="0"/>
                </a:rPr>
                <a:t>n</a:t>
              </a:r>
              <a:r>
                <a:rPr lang="en-US" altLang="en-US" sz="1200" b="1" i="1" baseline="-25000">
                  <a:solidFill>
                    <a:srgbClr val="000000"/>
                  </a:solidFill>
                  <a:latin typeface="Arial" panose="020B0604020202020204" pitchFamily="34" charset="0"/>
                </a:rPr>
                <a:t>2</a:t>
              </a:r>
              <a:r>
                <a:rPr lang="en-US" altLang="en-US" sz="1200" b="1">
                  <a:solidFill>
                    <a:srgbClr val="000000"/>
                  </a:solidFill>
                  <a:latin typeface="Arial" panose="020B0604020202020204" pitchFamily="34" charset="0"/>
                </a:rPr>
                <a:t> (0.166)</a:t>
              </a:r>
            </a:p>
          </p:txBody>
        </p:sp>
        <p:cxnSp>
          <p:nvCxnSpPr>
            <p:cNvPr id="51" name="Straight Arrow Connector 50">
              <a:extLst>
                <a:ext uri="{FF2B5EF4-FFF2-40B4-BE49-F238E27FC236}">
                  <a16:creationId xmlns:a16="http://schemas.microsoft.com/office/drawing/2014/main" id="{898F567C-92EF-DC40-B585-65E0550FA198}"/>
                </a:ext>
              </a:extLst>
            </p:cNvPr>
            <p:cNvCxnSpPr>
              <a:cxnSpLocks noChangeShapeType="1"/>
              <a:stCxn id="34" idx="3"/>
              <a:endCxn id="37" idx="0"/>
            </p:cNvCxnSpPr>
            <p:nvPr/>
          </p:nvCxnSpPr>
          <p:spPr bwMode="auto">
            <a:xfrm rot="5400000">
              <a:off x="5915857" y="3178082"/>
              <a:ext cx="860518" cy="403318"/>
            </a:xfrm>
            <a:prstGeom prst="straightConnector1">
              <a:avLst/>
            </a:prstGeom>
            <a:noFill/>
            <a:ln w="9525">
              <a:solidFill>
                <a:schemeClr val="tx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grpSp>
      <p:sp>
        <p:nvSpPr>
          <p:cNvPr id="111647" name="TextBox 51">
            <a:extLst>
              <a:ext uri="{FF2B5EF4-FFF2-40B4-BE49-F238E27FC236}">
                <a16:creationId xmlns:a16="http://schemas.microsoft.com/office/drawing/2014/main" id="{51E5D07B-738D-B84E-90B8-26CFDDF5ABDC}"/>
              </a:ext>
            </a:extLst>
          </p:cNvPr>
          <p:cNvSpPr txBox="1">
            <a:spLocks noChangeArrowheads="1"/>
          </p:cNvSpPr>
          <p:nvPr/>
        </p:nvSpPr>
        <p:spPr bwMode="auto">
          <a:xfrm>
            <a:off x="2362201" y="2449514"/>
            <a:ext cx="116730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sz="1600" b="1">
                <a:solidFill>
                  <a:srgbClr val="000000"/>
                </a:solidFill>
                <a:latin typeface="Arial" panose="020B0604020202020204" pitchFamily="34" charset="0"/>
              </a:rPr>
              <a:t>Iteration 1</a:t>
            </a:r>
          </a:p>
        </p:txBody>
      </p:sp>
    </p:spTree>
    <p:extLst>
      <p:ext uri="{BB962C8B-B14F-4D97-AF65-F5344CB8AC3E}">
        <p14:creationId xmlns:p14="http://schemas.microsoft.com/office/powerpoint/2010/main" val="3490784571"/>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p:bldP spid="25" grpId="0"/>
      <p:bldP spid="26" grpId="0"/>
      <p:bldP spid="28" grpId="0"/>
      <p:bldP spid="29" grpId="0"/>
      <p:bldP spid="30" grpId="0"/>
      <p:bldP spid="31" grpId="0"/>
      <p:bldP spid="32" grpId="0"/>
    </p:bldLst>
  </p:timing>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2641" name="Title 3">
            <a:extLst>
              <a:ext uri="{FF2B5EF4-FFF2-40B4-BE49-F238E27FC236}">
                <a16:creationId xmlns:a16="http://schemas.microsoft.com/office/drawing/2014/main" id="{5D6A65F7-C71D-D94E-9CB2-304DF8D09F38}"/>
              </a:ext>
            </a:extLst>
          </p:cNvPr>
          <p:cNvSpPr>
            <a:spLocks noGrp="1"/>
          </p:cNvSpPr>
          <p:nvPr>
            <p:ph type="title"/>
          </p:nvPr>
        </p:nvSpPr>
        <p:spPr/>
        <p:txBody>
          <a:bodyPr/>
          <a:lstStyle/>
          <a:p>
            <a:r>
              <a:rPr lang="en-US" altLang="en-US">
                <a:ea typeface="ＭＳ Ｐゴシック" panose="020B0600070205080204" pitchFamily="34" charset="-128"/>
              </a:rPr>
              <a:t>Sample PageRank Iteration (2)</a:t>
            </a:r>
          </a:p>
        </p:txBody>
      </p:sp>
      <p:sp>
        <p:nvSpPr>
          <p:cNvPr id="3" name="Oval 2">
            <a:extLst>
              <a:ext uri="{FF2B5EF4-FFF2-40B4-BE49-F238E27FC236}">
                <a16:creationId xmlns:a16="http://schemas.microsoft.com/office/drawing/2014/main" id="{52B23C77-98D3-A843-A792-7A45A7A00702}"/>
              </a:ext>
            </a:extLst>
          </p:cNvPr>
          <p:cNvSpPr/>
          <p:nvPr/>
        </p:nvSpPr>
        <p:spPr>
          <a:xfrm>
            <a:off x="2971800" y="3124200"/>
            <a:ext cx="152400" cy="1524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endParaRPr lang="en-US" sz="1600" b="1">
              <a:solidFill>
                <a:srgbClr val="000000"/>
              </a:solidFill>
              <a:latin typeface="Arial"/>
            </a:endParaRPr>
          </a:p>
        </p:txBody>
      </p:sp>
      <p:sp>
        <p:nvSpPr>
          <p:cNvPr id="5" name="Oval 4">
            <a:extLst>
              <a:ext uri="{FF2B5EF4-FFF2-40B4-BE49-F238E27FC236}">
                <a16:creationId xmlns:a16="http://schemas.microsoft.com/office/drawing/2014/main" id="{0A42DF07-B32F-954E-8D7E-B45063B44FC8}"/>
              </a:ext>
            </a:extLst>
          </p:cNvPr>
          <p:cNvSpPr/>
          <p:nvPr/>
        </p:nvSpPr>
        <p:spPr>
          <a:xfrm>
            <a:off x="4419600" y="2743200"/>
            <a:ext cx="152400" cy="152400"/>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a:defRPr/>
            </a:pPr>
            <a:endParaRPr lang="en-US" sz="1600" b="1">
              <a:solidFill>
                <a:srgbClr val="000000"/>
              </a:solidFill>
              <a:latin typeface="Arial"/>
            </a:endParaRPr>
          </a:p>
        </p:txBody>
      </p:sp>
      <p:sp>
        <p:nvSpPr>
          <p:cNvPr id="6" name="Oval 5">
            <a:extLst>
              <a:ext uri="{FF2B5EF4-FFF2-40B4-BE49-F238E27FC236}">
                <a16:creationId xmlns:a16="http://schemas.microsoft.com/office/drawing/2014/main" id="{B62D59E0-1048-5D48-863A-02BA554B92CD}"/>
              </a:ext>
            </a:extLst>
          </p:cNvPr>
          <p:cNvSpPr/>
          <p:nvPr/>
        </p:nvSpPr>
        <p:spPr>
          <a:xfrm>
            <a:off x="3124200" y="4495800"/>
            <a:ext cx="152400" cy="15240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a:defRPr/>
            </a:pPr>
            <a:endParaRPr lang="en-US" sz="1600" b="1">
              <a:solidFill>
                <a:srgbClr val="000000"/>
              </a:solidFill>
              <a:latin typeface="Arial"/>
            </a:endParaRPr>
          </a:p>
        </p:txBody>
      </p:sp>
      <p:sp>
        <p:nvSpPr>
          <p:cNvPr id="7" name="Oval 6">
            <a:extLst>
              <a:ext uri="{FF2B5EF4-FFF2-40B4-BE49-F238E27FC236}">
                <a16:creationId xmlns:a16="http://schemas.microsoft.com/office/drawing/2014/main" id="{BE9BC203-0EBF-224B-BA99-73EBB11D4490}"/>
              </a:ext>
            </a:extLst>
          </p:cNvPr>
          <p:cNvSpPr/>
          <p:nvPr/>
        </p:nvSpPr>
        <p:spPr>
          <a:xfrm>
            <a:off x="5181600" y="3962400"/>
            <a:ext cx="152400" cy="1524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defRPr/>
            </a:pPr>
            <a:endParaRPr lang="en-US" sz="1600" b="1">
              <a:solidFill>
                <a:srgbClr val="000000"/>
              </a:solidFill>
              <a:latin typeface="Arial"/>
            </a:endParaRPr>
          </a:p>
        </p:txBody>
      </p:sp>
      <p:sp>
        <p:nvSpPr>
          <p:cNvPr id="8" name="Oval 7">
            <a:extLst>
              <a:ext uri="{FF2B5EF4-FFF2-40B4-BE49-F238E27FC236}">
                <a16:creationId xmlns:a16="http://schemas.microsoft.com/office/drawing/2014/main" id="{6C187A74-3679-8D44-ADF5-6BD805D40EDA}"/>
              </a:ext>
            </a:extLst>
          </p:cNvPr>
          <p:cNvSpPr/>
          <p:nvPr/>
        </p:nvSpPr>
        <p:spPr>
          <a:xfrm>
            <a:off x="3962400" y="37338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600" b="1">
              <a:solidFill>
                <a:srgbClr val="000000"/>
              </a:solidFill>
              <a:latin typeface="Arial"/>
            </a:endParaRPr>
          </a:p>
        </p:txBody>
      </p:sp>
      <p:cxnSp>
        <p:nvCxnSpPr>
          <p:cNvPr id="9" name="Straight Arrow Connector 8">
            <a:extLst>
              <a:ext uri="{FF2B5EF4-FFF2-40B4-BE49-F238E27FC236}">
                <a16:creationId xmlns:a16="http://schemas.microsoft.com/office/drawing/2014/main" id="{27F5037F-EB43-A942-B5BC-DC1BBC20920A}"/>
              </a:ext>
            </a:extLst>
          </p:cNvPr>
          <p:cNvCxnSpPr>
            <a:cxnSpLocks noChangeShapeType="1"/>
            <a:stCxn id="3" idx="6"/>
            <a:endCxn id="5" idx="2"/>
          </p:cNvCxnSpPr>
          <p:nvPr/>
        </p:nvCxnSpPr>
        <p:spPr bwMode="auto">
          <a:xfrm flipV="1">
            <a:off x="3124200" y="2819400"/>
            <a:ext cx="1295400" cy="381000"/>
          </a:xfrm>
          <a:prstGeom prst="straightConnector1">
            <a:avLst/>
          </a:prstGeom>
          <a:noFill/>
          <a:ln w="9525">
            <a:solidFill>
              <a:schemeClr val="tx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10" name="Straight Arrow Connector 9">
            <a:extLst>
              <a:ext uri="{FF2B5EF4-FFF2-40B4-BE49-F238E27FC236}">
                <a16:creationId xmlns:a16="http://schemas.microsoft.com/office/drawing/2014/main" id="{EBC3873F-6FDC-7D47-8DA6-647670FE0BFB}"/>
              </a:ext>
            </a:extLst>
          </p:cNvPr>
          <p:cNvCxnSpPr>
            <a:cxnSpLocks noChangeShapeType="1"/>
            <a:stCxn id="8" idx="1"/>
            <a:endCxn id="3" idx="5"/>
          </p:cNvCxnSpPr>
          <p:nvPr/>
        </p:nvCxnSpPr>
        <p:spPr bwMode="auto">
          <a:xfrm rot="16200000" flipV="1">
            <a:off x="3292475" y="3063875"/>
            <a:ext cx="501650" cy="882650"/>
          </a:xfrm>
          <a:prstGeom prst="straightConnector1">
            <a:avLst/>
          </a:prstGeom>
          <a:noFill/>
          <a:ln w="9525">
            <a:solidFill>
              <a:schemeClr val="tx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11" name="Straight Arrow Connector 10">
            <a:extLst>
              <a:ext uri="{FF2B5EF4-FFF2-40B4-BE49-F238E27FC236}">
                <a16:creationId xmlns:a16="http://schemas.microsoft.com/office/drawing/2014/main" id="{CBCF5838-66E1-554A-A067-60710921986F}"/>
              </a:ext>
            </a:extLst>
          </p:cNvPr>
          <p:cNvCxnSpPr>
            <a:cxnSpLocks noChangeShapeType="1"/>
            <a:stCxn id="3" idx="4"/>
            <a:endCxn id="6" idx="0"/>
          </p:cNvCxnSpPr>
          <p:nvPr/>
        </p:nvCxnSpPr>
        <p:spPr bwMode="auto">
          <a:xfrm rot="16200000" flipH="1">
            <a:off x="2514600" y="3810000"/>
            <a:ext cx="1219200" cy="152400"/>
          </a:xfrm>
          <a:prstGeom prst="straightConnector1">
            <a:avLst/>
          </a:prstGeom>
          <a:noFill/>
          <a:ln w="9525">
            <a:solidFill>
              <a:schemeClr val="tx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12" name="Straight Arrow Connector 11">
            <a:extLst>
              <a:ext uri="{FF2B5EF4-FFF2-40B4-BE49-F238E27FC236}">
                <a16:creationId xmlns:a16="http://schemas.microsoft.com/office/drawing/2014/main" id="{9B1365F7-6308-D947-A6DC-1D6AC4007942}"/>
              </a:ext>
            </a:extLst>
          </p:cNvPr>
          <p:cNvCxnSpPr>
            <a:cxnSpLocks noChangeShapeType="1"/>
            <a:stCxn id="6" idx="7"/>
            <a:endCxn id="8" idx="3"/>
          </p:cNvCxnSpPr>
          <p:nvPr/>
        </p:nvCxnSpPr>
        <p:spPr bwMode="auto">
          <a:xfrm rot="5400000" flipH="1" flipV="1">
            <a:off x="3292475" y="3825875"/>
            <a:ext cx="654050" cy="730250"/>
          </a:xfrm>
          <a:prstGeom prst="straightConnector1">
            <a:avLst/>
          </a:prstGeom>
          <a:noFill/>
          <a:ln w="9525">
            <a:solidFill>
              <a:schemeClr val="tx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13" name="Straight Arrow Connector 12">
            <a:extLst>
              <a:ext uri="{FF2B5EF4-FFF2-40B4-BE49-F238E27FC236}">
                <a16:creationId xmlns:a16="http://schemas.microsoft.com/office/drawing/2014/main" id="{A500669C-878D-E047-B266-E363B908688C}"/>
              </a:ext>
            </a:extLst>
          </p:cNvPr>
          <p:cNvCxnSpPr>
            <a:cxnSpLocks noChangeShapeType="1"/>
            <a:stCxn id="8" idx="7"/>
            <a:endCxn id="5" idx="4"/>
          </p:cNvCxnSpPr>
          <p:nvPr/>
        </p:nvCxnSpPr>
        <p:spPr bwMode="auto">
          <a:xfrm rot="5400000" flipH="1" flipV="1">
            <a:off x="3863976" y="3124201"/>
            <a:ext cx="860425" cy="403225"/>
          </a:xfrm>
          <a:prstGeom prst="straightConnector1">
            <a:avLst/>
          </a:prstGeom>
          <a:noFill/>
          <a:ln w="9525">
            <a:solidFill>
              <a:schemeClr val="tx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14" name="Straight Arrow Connector 13">
            <a:extLst>
              <a:ext uri="{FF2B5EF4-FFF2-40B4-BE49-F238E27FC236}">
                <a16:creationId xmlns:a16="http://schemas.microsoft.com/office/drawing/2014/main" id="{0B8F59B6-6944-AB45-B3B6-D4D68C8F0D45}"/>
              </a:ext>
            </a:extLst>
          </p:cNvPr>
          <p:cNvCxnSpPr>
            <a:cxnSpLocks noChangeShapeType="1"/>
            <a:stCxn id="5" idx="5"/>
            <a:endCxn id="7" idx="1"/>
          </p:cNvCxnSpPr>
          <p:nvPr/>
        </p:nvCxnSpPr>
        <p:spPr bwMode="auto">
          <a:xfrm rot="16200000" flipH="1">
            <a:off x="4321175" y="3101975"/>
            <a:ext cx="1111250" cy="654050"/>
          </a:xfrm>
          <a:prstGeom prst="straightConnector1">
            <a:avLst/>
          </a:prstGeom>
          <a:noFill/>
          <a:ln w="9525">
            <a:solidFill>
              <a:schemeClr val="tx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15" name="Straight Arrow Connector 14">
            <a:extLst>
              <a:ext uri="{FF2B5EF4-FFF2-40B4-BE49-F238E27FC236}">
                <a16:creationId xmlns:a16="http://schemas.microsoft.com/office/drawing/2014/main" id="{220344BA-5B0C-804C-A672-2C04C06F70EE}"/>
              </a:ext>
            </a:extLst>
          </p:cNvPr>
          <p:cNvCxnSpPr>
            <a:cxnSpLocks noChangeShapeType="1"/>
            <a:stCxn id="8" idx="6"/>
            <a:endCxn id="7" idx="2"/>
          </p:cNvCxnSpPr>
          <p:nvPr/>
        </p:nvCxnSpPr>
        <p:spPr bwMode="auto">
          <a:xfrm>
            <a:off x="4114800" y="3810000"/>
            <a:ext cx="1066800" cy="228600"/>
          </a:xfrm>
          <a:prstGeom prst="straightConnector1">
            <a:avLst/>
          </a:prstGeom>
          <a:noFill/>
          <a:ln w="9525">
            <a:solidFill>
              <a:schemeClr val="tx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16" name="Straight Arrow Connector 15">
            <a:extLst>
              <a:ext uri="{FF2B5EF4-FFF2-40B4-BE49-F238E27FC236}">
                <a16:creationId xmlns:a16="http://schemas.microsoft.com/office/drawing/2014/main" id="{D1F501CF-03E5-E34A-8F48-E84ECCFC7223}"/>
              </a:ext>
            </a:extLst>
          </p:cNvPr>
          <p:cNvCxnSpPr>
            <a:cxnSpLocks noChangeShapeType="1"/>
            <a:stCxn id="7" idx="3"/>
            <a:endCxn id="6" idx="6"/>
          </p:cNvCxnSpPr>
          <p:nvPr/>
        </p:nvCxnSpPr>
        <p:spPr bwMode="auto">
          <a:xfrm rot="5400000">
            <a:off x="4000501" y="3368676"/>
            <a:ext cx="479425" cy="1927225"/>
          </a:xfrm>
          <a:prstGeom prst="straightConnector1">
            <a:avLst/>
          </a:prstGeom>
          <a:noFill/>
          <a:ln w="9525">
            <a:solidFill>
              <a:schemeClr val="tx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112655" name="TextBox 16">
            <a:extLst>
              <a:ext uri="{FF2B5EF4-FFF2-40B4-BE49-F238E27FC236}">
                <a16:creationId xmlns:a16="http://schemas.microsoft.com/office/drawing/2014/main" id="{9E4FB6D0-5C2E-AD49-8FA1-4464F4C4473D}"/>
              </a:ext>
            </a:extLst>
          </p:cNvPr>
          <p:cNvSpPr txBox="1">
            <a:spLocks noChangeArrowheads="1"/>
          </p:cNvSpPr>
          <p:nvPr/>
        </p:nvSpPr>
        <p:spPr bwMode="auto">
          <a:xfrm>
            <a:off x="2590800" y="2895601"/>
            <a:ext cx="86594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sz="1200" b="1" i="1">
                <a:solidFill>
                  <a:srgbClr val="000000"/>
                </a:solidFill>
                <a:latin typeface="Arial" panose="020B0604020202020204" pitchFamily="34" charset="0"/>
              </a:rPr>
              <a:t>n</a:t>
            </a:r>
            <a:r>
              <a:rPr lang="en-US" altLang="en-US" sz="1200" b="1" i="1" baseline="-25000">
                <a:solidFill>
                  <a:srgbClr val="000000"/>
                </a:solidFill>
                <a:latin typeface="Arial" panose="020B0604020202020204" pitchFamily="34" charset="0"/>
              </a:rPr>
              <a:t>1</a:t>
            </a:r>
            <a:r>
              <a:rPr lang="en-US" altLang="en-US" sz="1200" b="1">
                <a:solidFill>
                  <a:srgbClr val="000000"/>
                </a:solidFill>
                <a:latin typeface="Arial" panose="020B0604020202020204" pitchFamily="34" charset="0"/>
              </a:rPr>
              <a:t> (0.066)</a:t>
            </a:r>
          </a:p>
        </p:txBody>
      </p:sp>
      <p:sp>
        <p:nvSpPr>
          <p:cNvPr id="112656" name="TextBox 17">
            <a:extLst>
              <a:ext uri="{FF2B5EF4-FFF2-40B4-BE49-F238E27FC236}">
                <a16:creationId xmlns:a16="http://schemas.microsoft.com/office/drawing/2014/main" id="{55B9B6F4-7216-1F4B-AAD7-ADD77D36D25F}"/>
              </a:ext>
            </a:extLst>
          </p:cNvPr>
          <p:cNvSpPr txBox="1">
            <a:spLocks noChangeArrowheads="1"/>
          </p:cNvSpPr>
          <p:nvPr/>
        </p:nvSpPr>
        <p:spPr bwMode="auto">
          <a:xfrm>
            <a:off x="2878138" y="4600576"/>
            <a:ext cx="69602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sz="1200" b="1" i="1">
                <a:solidFill>
                  <a:srgbClr val="000000"/>
                </a:solidFill>
                <a:latin typeface="Arial" panose="020B0604020202020204" pitchFamily="34" charset="0"/>
              </a:rPr>
              <a:t>n</a:t>
            </a:r>
            <a:r>
              <a:rPr lang="en-US" altLang="en-US" sz="1200" b="1" i="1" baseline="-25000">
                <a:solidFill>
                  <a:srgbClr val="000000"/>
                </a:solidFill>
                <a:latin typeface="Arial" panose="020B0604020202020204" pitchFamily="34" charset="0"/>
              </a:rPr>
              <a:t>4</a:t>
            </a:r>
            <a:r>
              <a:rPr lang="en-US" altLang="en-US" sz="1200" b="1">
                <a:solidFill>
                  <a:srgbClr val="000000"/>
                </a:solidFill>
                <a:latin typeface="Arial" panose="020B0604020202020204" pitchFamily="34" charset="0"/>
              </a:rPr>
              <a:t> (0.3)</a:t>
            </a:r>
          </a:p>
        </p:txBody>
      </p:sp>
      <p:sp>
        <p:nvSpPr>
          <p:cNvPr id="112657" name="TextBox 18">
            <a:extLst>
              <a:ext uri="{FF2B5EF4-FFF2-40B4-BE49-F238E27FC236}">
                <a16:creationId xmlns:a16="http://schemas.microsoft.com/office/drawing/2014/main" id="{89CDD707-8817-9748-B09D-9CDBAB251BF1}"/>
              </a:ext>
            </a:extLst>
          </p:cNvPr>
          <p:cNvSpPr txBox="1">
            <a:spLocks noChangeArrowheads="1"/>
          </p:cNvSpPr>
          <p:nvPr/>
        </p:nvSpPr>
        <p:spPr bwMode="auto">
          <a:xfrm>
            <a:off x="5257800" y="3962401"/>
            <a:ext cx="86594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sz="1200" b="1" i="1">
                <a:solidFill>
                  <a:srgbClr val="000000"/>
                </a:solidFill>
                <a:latin typeface="Arial" panose="020B0604020202020204" pitchFamily="34" charset="0"/>
              </a:rPr>
              <a:t>n</a:t>
            </a:r>
            <a:r>
              <a:rPr lang="en-US" altLang="en-US" sz="1200" b="1" i="1" baseline="-25000">
                <a:solidFill>
                  <a:srgbClr val="000000"/>
                </a:solidFill>
                <a:latin typeface="Arial" panose="020B0604020202020204" pitchFamily="34" charset="0"/>
              </a:rPr>
              <a:t>3</a:t>
            </a:r>
            <a:r>
              <a:rPr lang="en-US" altLang="en-US" sz="1200" b="1">
                <a:solidFill>
                  <a:srgbClr val="000000"/>
                </a:solidFill>
                <a:latin typeface="Arial" panose="020B0604020202020204" pitchFamily="34" charset="0"/>
              </a:rPr>
              <a:t> (0.166)</a:t>
            </a:r>
          </a:p>
        </p:txBody>
      </p:sp>
      <p:sp>
        <p:nvSpPr>
          <p:cNvPr id="112658" name="TextBox 19">
            <a:extLst>
              <a:ext uri="{FF2B5EF4-FFF2-40B4-BE49-F238E27FC236}">
                <a16:creationId xmlns:a16="http://schemas.microsoft.com/office/drawing/2014/main" id="{90696773-E48D-3A47-81C3-20D7C72CA575}"/>
              </a:ext>
            </a:extLst>
          </p:cNvPr>
          <p:cNvSpPr txBox="1">
            <a:spLocks noChangeArrowheads="1"/>
          </p:cNvSpPr>
          <p:nvPr/>
        </p:nvSpPr>
        <p:spPr bwMode="auto">
          <a:xfrm>
            <a:off x="3886200" y="3838576"/>
            <a:ext cx="69602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sz="1200" b="1" i="1">
                <a:solidFill>
                  <a:srgbClr val="000000"/>
                </a:solidFill>
                <a:latin typeface="Arial" panose="020B0604020202020204" pitchFamily="34" charset="0"/>
              </a:rPr>
              <a:t>n</a:t>
            </a:r>
            <a:r>
              <a:rPr lang="en-US" altLang="en-US" sz="1200" b="1" i="1" baseline="-25000">
                <a:solidFill>
                  <a:srgbClr val="000000"/>
                </a:solidFill>
                <a:latin typeface="Arial" panose="020B0604020202020204" pitchFamily="34" charset="0"/>
              </a:rPr>
              <a:t>5</a:t>
            </a:r>
            <a:r>
              <a:rPr lang="en-US" altLang="en-US" sz="1200" b="1">
                <a:solidFill>
                  <a:srgbClr val="000000"/>
                </a:solidFill>
                <a:latin typeface="Arial" panose="020B0604020202020204" pitchFamily="34" charset="0"/>
              </a:rPr>
              <a:t> (0.3)</a:t>
            </a:r>
          </a:p>
        </p:txBody>
      </p:sp>
      <p:sp>
        <p:nvSpPr>
          <p:cNvPr id="112659" name="TextBox 20">
            <a:extLst>
              <a:ext uri="{FF2B5EF4-FFF2-40B4-BE49-F238E27FC236}">
                <a16:creationId xmlns:a16="http://schemas.microsoft.com/office/drawing/2014/main" id="{D3CA8013-92AA-764D-B874-7037C341510B}"/>
              </a:ext>
            </a:extLst>
          </p:cNvPr>
          <p:cNvSpPr txBox="1">
            <a:spLocks noChangeArrowheads="1"/>
          </p:cNvSpPr>
          <p:nvPr/>
        </p:nvSpPr>
        <p:spPr bwMode="auto">
          <a:xfrm>
            <a:off x="4381500" y="2514601"/>
            <a:ext cx="86594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sz="1200" b="1" i="1">
                <a:solidFill>
                  <a:srgbClr val="000000"/>
                </a:solidFill>
                <a:latin typeface="Arial" panose="020B0604020202020204" pitchFamily="34" charset="0"/>
              </a:rPr>
              <a:t>n</a:t>
            </a:r>
            <a:r>
              <a:rPr lang="en-US" altLang="en-US" sz="1200" b="1" i="1" baseline="-25000">
                <a:solidFill>
                  <a:srgbClr val="000000"/>
                </a:solidFill>
                <a:latin typeface="Arial" panose="020B0604020202020204" pitchFamily="34" charset="0"/>
              </a:rPr>
              <a:t>2</a:t>
            </a:r>
            <a:r>
              <a:rPr lang="en-US" altLang="en-US" sz="1200" b="1">
                <a:solidFill>
                  <a:srgbClr val="000000"/>
                </a:solidFill>
                <a:latin typeface="Arial" panose="020B0604020202020204" pitchFamily="34" charset="0"/>
              </a:rPr>
              <a:t> (0.166)</a:t>
            </a:r>
          </a:p>
        </p:txBody>
      </p:sp>
      <p:sp>
        <p:nvSpPr>
          <p:cNvPr id="22" name="TextBox 21">
            <a:extLst>
              <a:ext uri="{FF2B5EF4-FFF2-40B4-BE49-F238E27FC236}">
                <a16:creationId xmlns:a16="http://schemas.microsoft.com/office/drawing/2014/main" id="{05CEF496-B713-A644-AEBC-FE42B39739DB}"/>
              </a:ext>
            </a:extLst>
          </p:cNvPr>
          <p:cNvSpPr txBox="1">
            <a:spLocks noChangeArrowheads="1"/>
          </p:cNvSpPr>
          <p:nvPr/>
        </p:nvSpPr>
        <p:spPr bwMode="auto">
          <a:xfrm>
            <a:off x="3276601" y="2819401"/>
            <a:ext cx="56778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sz="1200" b="1">
                <a:solidFill>
                  <a:srgbClr val="FF9933"/>
                </a:solidFill>
                <a:latin typeface="Arial" panose="020B0604020202020204" pitchFamily="34" charset="0"/>
              </a:rPr>
              <a:t>0.033</a:t>
            </a:r>
          </a:p>
        </p:txBody>
      </p:sp>
      <p:sp>
        <p:nvSpPr>
          <p:cNvPr id="23" name="TextBox 22">
            <a:extLst>
              <a:ext uri="{FF2B5EF4-FFF2-40B4-BE49-F238E27FC236}">
                <a16:creationId xmlns:a16="http://schemas.microsoft.com/office/drawing/2014/main" id="{D152EBF8-A06D-C045-83A3-110CBE236D09}"/>
              </a:ext>
            </a:extLst>
          </p:cNvPr>
          <p:cNvSpPr txBox="1">
            <a:spLocks noChangeArrowheads="1"/>
          </p:cNvSpPr>
          <p:nvPr/>
        </p:nvSpPr>
        <p:spPr bwMode="auto">
          <a:xfrm>
            <a:off x="2587626" y="3276601"/>
            <a:ext cx="56778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sz="1200" b="1">
                <a:solidFill>
                  <a:srgbClr val="FF9933"/>
                </a:solidFill>
                <a:latin typeface="Arial" panose="020B0604020202020204" pitchFamily="34" charset="0"/>
              </a:rPr>
              <a:t>0.033</a:t>
            </a:r>
          </a:p>
        </p:txBody>
      </p:sp>
      <p:sp>
        <p:nvSpPr>
          <p:cNvPr id="24" name="TextBox 23">
            <a:extLst>
              <a:ext uri="{FF2B5EF4-FFF2-40B4-BE49-F238E27FC236}">
                <a16:creationId xmlns:a16="http://schemas.microsoft.com/office/drawing/2014/main" id="{DD1EF91D-726D-8148-A415-BA8665BFA9AC}"/>
              </a:ext>
            </a:extLst>
          </p:cNvPr>
          <p:cNvSpPr txBox="1">
            <a:spLocks noChangeArrowheads="1"/>
          </p:cNvSpPr>
          <p:nvPr/>
        </p:nvSpPr>
        <p:spPr bwMode="auto">
          <a:xfrm>
            <a:off x="3200400" y="4114801"/>
            <a:ext cx="39786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sz="1200" b="1">
                <a:solidFill>
                  <a:srgbClr val="CC0066"/>
                </a:solidFill>
                <a:latin typeface="Arial" panose="020B0604020202020204" pitchFamily="34" charset="0"/>
              </a:rPr>
              <a:t>0.3</a:t>
            </a:r>
          </a:p>
        </p:txBody>
      </p:sp>
      <p:sp>
        <p:nvSpPr>
          <p:cNvPr id="25" name="TextBox 24">
            <a:extLst>
              <a:ext uri="{FF2B5EF4-FFF2-40B4-BE49-F238E27FC236}">
                <a16:creationId xmlns:a16="http://schemas.microsoft.com/office/drawing/2014/main" id="{F96E2520-CED7-994D-8E6B-5B3CDA5029F5}"/>
              </a:ext>
            </a:extLst>
          </p:cNvPr>
          <p:cNvSpPr txBox="1">
            <a:spLocks noChangeArrowheads="1"/>
          </p:cNvSpPr>
          <p:nvPr/>
        </p:nvSpPr>
        <p:spPr bwMode="auto">
          <a:xfrm>
            <a:off x="4800601" y="4143376"/>
            <a:ext cx="56778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sz="1200" b="1">
                <a:solidFill>
                  <a:srgbClr val="66CC00"/>
                </a:solidFill>
                <a:latin typeface="Arial" panose="020B0604020202020204" pitchFamily="34" charset="0"/>
              </a:rPr>
              <a:t>0.166</a:t>
            </a:r>
          </a:p>
        </p:txBody>
      </p:sp>
      <p:cxnSp>
        <p:nvCxnSpPr>
          <p:cNvPr id="26" name="Straight Arrow Connector 25">
            <a:extLst>
              <a:ext uri="{FF2B5EF4-FFF2-40B4-BE49-F238E27FC236}">
                <a16:creationId xmlns:a16="http://schemas.microsoft.com/office/drawing/2014/main" id="{8E651877-D029-5E4D-8C9C-859449D17A4F}"/>
              </a:ext>
            </a:extLst>
          </p:cNvPr>
          <p:cNvCxnSpPr>
            <a:cxnSpLocks noChangeShapeType="1"/>
            <a:stCxn id="5" idx="3"/>
            <a:endCxn id="8" idx="0"/>
          </p:cNvCxnSpPr>
          <p:nvPr/>
        </p:nvCxnSpPr>
        <p:spPr bwMode="auto">
          <a:xfrm rot="5400000">
            <a:off x="3810001" y="3101976"/>
            <a:ext cx="860425" cy="403225"/>
          </a:xfrm>
          <a:prstGeom prst="straightConnector1">
            <a:avLst/>
          </a:prstGeom>
          <a:noFill/>
          <a:ln w="9525">
            <a:solidFill>
              <a:schemeClr val="tx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7" name="TextBox 26">
            <a:extLst>
              <a:ext uri="{FF2B5EF4-FFF2-40B4-BE49-F238E27FC236}">
                <a16:creationId xmlns:a16="http://schemas.microsoft.com/office/drawing/2014/main" id="{F6B00BF3-AA35-6C47-B41A-DDD2CACE3DED}"/>
              </a:ext>
            </a:extLst>
          </p:cNvPr>
          <p:cNvSpPr txBox="1">
            <a:spLocks noChangeArrowheads="1"/>
          </p:cNvSpPr>
          <p:nvPr/>
        </p:nvSpPr>
        <p:spPr bwMode="auto">
          <a:xfrm>
            <a:off x="3883026" y="2895601"/>
            <a:ext cx="56778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sz="1200" b="1">
                <a:solidFill>
                  <a:srgbClr val="3399FF"/>
                </a:solidFill>
                <a:latin typeface="Arial" panose="020B0604020202020204" pitchFamily="34" charset="0"/>
              </a:rPr>
              <a:t>0.083</a:t>
            </a:r>
          </a:p>
        </p:txBody>
      </p:sp>
      <p:sp>
        <p:nvSpPr>
          <p:cNvPr id="28" name="TextBox 27">
            <a:extLst>
              <a:ext uri="{FF2B5EF4-FFF2-40B4-BE49-F238E27FC236}">
                <a16:creationId xmlns:a16="http://schemas.microsoft.com/office/drawing/2014/main" id="{544C3C14-338A-9D45-AA4F-21E084CCF7FF}"/>
              </a:ext>
            </a:extLst>
          </p:cNvPr>
          <p:cNvSpPr txBox="1">
            <a:spLocks noChangeArrowheads="1"/>
          </p:cNvSpPr>
          <p:nvPr/>
        </p:nvSpPr>
        <p:spPr bwMode="auto">
          <a:xfrm>
            <a:off x="4572001" y="2819401"/>
            <a:ext cx="56778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sz="1200" b="1">
                <a:solidFill>
                  <a:srgbClr val="3399FF"/>
                </a:solidFill>
                <a:latin typeface="Arial" panose="020B0604020202020204" pitchFamily="34" charset="0"/>
              </a:rPr>
              <a:t>0.083</a:t>
            </a:r>
          </a:p>
        </p:txBody>
      </p:sp>
      <p:sp>
        <p:nvSpPr>
          <p:cNvPr id="29" name="TextBox 28">
            <a:extLst>
              <a:ext uri="{FF2B5EF4-FFF2-40B4-BE49-F238E27FC236}">
                <a16:creationId xmlns:a16="http://schemas.microsoft.com/office/drawing/2014/main" id="{CF69B003-B650-BE41-93F4-AF2EB1D3F83D}"/>
              </a:ext>
            </a:extLst>
          </p:cNvPr>
          <p:cNvSpPr txBox="1">
            <a:spLocks noChangeArrowheads="1"/>
          </p:cNvSpPr>
          <p:nvPr/>
        </p:nvSpPr>
        <p:spPr bwMode="auto">
          <a:xfrm>
            <a:off x="3505200" y="3609976"/>
            <a:ext cx="39786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sz="1200" b="1">
                <a:solidFill>
                  <a:srgbClr val="CCCC00"/>
                </a:solidFill>
                <a:latin typeface="Arial" panose="020B0604020202020204" pitchFamily="34" charset="0"/>
              </a:rPr>
              <a:t>0.1</a:t>
            </a:r>
          </a:p>
        </p:txBody>
      </p:sp>
      <p:sp>
        <p:nvSpPr>
          <p:cNvPr id="30" name="TextBox 29">
            <a:extLst>
              <a:ext uri="{FF2B5EF4-FFF2-40B4-BE49-F238E27FC236}">
                <a16:creationId xmlns:a16="http://schemas.microsoft.com/office/drawing/2014/main" id="{FB7CD7FB-3C32-4E45-99D4-5124202A4C0B}"/>
              </a:ext>
            </a:extLst>
          </p:cNvPr>
          <p:cNvSpPr txBox="1">
            <a:spLocks noChangeArrowheads="1"/>
          </p:cNvSpPr>
          <p:nvPr/>
        </p:nvSpPr>
        <p:spPr bwMode="auto">
          <a:xfrm>
            <a:off x="4264025" y="3657601"/>
            <a:ext cx="39786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sz="1200" b="1">
                <a:solidFill>
                  <a:srgbClr val="CCCC00"/>
                </a:solidFill>
                <a:latin typeface="Arial" panose="020B0604020202020204" pitchFamily="34" charset="0"/>
              </a:rPr>
              <a:t>0.1</a:t>
            </a:r>
          </a:p>
        </p:txBody>
      </p:sp>
      <p:sp>
        <p:nvSpPr>
          <p:cNvPr id="31" name="TextBox 30">
            <a:extLst>
              <a:ext uri="{FF2B5EF4-FFF2-40B4-BE49-F238E27FC236}">
                <a16:creationId xmlns:a16="http://schemas.microsoft.com/office/drawing/2014/main" id="{A33CB1D8-9CA2-394F-8969-66C25290ED3D}"/>
              </a:ext>
            </a:extLst>
          </p:cNvPr>
          <p:cNvSpPr txBox="1">
            <a:spLocks noChangeArrowheads="1"/>
          </p:cNvSpPr>
          <p:nvPr/>
        </p:nvSpPr>
        <p:spPr bwMode="auto">
          <a:xfrm>
            <a:off x="4111625" y="3505201"/>
            <a:ext cx="39786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sz="1200" b="1">
                <a:solidFill>
                  <a:srgbClr val="CCCC00"/>
                </a:solidFill>
                <a:latin typeface="Arial" panose="020B0604020202020204" pitchFamily="34" charset="0"/>
              </a:rPr>
              <a:t>0.1</a:t>
            </a:r>
          </a:p>
        </p:txBody>
      </p:sp>
      <p:grpSp>
        <p:nvGrpSpPr>
          <p:cNvPr id="52" name="Group 51">
            <a:extLst>
              <a:ext uri="{FF2B5EF4-FFF2-40B4-BE49-F238E27FC236}">
                <a16:creationId xmlns:a16="http://schemas.microsoft.com/office/drawing/2014/main" id="{B92772BD-7882-584E-8ACD-86BA5854612A}"/>
              </a:ext>
            </a:extLst>
          </p:cNvPr>
          <p:cNvGrpSpPr>
            <a:grpSpLocks/>
          </p:cNvGrpSpPr>
          <p:nvPr/>
        </p:nvGrpSpPr>
        <p:grpSpPr bwMode="auto">
          <a:xfrm>
            <a:off x="6210301" y="2514600"/>
            <a:ext cx="3533571" cy="2362200"/>
            <a:chOff x="4686925" y="2590800"/>
            <a:chExt cx="3532739" cy="2362200"/>
          </a:xfrm>
        </p:grpSpPr>
        <p:sp>
          <p:nvSpPr>
            <p:cNvPr id="32" name="Oval 31">
              <a:extLst>
                <a:ext uri="{FF2B5EF4-FFF2-40B4-BE49-F238E27FC236}">
                  <a16:creationId xmlns:a16="http://schemas.microsoft.com/office/drawing/2014/main" id="{5003A761-5AF5-5A49-952A-5964921A4020}"/>
                </a:ext>
              </a:extLst>
            </p:cNvPr>
            <p:cNvSpPr/>
            <p:nvPr/>
          </p:nvSpPr>
          <p:spPr>
            <a:xfrm>
              <a:off x="5067835" y="3200400"/>
              <a:ext cx="152364" cy="1524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endParaRPr lang="en-US" sz="1600" b="1">
                <a:solidFill>
                  <a:srgbClr val="000000"/>
                </a:solidFill>
                <a:latin typeface="Arial"/>
              </a:endParaRPr>
            </a:p>
          </p:txBody>
        </p:sp>
        <p:sp>
          <p:nvSpPr>
            <p:cNvPr id="33" name="Oval 32">
              <a:extLst>
                <a:ext uri="{FF2B5EF4-FFF2-40B4-BE49-F238E27FC236}">
                  <a16:creationId xmlns:a16="http://schemas.microsoft.com/office/drawing/2014/main" id="{68B0AA47-E3A9-CE4C-9D9F-8DD22C62519B}"/>
                </a:ext>
              </a:extLst>
            </p:cNvPr>
            <p:cNvSpPr/>
            <p:nvPr/>
          </p:nvSpPr>
          <p:spPr>
            <a:xfrm>
              <a:off x="6515294" y="2819400"/>
              <a:ext cx="152364" cy="152400"/>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a:defRPr/>
              </a:pPr>
              <a:endParaRPr lang="en-US" sz="1600" b="1">
                <a:solidFill>
                  <a:srgbClr val="000000"/>
                </a:solidFill>
                <a:latin typeface="Arial"/>
              </a:endParaRPr>
            </a:p>
          </p:txBody>
        </p:sp>
        <p:sp>
          <p:nvSpPr>
            <p:cNvPr id="34" name="Oval 33">
              <a:extLst>
                <a:ext uri="{FF2B5EF4-FFF2-40B4-BE49-F238E27FC236}">
                  <a16:creationId xmlns:a16="http://schemas.microsoft.com/office/drawing/2014/main" id="{29F457C1-1A27-6E42-BF1E-59F37C80DBA1}"/>
                </a:ext>
              </a:extLst>
            </p:cNvPr>
            <p:cNvSpPr/>
            <p:nvPr/>
          </p:nvSpPr>
          <p:spPr>
            <a:xfrm>
              <a:off x="5220199" y="4572000"/>
              <a:ext cx="152364" cy="15240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a:defRPr/>
              </a:pPr>
              <a:endParaRPr lang="en-US" sz="1600" b="1">
                <a:solidFill>
                  <a:srgbClr val="000000"/>
                </a:solidFill>
                <a:latin typeface="Arial"/>
              </a:endParaRPr>
            </a:p>
          </p:txBody>
        </p:sp>
        <p:sp>
          <p:nvSpPr>
            <p:cNvPr id="35" name="Oval 34">
              <a:extLst>
                <a:ext uri="{FF2B5EF4-FFF2-40B4-BE49-F238E27FC236}">
                  <a16:creationId xmlns:a16="http://schemas.microsoft.com/office/drawing/2014/main" id="{3987029F-C88C-E04A-B742-8D409389556B}"/>
                </a:ext>
              </a:extLst>
            </p:cNvPr>
            <p:cNvSpPr/>
            <p:nvPr/>
          </p:nvSpPr>
          <p:spPr>
            <a:xfrm>
              <a:off x="7277115" y="4038600"/>
              <a:ext cx="152364" cy="1524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defRPr/>
              </a:pPr>
              <a:endParaRPr lang="en-US" sz="1600" b="1">
                <a:solidFill>
                  <a:srgbClr val="000000"/>
                </a:solidFill>
                <a:latin typeface="Arial"/>
              </a:endParaRPr>
            </a:p>
          </p:txBody>
        </p:sp>
        <p:sp>
          <p:nvSpPr>
            <p:cNvPr id="36" name="Oval 35">
              <a:extLst>
                <a:ext uri="{FF2B5EF4-FFF2-40B4-BE49-F238E27FC236}">
                  <a16:creationId xmlns:a16="http://schemas.microsoft.com/office/drawing/2014/main" id="{831AD964-E34B-4848-AE8A-1D02FBF6E90D}"/>
                </a:ext>
              </a:extLst>
            </p:cNvPr>
            <p:cNvSpPr/>
            <p:nvPr/>
          </p:nvSpPr>
          <p:spPr>
            <a:xfrm>
              <a:off x="6058202" y="3810000"/>
              <a:ext cx="152364"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600" b="1">
                <a:solidFill>
                  <a:srgbClr val="000000"/>
                </a:solidFill>
                <a:latin typeface="Arial"/>
              </a:endParaRPr>
            </a:p>
          </p:txBody>
        </p:sp>
        <p:cxnSp>
          <p:nvCxnSpPr>
            <p:cNvPr id="37" name="Straight Arrow Connector 36">
              <a:extLst>
                <a:ext uri="{FF2B5EF4-FFF2-40B4-BE49-F238E27FC236}">
                  <a16:creationId xmlns:a16="http://schemas.microsoft.com/office/drawing/2014/main" id="{8843790E-F607-0448-88BF-C27501DBF9BD}"/>
                </a:ext>
              </a:extLst>
            </p:cNvPr>
            <p:cNvCxnSpPr>
              <a:cxnSpLocks noChangeShapeType="1"/>
              <a:stCxn id="32" idx="6"/>
              <a:endCxn id="33" idx="2"/>
            </p:cNvCxnSpPr>
            <p:nvPr/>
          </p:nvCxnSpPr>
          <p:spPr bwMode="auto">
            <a:xfrm flipV="1">
              <a:off x="5220325" y="2895600"/>
              <a:ext cx="1295400" cy="381000"/>
            </a:xfrm>
            <a:prstGeom prst="straightConnector1">
              <a:avLst/>
            </a:prstGeom>
            <a:noFill/>
            <a:ln w="9525">
              <a:solidFill>
                <a:schemeClr val="tx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38" name="Straight Arrow Connector 37">
              <a:extLst>
                <a:ext uri="{FF2B5EF4-FFF2-40B4-BE49-F238E27FC236}">
                  <a16:creationId xmlns:a16="http://schemas.microsoft.com/office/drawing/2014/main" id="{EF2B0D38-17B2-1A4E-8CC2-84BC0C745C1B}"/>
                </a:ext>
              </a:extLst>
            </p:cNvPr>
            <p:cNvCxnSpPr>
              <a:cxnSpLocks noChangeShapeType="1"/>
              <a:stCxn id="36" idx="1"/>
              <a:endCxn id="32" idx="5"/>
            </p:cNvCxnSpPr>
            <p:nvPr/>
          </p:nvCxnSpPr>
          <p:spPr bwMode="auto">
            <a:xfrm rot="16200000" flipV="1">
              <a:off x="5388507" y="3139982"/>
              <a:ext cx="501836" cy="882836"/>
            </a:xfrm>
            <a:prstGeom prst="straightConnector1">
              <a:avLst/>
            </a:prstGeom>
            <a:noFill/>
            <a:ln w="9525">
              <a:solidFill>
                <a:schemeClr val="tx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39" name="Straight Arrow Connector 38">
              <a:extLst>
                <a:ext uri="{FF2B5EF4-FFF2-40B4-BE49-F238E27FC236}">
                  <a16:creationId xmlns:a16="http://schemas.microsoft.com/office/drawing/2014/main" id="{1D890AEB-4129-6542-A1C9-ADBCDEEA4649}"/>
                </a:ext>
              </a:extLst>
            </p:cNvPr>
            <p:cNvCxnSpPr>
              <a:cxnSpLocks noChangeShapeType="1"/>
              <a:stCxn id="32" idx="4"/>
              <a:endCxn id="34" idx="0"/>
            </p:cNvCxnSpPr>
            <p:nvPr/>
          </p:nvCxnSpPr>
          <p:spPr bwMode="auto">
            <a:xfrm rot="16200000" flipH="1">
              <a:off x="4610725" y="3886200"/>
              <a:ext cx="1219200" cy="152400"/>
            </a:xfrm>
            <a:prstGeom prst="straightConnector1">
              <a:avLst/>
            </a:prstGeom>
            <a:noFill/>
            <a:ln w="9525">
              <a:solidFill>
                <a:schemeClr val="tx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40" name="Straight Arrow Connector 39">
              <a:extLst>
                <a:ext uri="{FF2B5EF4-FFF2-40B4-BE49-F238E27FC236}">
                  <a16:creationId xmlns:a16="http://schemas.microsoft.com/office/drawing/2014/main" id="{78030761-B55A-0A4E-9EF8-2B5FF9046B00}"/>
                </a:ext>
              </a:extLst>
            </p:cNvPr>
            <p:cNvCxnSpPr>
              <a:cxnSpLocks noChangeShapeType="1"/>
              <a:stCxn id="34" idx="7"/>
              <a:endCxn id="36" idx="3"/>
            </p:cNvCxnSpPr>
            <p:nvPr/>
          </p:nvCxnSpPr>
          <p:spPr bwMode="auto">
            <a:xfrm rot="5400000" flipH="1" flipV="1">
              <a:off x="5388507" y="3901982"/>
              <a:ext cx="654236" cy="730436"/>
            </a:xfrm>
            <a:prstGeom prst="straightConnector1">
              <a:avLst/>
            </a:prstGeom>
            <a:noFill/>
            <a:ln w="9525">
              <a:solidFill>
                <a:schemeClr val="tx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41" name="Straight Arrow Connector 40">
              <a:extLst>
                <a:ext uri="{FF2B5EF4-FFF2-40B4-BE49-F238E27FC236}">
                  <a16:creationId xmlns:a16="http://schemas.microsoft.com/office/drawing/2014/main" id="{D264CDEA-D8BA-D64D-8441-81573B1AD197}"/>
                </a:ext>
              </a:extLst>
            </p:cNvPr>
            <p:cNvCxnSpPr>
              <a:cxnSpLocks noChangeShapeType="1"/>
              <a:stCxn id="36" idx="7"/>
              <a:endCxn id="33" idx="4"/>
            </p:cNvCxnSpPr>
            <p:nvPr/>
          </p:nvCxnSpPr>
          <p:spPr bwMode="auto">
            <a:xfrm rot="5400000" flipH="1" flipV="1">
              <a:off x="5960007" y="3200400"/>
              <a:ext cx="860518" cy="403318"/>
            </a:xfrm>
            <a:prstGeom prst="straightConnector1">
              <a:avLst/>
            </a:prstGeom>
            <a:noFill/>
            <a:ln w="9525">
              <a:solidFill>
                <a:schemeClr val="tx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42" name="Straight Arrow Connector 41">
              <a:extLst>
                <a:ext uri="{FF2B5EF4-FFF2-40B4-BE49-F238E27FC236}">
                  <a16:creationId xmlns:a16="http://schemas.microsoft.com/office/drawing/2014/main" id="{B7CE1C5A-F348-E14B-AA94-883FDADA35D2}"/>
                </a:ext>
              </a:extLst>
            </p:cNvPr>
            <p:cNvCxnSpPr>
              <a:cxnSpLocks noChangeShapeType="1"/>
              <a:stCxn id="33" idx="5"/>
              <a:endCxn id="35" idx="1"/>
            </p:cNvCxnSpPr>
            <p:nvPr/>
          </p:nvCxnSpPr>
          <p:spPr bwMode="auto">
            <a:xfrm rot="16200000" flipH="1">
              <a:off x="6417207" y="3178082"/>
              <a:ext cx="1111436" cy="654236"/>
            </a:xfrm>
            <a:prstGeom prst="straightConnector1">
              <a:avLst/>
            </a:prstGeom>
            <a:noFill/>
            <a:ln w="9525">
              <a:solidFill>
                <a:schemeClr val="tx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43" name="Straight Arrow Connector 42">
              <a:extLst>
                <a:ext uri="{FF2B5EF4-FFF2-40B4-BE49-F238E27FC236}">
                  <a16:creationId xmlns:a16="http://schemas.microsoft.com/office/drawing/2014/main" id="{BD3FB8A7-2711-3643-88E7-68F963D03705}"/>
                </a:ext>
              </a:extLst>
            </p:cNvPr>
            <p:cNvCxnSpPr>
              <a:cxnSpLocks noChangeShapeType="1"/>
              <a:stCxn id="36" idx="6"/>
              <a:endCxn id="35" idx="2"/>
            </p:cNvCxnSpPr>
            <p:nvPr/>
          </p:nvCxnSpPr>
          <p:spPr bwMode="auto">
            <a:xfrm>
              <a:off x="6210925" y="3886200"/>
              <a:ext cx="1066800" cy="228600"/>
            </a:xfrm>
            <a:prstGeom prst="straightConnector1">
              <a:avLst/>
            </a:prstGeom>
            <a:noFill/>
            <a:ln w="9525">
              <a:solidFill>
                <a:schemeClr val="tx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44" name="Straight Arrow Connector 43">
              <a:extLst>
                <a:ext uri="{FF2B5EF4-FFF2-40B4-BE49-F238E27FC236}">
                  <a16:creationId xmlns:a16="http://schemas.microsoft.com/office/drawing/2014/main" id="{DED9A7CE-0C15-104F-A1C9-D7D1BD15B4A2}"/>
                </a:ext>
              </a:extLst>
            </p:cNvPr>
            <p:cNvCxnSpPr>
              <a:cxnSpLocks noChangeShapeType="1"/>
              <a:stCxn id="35" idx="3"/>
              <a:endCxn id="34" idx="6"/>
            </p:cNvCxnSpPr>
            <p:nvPr/>
          </p:nvCxnSpPr>
          <p:spPr bwMode="auto">
            <a:xfrm rot="5400000">
              <a:off x="6096625" y="3444782"/>
              <a:ext cx="479518" cy="1927318"/>
            </a:xfrm>
            <a:prstGeom prst="straightConnector1">
              <a:avLst/>
            </a:prstGeom>
            <a:noFill/>
            <a:ln w="9525">
              <a:solidFill>
                <a:schemeClr val="tx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112685" name="TextBox 44">
              <a:extLst>
                <a:ext uri="{FF2B5EF4-FFF2-40B4-BE49-F238E27FC236}">
                  <a16:creationId xmlns:a16="http://schemas.microsoft.com/office/drawing/2014/main" id="{C6111C9C-93AF-BF48-9A0E-C1D6873514BA}"/>
                </a:ext>
              </a:extLst>
            </p:cNvPr>
            <p:cNvSpPr txBox="1">
              <a:spLocks noChangeArrowheads="1"/>
            </p:cNvSpPr>
            <p:nvPr/>
          </p:nvSpPr>
          <p:spPr bwMode="auto">
            <a:xfrm>
              <a:off x="4686925" y="2971800"/>
              <a:ext cx="69586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sz="1200" b="1" i="1">
                  <a:solidFill>
                    <a:srgbClr val="000000"/>
                  </a:solidFill>
                  <a:latin typeface="Arial" panose="020B0604020202020204" pitchFamily="34" charset="0"/>
                </a:rPr>
                <a:t>n</a:t>
              </a:r>
              <a:r>
                <a:rPr lang="en-US" altLang="en-US" sz="1200" b="1" i="1" baseline="-25000">
                  <a:solidFill>
                    <a:srgbClr val="000000"/>
                  </a:solidFill>
                  <a:latin typeface="Arial" panose="020B0604020202020204" pitchFamily="34" charset="0"/>
                </a:rPr>
                <a:t>1</a:t>
              </a:r>
              <a:r>
                <a:rPr lang="en-US" altLang="en-US" sz="1200" b="1">
                  <a:solidFill>
                    <a:srgbClr val="000000"/>
                  </a:solidFill>
                  <a:latin typeface="Arial" panose="020B0604020202020204" pitchFamily="34" charset="0"/>
                </a:rPr>
                <a:t> (0.1)</a:t>
              </a:r>
            </a:p>
          </p:txBody>
        </p:sp>
        <p:sp>
          <p:nvSpPr>
            <p:cNvPr id="112686" name="TextBox 45">
              <a:extLst>
                <a:ext uri="{FF2B5EF4-FFF2-40B4-BE49-F238E27FC236}">
                  <a16:creationId xmlns:a16="http://schemas.microsoft.com/office/drawing/2014/main" id="{97885190-C2A1-4343-A0EF-CE7E3217632A}"/>
                </a:ext>
              </a:extLst>
            </p:cNvPr>
            <p:cNvSpPr txBox="1">
              <a:spLocks noChangeArrowheads="1"/>
            </p:cNvSpPr>
            <p:nvPr/>
          </p:nvSpPr>
          <p:spPr bwMode="auto">
            <a:xfrm>
              <a:off x="4974859" y="4676001"/>
              <a:ext cx="69586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sz="1200" b="1" i="1">
                  <a:solidFill>
                    <a:srgbClr val="000000"/>
                  </a:solidFill>
                  <a:latin typeface="Arial" panose="020B0604020202020204" pitchFamily="34" charset="0"/>
                </a:rPr>
                <a:t>n</a:t>
              </a:r>
              <a:r>
                <a:rPr lang="en-US" altLang="en-US" sz="1200" b="1" i="1" baseline="-25000">
                  <a:solidFill>
                    <a:srgbClr val="000000"/>
                  </a:solidFill>
                  <a:latin typeface="Arial" panose="020B0604020202020204" pitchFamily="34" charset="0"/>
                </a:rPr>
                <a:t>4</a:t>
              </a:r>
              <a:r>
                <a:rPr lang="en-US" altLang="en-US" sz="1200" b="1">
                  <a:solidFill>
                    <a:srgbClr val="000000"/>
                  </a:solidFill>
                  <a:latin typeface="Arial" panose="020B0604020202020204" pitchFamily="34" charset="0"/>
                </a:rPr>
                <a:t> (0.2)</a:t>
              </a:r>
            </a:p>
          </p:txBody>
        </p:sp>
        <p:sp>
          <p:nvSpPr>
            <p:cNvPr id="112687" name="TextBox 46">
              <a:extLst>
                <a:ext uri="{FF2B5EF4-FFF2-40B4-BE49-F238E27FC236}">
                  <a16:creationId xmlns:a16="http://schemas.microsoft.com/office/drawing/2014/main" id="{F4EAC3DB-1B72-B343-9457-0BAC06DB5248}"/>
                </a:ext>
              </a:extLst>
            </p:cNvPr>
            <p:cNvSpPr txBox="1">
              <a:spLocks noChangeArrowheads="1"/>
            </p:cNvSpPr>
            <p:nvPr/>
          </p:nvSpPr>
          <p:spPr bwMode="auto">
            <a:xfrm>
              <a:off x="7353925" y="4038600"/>
              <a:ext cx="86573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sz="1200" b="1" i="1">
                  <a:solidFill>
                    <a:srgbClr val="000000"/>
                  </a:solidFill>
                  <a:latin typeface="Arial" panose="020B0604020202020204" pitchFamily="34" charset="0"/>
                </a:rPr>
                <a:t>n</a:t>
              </a:r>
              <a:r>
                <a:rPr lang="en-US" altLang="en-US" sz="1200" b="1" i="1" baseline="-25000">
                  <a:solidFill>
                    <a:srgbClr val="000000"/>
                  </a:solidFill>
                  <a:latin typeface="Arial" panose="020B0604020202020204" pitchFamily="34" charset="0"/>
                </a:rPr>
                <a:t>3</a:t>
              </a:r>
              <a:r>
                <a:rPr lang="en-US" altLang="en-US" sz="1200" b="1">
                  <a:solidFill>
                    <a:srgbClr val="000000"/>
                  </a:solidFill>
                  <a:latin typeface="Arial" panose="020B0604020202020204" pitchFamily="34" charset="0"/>
                </a:rPr>
                <a:t> (0.183)</a:t>
              </a:r>
            </a:p>
          </p:txBody>
        </p:sp>
        <p:sp>
          <p:nvSpPr>
            <p:cNvPr id="112688" name="TextBox 47">
              <a:extLst>
                <a:ext uri="{FF2B5EF4-FFF2-40B4-BE49-F238E27FC236}">
                  <a16:creationId xmlns:a16="http://schemas.microsoft.com/office/drawing/2014/main" id="{BA63FCDD-6CEF-5449-A125-63C988401C15}"/>
                </a:ext>
              </a:extLst>
            </p:cNvPr>
            <p:cNvSpPr txBox="1">
              <a:spLocks noChangeArrowheads="1"/>
            </p:cNvSpPr>
            <p:nvPr/>
          </p:nvSpPr>
          <p:spPr bwMode="auto">
            <a:xfrm>
              <a:off x="5982325" y="3914001"/>
              <a:ext cx="86573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sz="1200" b="1" i="1">
                  <a:solidFill>
                    <a:srgbClr val="000000"/>
                  </a:solidFill>
                  <a:latin typeface="Arial" panose="020B0604020202020204" pitchFamily="34" charset="0"/>
                </a:rPr>
                <a:t>n</a:t>
              </a:r>
              <a:r>
                <a:rPr lang="en-US" altLang="en-US" sz="1200" b="1" i="1" baseline="-25000">
                  <a:solidFill>
                    <a:srgbClr val="000000"/>
                  </a:solidFill>
                  <a:latin typeface="Arial" panose="020B0604020202020204" pitchFamily="34" charset="0"/>
                </a:rPr>
                <a:t>5</a:t>
              </a:r>
              <a:r>
                <a:rPr lang="en-US" altLang="en-US" sz="1200" b="1">
                  <a:solidFill>
                    <a:srgbClr val="000000"/>
                  </a:solidFill>
                  <a:latin typeface="Arial" panose="020B0604020202020204" pitchFamily="34" charset="0"/>
                </a:rPr>
                <a:t> (0.383)</a:t>
              </a:r>
            </a:p>
          </p:txBody>
        </p:sp>
        <p:sp>
          <p:nvSpPr>
            <p:cNvPr id="112689" name="TextBox 48">
              <a:extLst>
                <a:ext uri="{FF2B5EF4-FFF2-40B4-BE49-F238E27FC236}">
                  <a16:creationId xmlns:a16="http://schemas.microsoft.com/office/drawing/2014/main" id="{99C8C224-C8B7-EB41-9872-C2B213C5017F}"/>
                </a:ext>
              </a:extLst>
            </p:cNvPr>
            <p:cNvSpPr txBox="1">
              <a:spLocks noChangeArrowheads="1"/>
            </p:cNvSpPr>
            <p:nvPr/>
          </p:nvSpPr>
          <p:spPr bwMode="auto">
            <a:xfrm>
              <a:off x="6478250" y="2590800"/>
              <a:ext cx="86573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sz="1200" b="1" i="1">
                  <a:solidFill>
                    <a:srgbClr val="000000"/>
                  </a:solidFill>
                  <a:latin typeface="Arial" panose="020B0604020202020204" pitchFamily="34" charset="0"/>
                </a:rPr>
                <a:t>n</a:t>
              </a:r>
              <a:r>
                <a:rPr lang="en-US" altLang="en-US" sz="1200" b="1" i="1" baseline="-25000">
                  <a:solidFill>
                    <a:srgbClr val="000000"/>
                  </a:solidFill>
                  <a:latin typeface="Arial" panose="020B0604020202020204" pitchFamily="34" charset="0"/>
                </a:rPr>
                <a:t>2</a:t>
              </a:r>
              <a:r>
                <a:rPr lang="en-US" altLang="en-US" sz="1200" b="1">
                  <a:solidFill>
                    <a:srgbClr val="000000"/>
                  </a:solidFill>
                  <a:latin typeface="Arial" panose="020B0604020202020204" pitchFamily="34" charset="0"/>
                </a:rPr>
                <a:t> (0.133)</a:t>
              </a:r>
            </a:p>
          </p:txBody>
        </p:sp>
        <p:cxnSp>
          <p:nvCxnSpPr>
            <p:cNvPr id="50" name="Straight Arrow Connector 49">
              <a:extLst>
                <a:ext uri="{FF2B5EF4-FFF2-40B4-BE49-F238E27FC236}">
                  <a16:creationId xmlns:a16="http://schemas.microsoft.com/office/drawing/2014/main" id="{A3ADB66C-D862-F84E-8DDB-D082BAC0AA9F}"/>
                </a:ext>
              </a:extLst>
            </p:cNvPr>
            <p:cNvCxnSpPr>
              <a:cxnSpLocks noChangeShapeType="1"/>
              <a:stCxn id="33" idx="3"/>
              <a:endCxn id="36" idx="0"/>
            </p:cNvCxnSpPr>
            <p:nvPr/>
          </p:nvCxnSpPr>
          <p:spPr bwMode="auto">
            <a:xfrm rot="5400000">
              <a:off x="5906125" y="3178082"/>
              <a:ext cx="860518" cy="403318"/>
            </a:xfrm>
            <a:prstGeom prst="straightConnector1">
              <a:avLst/>
            </a:prstGeom>
            <a:noFill/>
            <a:ln w="9525">
              <a:solidFill>
                <a:schemeClr val="tx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grpSp>
      <p:sp>
        <p:nvSpPr>
          <p:cNvPr id="112671" name="TextBox 50">
            <a:extLst>
              <a:ext uri="{FF2B5EF4-FFF2-40B4-BE49-F238E27FC236}">
                <a16:creationId xmlns:a16="http://schemas.microsoft.com/office/drawing/2014/main" id="{14382D84-8097-E248-85D0-9B376E4F3796}"/>
              </a:ext>
            </a:extLst>
          </p:cNvPr>
          <p:cNvSpPr txBox="1">
            <a:spLocks noChangeArrowheads="1"/>
          </p:cNvSpPr>
          <p:nvPr/>
        </p:nvSpPr>
        <p:spPr bwMode="auto">
          <a:xfrm>
            <a:off x="2362201" y="2438401"/>
            <a:ext cx="116730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sz="1600" b="1">
                <a:solidFill>
                  <a:srgbClr val="000000"/>
                </a:solidFill>
                <a:latin typeface="Arial" panose="020B0604020202020204" pitchFamily="34" charset="0"/>
              </a:rPr>
              <a:t>Iteration 2</a:t>
            </a:r>
          </a:p>
        </p:txBody>
      </p:sp>
    </p:spTree>
    <p:extLst>
      <p:ext uri="{BB962C8B-B14F-4D97-AF65-F5344CB8AC3E}">
        <p14:creationId xmlns:p14="http://schemas.microsoft.com/office/powerpoint/2010/main" val="3405249677"/>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24" grpId="0"/>
      <p:bldP spid="25" grpId="0"/>
      <p:bldP spid="27" grpId="0"/>
      <p:bldP spid="28" grpId="0"/>
      <p:bldP spid="29" grpId="0"/>
      <p:bldP spid="30" grpId="0"/>
      <p:bldP spid="31" grpId="0"/>
    </p:bldLst>
  </p:timing>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3665" name="Title 5">
            <a:extLst>
              <a:ext uri="{FF2B5EF4-FFF2-40B4-BE49-F238E27FC236}">
                <a16:creationId xmlns:a16="http://schemas.microsoft.com/office/drawing/2014/main" id="{89CFE305-85EA-6B43-8C04-A8AC4DE1F5CA}"/>
              </a:ext>
            </a:extLst>
          </p:cNvPr>
          <p:cNvSpPr>
            <a:spLocks noGrp="1"/>
          </p:cNvSpPr>
          <p:nvPr>
            <p:ph type="title"/>
          </p:nvPr>
        </p:nvSpPr>
        <p:spPr/>
        <p:txBody>
          <a:bodyPr/>
          <a:lstStyle/>
          <a:p>
            <a:r>
              <a:rPr lang="en-US" altLang="en-US">
                <a:ea typeface="ＭＳ Ｐゴシック" panose="020B0600070205080204" pitchFamily="34" charset="-128"/>
              </a:rPr>
              <a:t>PageRank in MapReduce</a:t>
            </a:r>
          </a:p>
        </p:txBody>
      </p:sp>
      <p:graphicFrame>
        <p:nvGraphicFramePr>
          <p:cNvPr id="297" name="Table 296">
            <a:extLst>
              <a:ext uri="{FF2B5EF4-FFF2-40B4-BE49-F238E27FC236}">
                <a16:creationId xmlns:a16="http://schemas.microsoft.com/office/drawing/2014/main" id="{A99F569D-211C-9142-941C-A27F6B4EEEB3}"/>
              </a:ext>
            </a:extLst>
          </p:cNvPr>
          <p:cNvGraphicFramePr>
            <a:graphicFrameLocks noGrp="1"/>
          </p:cNvGraphicFramePr>
          <p:nvPr/>
        </p:nvGraphicFramePr>
        <p:xfrm>
          <a:off x="8305800" y="2057400"/>
          <a:ext cx="1447800" cy="279400"/>
        </p:xfrm>
        <a:graphic>
          <a:graphicData uri="http://schemas.openxmlformats.org/drawingml/2006/table">
            <a:tbl>
              <a:tblPr firstRow="1" bandRow="1"/>
              <a:tblGrid>
                <a:gridCol w="1447800">
                  <a:extLst>
                    <a:ext uri="{9D8B030D-6E8A-4147-A177-3AD203B41FA5}">
                      <a16:colId xmlns:a16="http://schemas.microsoft.com/office/drawing/2014/main" val="20000"/>
                    </a:ext>
                  </a:extLst>
                </a:gridCol>
              </a:tblGrid>
              <a:tr h="279400">
                <a:tc>
                  <a:txBody>
                    <a:bodyPr/>
                    <a:lstStyle>
                      <a:defPPr>
                        <a:defRPr lang="en-US"/>
                      </a:defPPr>
                      <a:lvl1pPr marL="0" algn="l" defTabSz="914259" rtl="0" eaLnBrk="1" latinLnBrk="0" hangingPunct="1">
                        <a:defRPr sz="1800" kern="1200">
                          <a:solidFill>
                            <a:schemeClr val="tx1"/>
                          </a:solidFill>
                          <a:latin typeface="Calibri"/>
                        </a:defRPr>
                      </a:lvl1pPr>
                      <a:lvl2pPr marL="457130" algn="l" defTabSz="914259" rtl="0" eaLnBrk="1" latinLnBrk="0" hangingPunct="1">
                        <a:defRPr sz="1800" kern="1200">
                          <a:solidFill>
                            <a:schemeClr val="tx1"/>
                          </a:solidFill>
                          <a:latin typeface="Calibri"/>
                        </a:defRPr>
                      </a:lvl2pPr>
                      <a:lvl3pPr marL="914259" algn="l" defTabSz="914259" rtl="0" eaLnBrk="1" latinLnBrk="0" hangingPunct="1">
                        <a:defRPr sz="1800" kern="1200">
                          <a:solidFill>
                            <a:schemeClr val="tx1"/>
                          </a:solidFill>
                          <a:latin typeface="Calibri"/>
                        </a:defRPr>
                      </a:lvl3pPr>
                      <a:lvl4pPr marL="1371390" algn="l" defTabSz="914259" rtl="0" eaLnBrk="1" latinLnBrk="0" hangingPunct="1">
                        <a:defRPr sz="1800" kern="1200">
                          <a:solidFill>
                            <a:schemeClr val="tx1"/>
                          </a:solidFill>
                          <a:latin typeface="Calibri"/>
                        </a:defRPr>
                      </a:lvl4pPr>
                      <a:lvl5pPr marL="1828519" algn="l" defTabSz="914259" rtl="0" eaLnBrk="1" latinLnBrk="0" hangingPunct="1">
                        <a:defRPr sz="1800" kern="1200">
                          <a:solidFill>
                            <a:schemeClr val="tx1"/>
                          </a:solidFill>
                          <a:latin typeface="Calibri"/>
                        </a:defRPr>
                      </a:lvl5pPr>
                      <a:lvl6pPr marL="2285649" algn="l" defTabSz="914259" rtl="0" eaLnBrk="1" latinLnBrk="0" hangingPunct="1">
                        <a:defRPr sz="1800" kern="1200">
                          <a:solidFill>
                            <a:schemeClr val="tx1"/>
                          </a:solidFill>
                          <a:latin typeface="Calibri"/>
                        </a:defRPr>
                      </a:lvl6pPr>
                      <a:lvl7pPr marL="2742780" algn="l" defTabSz="914259" rtl="0" eaLnBrk="1" latinLnBrk="0" hangingPunct="1">
                        <a:defRPr sz="1800" kern="1200">
                          <a:solidFill>
                            <a:schemeClr val="tx1"/>
                          </a:solidFill>
                          <a:latin typeface="Calibri"/>
                        </a:defRPr>
                      </a:lvl7pPr>
                      <a:lvl8pPr marL="3199908" algn="l" defTabSz="914259" rtl="0" eaLnBrk="1" latinLnBrk="0" hangingPunct="1">
                        <a:defRPr sz="1800" kern="1200">
                          <a:solidFill>
                            <a:schemeClr val="tx1"/>
                          </a:solidFill>
                          <a:latin typeface="Calibri"/>
                        </a:defRPr>
                      </a:lvl8pPr>
                      <a:lvl9pPr marL="3657039" algn="l" defTabSz="914259" rtl="0" eaLnBrk="1" latinLnBrk="0" hangingPunct="1">
                        <a:defRPr sz="1800" kern="1200">
                          <a:solidFill>
                            <a:schemeClr val="tx1"/>
                          </a:solidFill>
                          <a:latin typeface="Calibri"/>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u="none" strike="noStrike" kern="1200" cap="none" spc="0" normalizeH="0" baseline="0" noProof="0" dirty="0">
                          <a:ln>
                            <a:noFill/>
                          </a:ln>
                          <a:solidFill>
                            <a:schemeClr val="bg1"/>
                          </a:solidFill>
                          <a:effectLst/>
                          <a:uLnTx/>
                          <a:uFillTx/>
                          <a:latin typeface="Arial" pitchFamily="34" charset="0"/>
                          <a:ea typeface="+mn-ea"/>
                          <a:cs typeface="Arial" pitchFamily="34" charset="0"/>
                        </a:rPr>
                        <a:t>n</a:t>
                      </a:r>
                      <a:r>
                        <a:rPr kumimoji="0" lang="en-US" sz="1200" b="1" i="1" u="none" strike="noStrike" kern="1200" cap="none" spc="0" normalizeH="0" baseline="-25000" noProof="0" dirty="0">
                          <a:ln>
                            <a:noFill/>
                          </a:ln>
                          <a:solidFill>
                            <a:schemeClr val="bg1"/>
                          </a:solidFill>
                          <a:effectLst/>
                          <a:uLnTx/>
                          <a:uFillTx/>
                          <a:latin typeface="Arial" pitchFamily="34" charset="0"/>
                          <a:ea typeface="+mn-ea"/>
                          <a:cs typeface="Arial" pitchFamily="34" charset="0"/>
                        </a:rPr>
                        <a:t>5</a:t>
                      </a:r>
                      <a:r>
                        <a:rPr lang="en-US" sz="1200" dirty="0">
                          <a:solidFill>
                            <a:schemeClr val="bg1"/>
                          </a:solidFill>
                          <a:latin typeface="Arial" pitchFamily="34" charset="0"/>
                          <a:cs typeface="Arial" pitchFamily="34" charset="0"/>
                        </a:rPr>
                        <a:t> [</a:t>
                      </a:r>
                      <a:r>
                        <a:rPr lang="en-US" sz="1200" i="1" dirty="0">
                          <a:solidFill>
                            <a:schemeClr val="bg1"/>
                          </a:solidFill>
                          <a:latin typeface="Arial" pitchFamily="34" charset="0"/>
                          <a:cs typeface="Arial" pitchFamily="34" charset="0"/>
                        </a:rPr>
                        <a:t>n</a:t>
                      </a:r>
                      <a:r>
                        <a:rPr lang="en-US" sz="1200" i="1" baseline="-25000" dirty="0">
                          <a:solidFill>
                            <a:schemeClr val="bg1"/>
                          </a:solidFill>
                          <a:latin typeface="Arial" pitchFamily="34" charset="0"/>
                          <a:cs typeface="Arial" pitchFamily="34" charset="0"/>
                        </a:rPr>
                        <a:t>1</a:t>
                      </a:r>
                      <a:r>
                        <a:rPr lang="en-US" sz="1200" dirty="0">
                          <a:solidFill>
                            <a:schemeClr val="bg1"/>
                          </a:solidFill>
                          <a:latin typeface="Arial" pitchFamily="34" charset="0"/>
                          <a:cs typeface="Arial" pitchFamily="34" charset="0"/>
                        </a:rPr>
                        <a:t>, </a:t>
                      </a:r>
                      <a:r>
                        <a:rPr lang="en-US" sz="1200" i="1" dirty="0">
                          <a:solidFill>
                            <a:schemeClr val="bg1"/>
                          </a:solidFill>
                          <a:latin typeface="Arial" pitchFamily="34" charset="0"/>
                          <a:cs typeface="Arial" pitchFamily="34" charset="0"/>
                        </a:rPr>
                        <a:t>n</a:t>
                      </a:r>
                      <a:r>
                        <a:rPr lang="en-US" sz="1200" i="1" baseline="-25000" dirty="0">
                          <a:solidFill>
                            <a:schemeClr val="bg1"/>
                          </a:solidFill>
                          <a:latin typeface="Arial" pitchFamily="34" charset="0"/>
                          <a:cs typeface="Arial" pitchFamily="34" charset="0"/>
                        </a:rPr>
                        <a:t>2</a:t>
                      </a:r>
                      <a:r>
                        <a:rPr lang="en-US" sz="1200" dirty="0">
                          <a:solidFill>
                            <a:schemeClr val="bg1"/>
                          </a:solidFill>
                          <a:latin typeface="Arial" pitchFamily="34" charset="0"/>
                          <a:cs typeface="Arial" pitchFamily="34" charset="0"/>
                        </a:rPr>
                        <a:t>, </a:t>
                      </a:r>
                      <a:r>
                        <a:rPr lang="en-US" sz="1200" i="1" dirty="0">
                          <a:solidFill>
                            <a:schemeClr val="bg1"/>
                          </a:solidFill>
                          <a:latin typeface="Arial" pitchFamily="34" charset="0"/>
                          <a:cs typeface="Arial" pitchFamily="34" charset="0"/>
                        </a:rPr>
                        <a:t>n</a:t>
                      </a:r>
                      <a:r>
                        <a:rPr lang="en-US" sz="1200" i="1" baseline="-25000" dirty="0">
                          <a:solidFill>
                            <a:schemeClr val="bg1"/>
                          </a:solidFill>
                          <a:latin typeface="Arial" pitchFamily="34" charset="0"/>
                          <a:cs typeface="Arial" pitchFamily="34" charset="0"/>
                        </a:rPr>
                        <a:t>3</a:t>
                      </a:r>
                      <a:r>
                        <a:rPr lang="en-US" sz="1200" dirty="0">
                          <a:solidFill>
                            <a:schemeClr val="bg1"/>
                          </a:solidFill>
                          <a:latin typeface="Arial" pitchFamily="34" charset="0"/>
                          <a:cs typeface="Arial" pitchFamily="34" charset="0"/>
                        </a:rPr>
                        <a:t>]</a:t>
                      </a:r>
                    </a:p>
                  </a:txBody>
                  <a:tcPr>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graphicFrame>
        <p:nvGraphicFramePr>
          <p:cNvPr id="298" name="Table 297">
            <a:extLst>
              <a:ext uri="{FF2B5EF4-FFF2-40B4-BE49-F238E27FC236}">
                <a16:creationId xmlns:a16="http://schemas.microsoft.com/office/drawing/2014/main" id="{39BA79A2-B516-1E4B-B9F1-3F68C5894574}"/>
              </a:ext>
            </a:extLst>
          </p:cNvPr>
          <p:cNvGraphicFramePr>
            <a:graphicFrameLocks noGrp="1"/>
          </p:cNvGraphicFramePr>
          <p:nvPr/>
        </p:nvGraphicFramePr>
        <p:xfrm>
          <a:off x="3429000" y="2057400"/>
          <a:ext cx="1447800" cy="279400"/>
        </p:xfrm>
        <a:graphic>
          <a:graphicData uri="http://schemas.openxmlformats.org/drawingml/2006/table">
            <a:tbl>
              <a:tblPr firstRow="1" bandRow="1"/>
              <a:tblGrid>
                <a:gridCol w="1447800">
                  <a:extLst>
                    <a:ext uri="{9D8B030D-6E8A-4147-A177-3AD203B41FA5}">
                      <a16:colId xmlns:a16="http://schemas.microsoft.com/office/drawing/2014/main" val="20000"/>
                    </a:ext>
                  </a:extLst>
                </a:gridCol>
              </a:tblGrid>
              <a:tr h="279400">
                <a:tc>
                  <a:txBody>
                    <a:bodyPr/>
                    <a:lstStyle>
                      <a:defPPr>
                        <a:defRPr lang="en-US"/>
                      </a:defPPr>
                      <a:lvl1pPr marL="0" algn="l" defTabSz="914259" rtl="0" eaLnBrk="1" latinLnBrk="0" hangingPunct="1">
                        <a:defRPr sz="1800" kern="1200">
                          <a:solidFill>
                            <a:schemeClr val="tx1"/>
                          </a:solidFill>
                          <a:latin typeface="Calibri"/>
                        </a:defRPr>
                      </a:lvl1pPr>
                      <a:lvl2pPr marL="457130" algn="l" defTabSz="914259" rtl="0" eaLnBrk="1" latinLnBrk="0" hangingPunct="1">
                        <a:defRPr sz="1800" kern="1200">
                          <a:solidFill>
                            <a:schemeClr val="tx1"/>
                          </a:solidFill>
                          <a:latin typeface="Calibri"/>
                        </a:defRPr>
                      </a:lvl2pPr>
                      <a:lvl3pPr marL="914259" algn="l" defTabSz="914259" rtl="0" eaLnBrk="1" latinLnBrk="0" hangingPunct="1">
                        <a:defRPr sz="1800" kern="1200">
                          <a:solidFill>
                            <a:schemeClr val="tx1"/>
                          </a:solidFill>
                          <a:latin typeface="Calibri"/>
                        </a:defRPr>
                      </a:lvl3pPr>
                      <a:lvl4pPr marL="1371390" algn="l" defTabSz="914259" rtl="0" eaLnBrk="1" latinLnBrk="0" hangingPunct="1">
                        <a:defRPr sz="1800" kern="1200">
                          <a:solidFill>
                            <a:schemeClr val="tx1"/>
                          </a:solidFill>
                          <a:latin typeface="Calibri"/>
                        </a:defRPr>
                      </a:lvl4pPr>
                      <a:lvl5pPr marL="1828519" algn="l" defTabSz="914259" rtl="0" eaLnBrk="1" latinLnBrk="0" hangingPunct="1">
                        <a:defRPr sz="1800" kern="1200">
                          <a:solidFill>
                            <a:schemeClr val="tx1"/>
                          </a:solidFill>
                          <a:latin typeface="Calibri"/>
                        </a:defRPr>
                      </a:lvl5pPr>
                      <a:lvl6pPr marL="2285649" algn="l" defTabSz="914259" rtl="0" eaLnBrk="1" latinLnBrk="0" hangingPunct="1">
                        <a:defRPr sz="1800" kern="1200">
                          <a:solidFill>
                            <a:schemeClr val="tx1"/>
                          </a:solidFill>
                          <a:latin typeface="Calibri"/>
                        </a:defRPr>
                      </a:lvl6pPr>
                      <a:lvl7pPr marL="2742780" algn="l" defTabSz="914259" rtl="0" eaLnBrk="1" latinLnBrk="0" hangingPunct="1">
                        <a:defRPr sz="1800" kern="1200">
                          <a:solidFill>
                            <a:schemeClr val="tx1"/>
                          </a:solidFill>
                          <a:latin typeface="Calibri"/>
                        </a:defRPr>
                      </a:lvl7pPr>
                      <a:lvl8pPr marL="3199908" algn="l" defTabSz="914259" rtl="0" eaLnBrk="1" latinLnBrk="0" hangingPunct="1">
                        <a:defRPr sz="1800" kern="1200">
                          <a:solidFill>
                            <a:schemeClr val="tx1"/>
                          </a:solidFill>
                          <a:latin typeface="Calibri"/>
                        </a:defRPr>
                      </a:lvl8pPr>
                      <a:lvl9pPr marL="3657039" algn="l" defTabSz="914259" rtl="0" eaLnBrk="1" latinLnBrk="0" hangingPunct="1">
                        <a:defRPr sz="1800" kern="1200">
                          <a:solidFill>
                            <a:schemeClr val="tx1"/>
                          </a:solidFill>
                          <a:latin typeface="Calibri"/>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u="none" strike="noStrike" kern="1200" cap="none" spc="0" normalizeH="0" baseline="0" noProof="0" dirty="0">
                          <a:ln>
                            <a:noFill/>
                          </a:ln>
                          <a:solidFill>
                            <a:schemeClr val="bg1"/>
                          </a:solidFill>
                          <a:effectLst/>
                          <a:uLnTx/>
                          <a:uFillTx/>
                          <a:latin typeface="Arial" pitchFamily="34" charset="0"/>
                          <a:ea typeface="+mn-ea"/>
                          <a:cs typeface="Arial" pitchFamily="34" charset="0"/>
                        </a:rPr>
                        <a:t>n</a:t>
                      </a:r>
                      <a:r>
                        <a:rPr kumimoji="0" lang="en-US" sz="1200" b="1" i="1" u="none" strike="noStrike" kern="1200" cap="none" spc="0" normalizeH="0" baseline="-25000" noProof="0" dirty="0">
                          <a:ln>
                            <a:noFill/>
                          </a:ln>
                          <a:solidFill>
                            <a:schemeClr val="bg1"/>
                          </a:solidFill>
                          <a:effectLst/>
                          <a:uLnTx/>
                          <a:uFillTx/>
                          <a:latin typeface="Arial" pitchFamily="34" charset="0"/>
                          <a:ea typeface="+mn-ea"/>
                          <a:cs typeface="Arial" pitchFamily="34" charset="0"/>
                        </a:rPr>
                        <a:t>1</a:t>
                      </a:r>
                      <a:r>
                        <a:rPr lang="en-US" sz="1200" dirty="0">
                          <a:solidFill>
                            <a:schemeClr val="bg1"/>
                          </a:solidFill>
                          <a:latin typeface="Arial" pitchFamily="34" charset="0"/>
                          <a:cs typeface="Arial" pitchFamily="34" charset="0"/>
                        </a:rPr>
                        <a:t> [</a:t>
                      </a:r>
                      <a:r>
                        <a:rPr lang="en-US" sz="1200" i="1" dirty="0">
                          <a:solidFill>
                            <a:schemeClr val="bg1"/>
                          </a:solidFill>
                          <a:latin typeface="Arial" pitchFamily="34" charset="0"/>
                          <a:cs typeface="Arial" pitchFamily="34" charset="0"/>
                        </a:rPr>
                        <a:t>n</a:t>
                      </a:r>
                      <a:r>
                        <a:rPr lang="en-US" sz="1200" i="1" baseline="-25000" dirty="0">
                          <a:solidFill>
                            <a:schemeClr val="bg1"/>
                          </a:solidFill>
                          <a:latin typeface="Arial" pitchFamily="34" charset="0"/>
                          <a:cs typeface="Arial" pitchFamily="34" charset="0"/>
                        </a:rPr>
                        <a:t>2</a:t>
                      </a:r>
                      <a:r>
                        <a:rPr lang="en-US" sz="1200" dirty="0">
                          <a:solidFill>
                            <a:schemeClr val="bg1"/>
                          </a:solidFill>
                          <a:latin typeface="Arial" pitchFamily="34" charset="0"/>
                          <a:cs typeface="Arial" pitchFamily="34" charset="0"/>
                        </a:rPr>
                        <a:t>, </a:t>
                      </a:r>
                      <a:r>
                        <a:rPr lang="en-US" sz="1200" i="1" dirty="0">
                          <a:solidFill>
                            <a:schemeClr val="bg1"/>
                          </a:solidFill>
                          <a:latin typeface="Arial" pitchFamily="34" charset="0"/>
                          <a:cs typeface="Arial" pitchFamily="34" charset="0"/>
                        </a:rPr>
                        <a:t>n</a:t>
                      </a:r>
                      <a:r>
                        <a:rPr lang="en-US" sz="1200" i="1" baseline="-25000" dirty="0">
                          <a:solidFill>
                            <a:schemeClr val="bg1"/>
                          </a:solidFill>
                          <a:latin typeface="Arial" pitchFamily="34" charset="0"/>
                          <a:cs typeface="Arial" pitchFamily="34" charset="0"/>
                        </a:rPr>
                        <a:t>4</a:t>
                      </a:r>
                      <a:r>
                        <a:rPr lang="en-US" sz="1200" dirty="0">
                          <a:solidFill>
                            <a:schemeClr val="bg1"/>
                          </a:solidFill>
                          <a:latin typeface="Arial" pitchFamily="34" charset="0"/>
                          <a:cs typeface="Arial" pitchFamily="34" charset="0"/>
                        </a:rPr>
                        <a:t>]</a:t>
                      </a:r>
                    </a:p>
                  </a:txBody>
                  <a:tcPr>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graphicFrame>
        <p:nvGraphicFramePr>
          <p:cNvPr id="299" name="Table 298">
            <a:extLst>
              <a:ext uri="{FF2B5EF4-FFF2-40B4-BE49-F238E27FC236}">
                <a16:creationId xmlns:a16="http://schemas.microsoft.com/office/drawing/2014/main" id="{F950F742-C3BD-4D4E-8D51-6C949BC13465}"/>
              </a:ext>
            </a:extLst>
          </p:cNvPr>
          <p:cNvGraphicFramePr>
            <a:graphicFrameLocks noGrp="1"/>
          </p:cNvGraphicFramePr>
          <p:nvPr/>
        </p:nvGraphicFramePr>
        <p:xfrm>
          <a:off x="4648200" y="2057400"/>
          <a:ext cx="1447800" cy="279400"/>
        </p:xfrm>
        <a:graphic>
          <a:graphicData uri="http://schemas.openxmlformats.org/drawingml/2006/table">
            <a:tbl>
              <a:tblPr firstRow="1" bandRow="1"/>
              <a:tblGrid>
                <a:gridCol w="1447800">
                  <a:extLst>
                    <a:ext uri="{9D8B030D-6E8A-4147-A177-3AD203B41FA5}">
                      <a16:colId xmlns:a16="http://schemas.microsoft.com/office/drawing/2014/main" val="20000"/>
                    </a:ext>
                  </a:extLst>
                </a:gridCol>
              </a:tblGrid>
              <a:tr h="279400">
                <a:tc>
                  <a:txBody>
                    <a:bodyPr/>
                    <a:lstStyle>
                      <a:defPPr>
                        <a:defRPr lang="en-US"/>
                      </a:defPPr>
                      <a:lvl1pPr marL="0" algn="l" defTabSz="914259" rtl="0" eaLnBrk="1" latinLnBrk="0" hangingPunct="1">
                        <a:defRPr sz="1800" kern="1200">
                          <a:solidFill>
                            <a:schemeClr val="tx1"/>
                          </a:solidFill>
                          <a:latin typeface="Calibri"/>
                        </a:defRPr>
                      </a:lvl1pPr>
                      <a:lvl2pPr marL="457130" algn="l" defTabSz="914259" rtl="0" eaLnBrk="1" latinLnBrk="0" hangingPunct="1">
                        <a:defRPr sz="1800" kern="1200">
                          <a:solidFill>
                            <a:schemeClr val="tx1"/>
                          </a:solidFill>
                          <a:latin typeface="Calibri"/>
                        </a:defRPr>
                      </a:lvl2pPr>
                      <a:lvl3pPr marL="914259" algn="l" defTabSz="914259" rtl="0" eaLnBrk="1" latinLnBrk="0" hangingPunct="1">
                        <a:defRPr sz="1800" kern="1200">
                          <a:solidFill>
                            <a:schemeClr val="tx1"/>
                          </a:solidFill>
                          <a:latin typeface="Calibri"/>
                        </a:defRPr>
                      </a:lvl3pPr>
                      <a:lvl4pPr marL="1371390" algn="l" defTabSz="914259" rtl="0" eaLnBrk="1" latinLnBrk="0" hangingPunct="1">
                        <a:defRPr sz="1800" kern="1200">
                          <a:solidFill>
                            <a:schemeClr val="tx1"/>
                          </a:solidFill>
                          <a:latin typeface="Calibri"/>
                        </a:defRPr>
                      </a:lvl4pPr>
                      <a:lvl5pPr marL="1828519" algn="l" defTabSz="914259" rtl="0" eaLnBrk="1" latinLnBrk="0" hangingPunct="1">
                        <a:defRPr sz="1800" kern="1200">
                          <a:solidFill>
                            <a:schemeClr val="tx1"/>
                          </a:solidFill>
                          <a:latin typeface="Calibri"/>
                        </a:defRPr>
                      </a:lvl5pPr>
                      <a:lvl6pPr marL="2285649" algn="l" defTabSz="914259" rtl="0" eaLnBrk="1" latinLnBrk="0" hangingPunct="1">
                        <a:defRPr sz="1800" kern="1200">
                          <a:solidFill>
                            <a:schemeClr val="tx1"/>
                          </a:solidFill>
                          <a:latin typeface="Calibri"/>
                        </a:defRPr>
                      </a:lvl6pPr>
                      <a:lvl7pPr marL="2742780" algn="l" defTabSz="914259" rtl="0" eaLnBrk="1" latinLnBrk="0" hangingPunct="1">
                        <a:defRPr sz="1800" kern="1200">
                          <a:solidFill>
                            <a:schemeClr val="tx1"/>
                          </a:solidFill>
                          <a:latin typeface="Calibri"/>
                        </a:defRPr>
                      </a:lvl7pPr>
                      <a:lvl8pPr marL="3199908" algn="l" defTabSz="914259" rtl="0" eaLnBrk="1" latinLnBrk="0" hangingPunct="1">
                        <a:defRPr sz="1800" kern="1200">
                          <a:solidFill>
                            <a:schemeClr val="tx1"/>
                          </a:solidFill>
                          <a:latin typeface="Calibri"/>
                        </a:defRPr>
                      </a:lvl8pPr>
                      <a:lvl9pPr marL="3657039" algn="l" defTabSz="914259" rtl="0" eaLnBrk="1" latinLnBrk="0" hangingPunct="1">
                        <a:defRPr sz="1800" kern="1200">
                          <a:solidFill>
                            <a:schemeClr val="tx1"/>
                          </a:solidFill>
                          <a:latin typeface="Calibri"/>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u="none" strike="noStrike" kern="1200" cap="none" spc="0" normalizeH="0" baseline="0" noProof="0" dirty="0">
                          <a:ln>
                            <a:noFill/>
                          </a:ln>
                          <a:solidFill>
                            <a:schemeClr val="bg1"/>
                          </a:solidFill>
                          <a:effectLst/>
                          <a:uLnTx/>
                          <a:uFillTx/>
                          <a:latin typeface="Arial" pitchFamily="34" charset="0"/>
                          <a:ea typeface="+mn-ea"/>
                          <a:cs typeface="Arial" pitchFamily="34" charset="0"/>
                        </a:rPr>
                        <a:t>n</a:t>
                      </a:r>
                      <a:r>
                        <a:rPr kumimoji="0" lang="en-US" sz="1200" b="1" i="1" u="none" strike="noStrike" kern="1200" cap="none" spc="0" normalizeH="0" baseline="-25000" noProof="0" dirty="0">
                          <a:ln>
                            <a:noFill/>
                          </a:ln>
                          <a:solidFill>
                            <a:schemeClr val="bg1"/>
                          </a:solidFill>
                          <a:effectLst/>
                          <a:uLnTx/>
                          <a:uFillTx/>
                          <a:latin typeface="Arial" pitchFamily="34" charset="0"/>
                          <a:ea typeface="+mn-ea"/>
                          <a:cs typeface="Arial" pitchFamily="34" charset="0"/>
                        </a:rPr>
                        <a:t>2</a:t>
                      </a:r>
                      <a:r>
                        <a:rPr lang="en-US" sz="1200" dirty="0">
                          <a:solidFill>
                            <a:schemeClr val="bg1"/>
                          </a:solidFill>
                          <a:latin typeface="Arial" pitchFamily="34" charset="0"/>
                          <a:cs typeface="Arial" pitchFamily="34" charset="0"/>
                        </a:rPr>
                        <a:t> [</a:t>
                      </a:r>
                      <a:r>
                        <a:rPr lang="en-US" sz="1200" i="1" dirty="0">
                          <a:solidFill>
                            <a:schemeClr val="bg1"/>
                          </a:solidFill>
                          <a:latin typeface="Arial" pitchFamily="34" charset="0"/>
                          <a:cs typeface="Arial" pitchFamily="34" charset="0"/>
                        </a:rPr>
                        <a:t>n</a:t>
                      </a:r>
                      <a:r>
                        <a:rPr lang="en-US" sz="1200" i="1" baseline="-25000" dirty="0">
                          <a:solidFill>
                            <a:schemeClr val="bg1"/>
                          </a:solidFill>
                          <a:latin typeface="Arial" pitchFamily="34" charset="0"/>
                          <a:cs typeface="Arial" pitchFamily="34" charset="0"/>
                        </a:rPr>
                        <a:t>3</a:t>
                      </a:r>
                      <a:r>
                        <a:rPr lang="en-US" sz="1200" dirty="0">
                          <a:solidFill>
                            <a:schemeClr val="bg1"/>
                          </a:solidFill>
                          <a:latin typeface="Arial" pitchFamily="34" charset="0"/>
                          <a:cs typeface="Arial" pitchFamily="34" charset="0"/>
                        </a:rPr>
                        <a:t>, </a:t>
                      </a:r>
                      <a:r>
                        <a:rPr lang="en-US" sz="1200" i="1" dirty="0">
                          <a:solidFill>
                            <a:schemeClr val="bg1"/>
                          </a:solidFill>
                          <a:latin typeface="Arial" pitchFamily="34" charset="0"/>
                          <a:cs typeface="Arial" pitchFamily="34" charset="0"/>
                        </a:rPr>
                        <a:t>n</a:t>
                      </a:r>
                      <a:r>
                        <a:rPr lang="en-US" sz="1200" i="1" baseline="-25000" dirty="0">
                          <a:solidFill>
                            <a:schemeClr val="bg1"/>
                          </a:solidFill>
                          <a:latin typeface="Arial" pitchFamily="34" charset="0"/>
                          <a:cs typeface="Arial" pitchFamily="34" charset="0"/>
                        </a:rPr>
                        <a:t>5</a:t>
                      </a:r>
                      <a:r>
                        <a:rPr lang="en-US" sz="1200" dirty="0">
                          <a:solidFill>
                            <a:schemeClr val="bg1"/>
                          </a:solidFill>
                          <a:latin typeface="Arial" pitchFamily="34" charset="0"/>
                          <a:cs typeface="Arial" pitchFamily="34" charset="0"/>
                        </a:rPr>
                        <a:t>]</a:t>
                      </a:r>
                    </a:p>
                  </a:txBody>
                  <a:tcPr>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graphicFrame>
        <p:nvGraphicFramePr>
          <p:cNvPr id="300" name="Table 299">
            <a:extLst>
              <a:ext uri="{FF2B5EF4-FFF2-40B4-BE49-F238E27FC236}">
                <a16:creationId xmlns:a16="http://schemas.microsoft.com/office/drawing/2014/main" id="{4C1CBC53-945B-FB46-A1E7-38008DCF70A1}"/>
              </a:ext>
            </a:extLst>
          </p:cNvPr>
          <p:cNvGraphicFramePr>
            <a:graphicFrameLocks noGrp="1"/>
          </p:cNvGraphicFramePr>
          <p:nvPr/>
        </p:nvGraphicFramePr>
        <p:xfrm>
          <a:off x="5867400" y="2057400"/>
          <a:ext cx="1447800" cy="279400"/>
        </p:xfrm>
        <a:graphic>
          <a:graphicData uri="http://schemas.openxmlformats.org/drawingml/2006/table">
            <a:tbl>
              <a:tblPr firstRow="1" bandRow="1"/>
              <a:tblGrid>
                <a:gridCol w="1447800">
                  <a:extLst>
                    <a:ext uri="{9D8B030D-6E8A-4147-A177-3AD203B41FA5}">
                      <a16:colId xmlns:a16="http://schemas.microsoft.com/office/drawing/2014/main" val="20000"/>
                    </a:ext>
                  </a:extLst>
                </a:gridCol>
              </a:tblGrid>
              <a:tr h="279400">
                <a:tc>
                  <a:txBody>
                    <a:bodyPr/>
                    <a:lstStyle>
                      <a:defPPr>
                        <a:defRPr lang="en-US"/>
                      </a:defPPr>
                      <a:lvl1pPr marL="0" algn="l" defTabSz="914259" rtl="0" eaLnBrk="1" latinLnBrk="0" hangingPunct="1">
                        <a:defRPr sz="1800" kern="1200">
                          <a:solidFill>
                            <a:schemeClr val="tx1"/>
                          </a:solidFill>
                          <a:latin typeface="Calibri"/>
                        </a:defRPr>
                      </a:lvl1pPr>
                      <a:lvl2pPr marL="457130" algn="l" defTabSz="914259" rtl="0" eaLnBrk="1" latinLnBrk="0" hangingPunct="1">
                        <a:defRPr sz="1800" kern="1200">
                          <a:solidFill>
                            <a:schemeClr val="tx1"/>
                          </a:solidFill>
                          <a:latin typeface="Calibri"/>
                        </a:defRPr>
                      </a:lvl2pPr>
                      <a:lvl3pPr marL="914259" algn="l" defTabSz="914259" rtl="0" eaLnBrk="1" latinLnBrk="0" hangingPunct="1">
                        <a:defRPr sz="1800" kern="1200">
                          <a:solidFill>
                            <a:schemeClr val="tx1"/>
                          </a:solidFill>
                          <a:latin typeface="Calibri"/>
                        </a:defRPr>
                      </a:lvl3pPr>
                      <a:lvl4pPr marL="1371390" algn="l" defTabSz="914259" rtl="0" eaLnBrk="1" latinLnBrk="0" hangingPunct="1">
                        <a:defRPr sz="1800" kern="1200">
                          <a:solidFill>
                            <a:schemeClr val="tx1"/>
                          </a:solidFill>
                          <a:latin typeface="Calibri"/>
                        </a:defRPr>
                      </a:lvl4pPr>
                      <a:lvl5pPr marL="1828519" algn="l" defTabSz="914259" rtl="0" eaLnBrk="1" latinLnBrk="0" hangingPunct="1">
                        <a:defRPr sz="1800" kern="1200">
                          <a:solidFill>
                            <a:schemeClr val="tx1"/>
                          </a:solidFill>
                          <a:latin typeface="Calibri"/>
                        </a:defRPr>
                      </a:lvl5pPr>
                      <a:lvl6pPr marL="2285649" algn="l" defTabSz="914259" rtl="0" eaLnBrk="1" latinLnBrk="0" hangingPunct="1">
                        <a:defRPr sz="1800" kern="1200">
                          <a:solidFill>
                            <a:schemeClr val="tx1"/>
                          </a:solidFill>
                          <a:latin typeface="Calibri"/>
                        </a:defRPr>
                      </a:lvl6pPr>
                      <a:lvl7pPr marL="2742780" algn="l" defTabSz="914259" rtl="0" eaLnBrk="1" latinLnBrk="0" hangingPunct="1">
                        <a:defRPr sz="1800" kern="1200">
                          <a:solidFill>
                            <a:schemeClr val="tx1"/>
                          </a:solidFill>
                          <a:latin typeface="Calibri"/>
                        </a:defRPr>
                      </a:lvl7pPr>
                      <a:lvl8pPr marL="3199908" algn="l" defTabSz="914259" rtl="0" eaLnBrk="1" latinLnBrk="0" hangingPunct="1">
                        <a:defRPr sz="1800" kern="1200">
                          <a:solidFill>
                            <a:schemeClr val="tx1"/>
                          </a:solidFill>
                          <a:latin typeface="Calibri"/>
                        </a:defRPr>
                      </a:lvl8pPr>
                      <a:lvl9pPr marL="3657039" algn="l" defTabSz="914259" rtl="0" eaLnBrk="1" latinLnBrk="0" hangingPunct="1">
                        <a:defRPr sz="1800" kern="1200">
                          <a:solidFill>
                            <a:schemeClr val="tx1"/>
                          </a:solidFill>
                          <a:latin typeface="Calibri"/>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u="none" strike="noStrike" kern="1200" cap="none" spc="0" normalizeH="0" baseline="0" noProof="0" dirty="0">
                          <a:ln>
                            <a:noFill/>
                          </a:ln>
                          <a:solidFill>
                            <a:schemeClr val="bg1"/>
                          </a:solidFill>
                          <a:effectLst/>
                          <a:uLnTx/>
                          <a:uFillTx/>
                          <a:latin typeface="Arial" pitchFamily="34" charset="0"/>
                          <a:ea typeface="+mn-ea"/>
                          <a:cs typeface="Arial" pitchFamily="34" charset="0"/>
                        </a:rPr>
                        <a:t>n</a:t>
                      </a:r>
                      <a:r>
                        <a:rPr kumimoji="0" lang="en-US" sz="1200" b="1" i="1" u="none" strike="noStrike" kern="1200" cap="none" spc="0" normalizeH="0" baseline="-25000" noProof="0" dirty="0">
                          <a:ln>
                            <a:noFill/>
                          </a:ln>
                          <a:solidFill>
                            <a:schemeClr val="bg1"/>
                          </a:solidFill>
                          <a:effectLst/>
                          <a:uLnTx/>
                          <a:uFillTx/>
                          <a:latin typeface="Arial" pitchFamily="34" charset="0"/>
                          <a:ea typeface="+mn-ea"/>
                          <a:cs typeface="Arial" pitchFamily="34" charset="0"/>
                        </a:rPr>
                        <a:t>3</a:t>
                      </a:r>
                      <a:r>
                        <a:rPr lang="en-US" sz="1200" dirty="0">
                          <a:solidFill>
                            <a:schemeClr val="bg1"/>
                          </a:solidFill>
                          <a:latin typeface="Arial" pitchFamily="34" charset="0"/>
                          <a:cs typeface="Arial" pitchFamily="34" charset="0"/>
                        </a:rPr>
                        <a:t> [</a:t>
                      </a:r>
                      <a:r>
                        <a:rPr lang="en-US" sz="1200" i="1" dirty="0">
                          <a:solidFill>
                            <a:schemeClr val="bg1"/>
                          </a:solidFill>
                          <a:latin typeface="Arial" pitchFamily="34" charset="0"/>
                          <a:cs typeface="Arial" pitchFamily="34" charset="0"/>
                        </a:rPr>
                        <a:t>n</a:t>
                      </a:r>
                      <a:r>
                        <a:rPr lang="en-US" sz="1200" i="1" baseline="-25000" dirty="0">
                          <a:solidFill>
                            <a:schemeClr val="bg1"/>
                          </a:solidFill>
                          <a:latin typeface="Arial" pitchFamily="34" charset="0"/>
                          <a:cs typeface="Arial" pitchFamily="34" charset="0"/>
                        </a:rPr>
                        <a:t>4</a:t>
                      </a:r>
                      <a:r>
                        <a:rPr lang="en-US" sz="1200" dirty="0">
                          <a:solidFill>
                            <a:schemeClr val="bg1"/>
                          </a:solidFill>
                          <a:latin typeface="Arial" pitchFamily="34" charset="0"/>
                          <a:cs typeface="Arial" pitchFamily="34" charset="0"/>
                        </a:rPr>
                        <a:t>]</a:t>
                      </a:r>
                    </a:p>
                  </a:txBody>
                  <a:tcPr>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graphicFrame>
        <p:nvGraphicFramePr>
          <p:cNvPr id="301" name="Table 300">
            <a:extLst>
              <a:ext uri="{FF2B5EF4-FFF2-40B4-BE49-F238E27FC236}">
                <a16:creationId xmlns:a16="http://schemas.microsoft.com/office/drawing/2014/main" id="{91E4269A-B90B-4748-AC4C-F9C40E3E1959}"/>
              </a:ext>
            </a:extLst>
          </p:cNvPr>
          <p:cNvGraphicFramePr>
            <a:graphicFrameLocks noGrp="1"/>
          </p:cNvGraphicFramePr>
          <p:nvPr/>
        </p:nvGraphicFramePr>
        <p:xfrm>
          <a:off x="7086600" y="2057400"/>
          <a:ext cx="1447800" cy="279400"/>
        </p:xfrm>
        <a:graphic>
          <a:graphicData uri="http://schemas.openxmlformats.org/drawingml/2006/table">
            <a:tbl>
              <a:tblPr firstRow="1" bandRow="1"/>
              <a:tblGrid>
                <a:gridCol w="1447800">
                  <a:extLst>
                    <a:ext uri="{9D8B030D-6E8A-4147-A177-3AD203B41FA5}">
                      <a16:colId xmlns:a16="http://schemas.microsoft.com/office/drawing/2014/main" val="20000"/>
                    </a:ext>
                  </a:extLst>
                </a:gridCol>
              </a:tblGrid>
              <a:tr h="279400">
                <a:tc>
                  <a:txBody>
                    <a:bodyPr/>
                    <a:lstStyle>
                      <a:defPPr>
                        <a:defRPr lang="en-US"/>
                      </a:defPPr>
                      <a:lvl1pPr marL="0" algn="l" defTabSz="914259" rtl="0" eaLnBrk="1" latinLnBrk="0" hangingPunct="1">
                        <a:defRPr sz="1800" kern="1200">
                          <a:solidFill>
                            <a:schemeClr val="tx1"/>
                          </a:solidFill>
                          <a:latin typeface="Calibri"/>
                        </a:defRPr>
                      </a:lvl1pPr>
                      <a:lvl2pPr marL="457130" algn="l" defTabSz="914259" rtl="0" eaLnBrk="1" latinLnBrk="0" hangingPunct="1">
                        <a:defRPr sz="1800" kern="1200">
                          <a:solidFill>
                            <a:schemeClr val="tx1"/>
                          </a:solidFill>
                          <a:latin typeface="Calibri"/>
                        </a:defRPr>
                      </a:lvl2pPr>
                      <a:lvl3pPr marL="914259" algn="l" defTabSz="914259" rtl="0" eaLnBrk="1" latinLnBrk="0" hangingPunct="1">
                        <a:defRPr sz="1800" kern="1200">
                          <a:solidFill>
                            <a:schemeClr val="tx1"/>
                          </a:solidFill>
                          <a:latin typeface="Calibri"/>
                        </a:defRPr>
                      </a:lvl3pPr>
                      <a:lvl4pPr marL="1371390" algn="l" defTabSz="914259" rtl="0" eaLnBrk="1" latinLnBrk="0" hangingPunct="1">
                        <a:defRPr sz="1800" kern="1200">
                          <a:solidFill>
                            <a:schemeClr val="tx1"/>
                          </a:solidFill>
                          <a:latin typeface="Calibri"/>
                        </a:defRPr>
                      </a:lvl4pPr>
                      <a:lvl5pPr marL="1828519" algn="l" defTabSz="914259" rtl="0" eaLnBrk="1" latinLnBrk="0" hangingPunct="1">
                        <a:defRPr sz="1800" kern="1200">
                          <a:solidFill>
                            <a:schemeClr val="tx1"/>
                          </a:solidFill>
                          <a:latin typeface="Calibri"/>
                        </a:defRPr>
                      </a:lvl5pPr>
                      <a:lvl6pPr marL="2285649" algn="l" defTabSz="914259" rtl="0" eaLnBrk="1" latinLnBrk="0" hangingPunct="1">
                        <a:defRPr sz="1800" kern="1200">
                          <a:solidFill>
                            <a:schemeClr val="tx1"/>
                          </a:solidFill>
                          <a:latin typeface="Calibri"/>
                        </a:defRPr>
                      </a:lvl6pPr>
                      <a:lvl7pPr marL="2742780" algn="l" defTabSz="914259" rtl="0" eaLnBrk="1" latinLnBrk="0" hangingPunct="1">
                        <a:defRPr sz="1800" kern="1200">
                          <a:solidFill>
                            <a:schemeClr val="tx1"/>
                          </a:solidFill>
                          <a:latin typeface="Calibri"/>
                        </a:defRPr>
                      </a:lvl7pPr>
                      <a:lvl8pPr marL="3199908" algn="l" defTabSz="914259" rtl="0" eaLnBrk="1" latinLnBrk="0" hangingPunct="1">
                        <a:defRPr sz="1800" kern="1200">
                          <a:solidFill>
                            <a:schemeClr val="tx1"/>
                          </a:solidFill>
                          <a:latin typeface="Calibri"/>
                        </a:defRPr>
                      </a:lvl8pPr>
                      <a:lvl9pPr marL="3657039" algn="l" defTabSz="914259" rtl="0" eaLnBrk="1" latinLnBrk="0" hangingPunct="1">
                        <a:defRPr sz="1800" kern="1200">
                          <a:solidFill>
                            <a:schemeClr val="tx1"/>
                          </a:solidFill>
                          <a:latin typeface="Calibri"/>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u="none" strike="noStrike" kern="1200" cap="none" spc="0" normalizeH="0" baseline="0" noProof="0" dirty="0">
                          <a:ln>
                            <a:noFill/>
                          </a:ln>
                          <a:solidFill>
                            <a:schemeClr val="bg1"/>
                          </a:solidFill>
                          <a:effectLst/>
                          <a:uLnTx/>
                          <a:uFillTx/>
                          <a:latin typeface="Arial" pitchFamily="34" charset="0"/>
                          <a:ea typeface="+mn-ea"/>
                          <a:cs typeface="Arial" pitchFamily="34" charset="0"/>
                        </a:rPr>
                        <a:t>n</a:t>
                      </a:r>
                      <a:r>
                        <a:rPr kumimoji="0" lang="en-US" sz="1200" b="1" i="1" u="none" strike="noStrike" kern="1200" cap="none" spc="0" normalizeH="0" baseline="-25000" noProof="0" dirty="0">
                          <a:ln>
                            <a:noFill/>
                          </a:ln>
                          <a:solidFill>
                            <a:schemeClr val="bg1"/>
                          </a:solidFill>
                          <a:effectLst/>
                          <a:uLnTx/>
                          <a:uFillTx/>
                          <a:latin typeface="Arial" pitchFamily="34" charset="0"/>
                          <a:ea typeface="+mn-ea"/>
                          <a:cs typeface="Arial" pitchFamily="34" charset="0"/>
                        </a:rPr>
                        <a:t>4</a:t>
                      </a:r>
                      <a:r>
                        <a:rPr lang="en-US" sz="1200" dirty="0">
                          <a:solidFill>
                            <a:schemeClr val="bg1"/>
                          </a:solidFill>
                          <a:latin typeface="Arial" pitchFamily="34" charset="0"/>
                          <a:cs typeface="Arial" pitchFamily="34" charset="0"/>
                        </a:rPr>
                        <a:t> [</a:t>
                      </a:r>
                      <a:r>
                        <a:rPr lang="en-US" sz="1200" i="1" dirty="0">
                          <a:solidFill>
                            <a:schemeClr val="bg1"/>
                          </a:solidFill>
                          <a:latin typeface="Arial" pitchFamily="34" charset="0"/>
                          <a:cs typeface="Arial" pitchFamily="34" charset="0"/>
                        </a:rPr>
                        <a:t>n</a:t>
                      </a:r>
                      <a:r>
                        <a:rPr lang="en-US" sz="1200" i="1" baseline="-25000" dirty="0">
                          <a:solidFill>
                            <a:schemeClr val="bg1"/>
                          </a:solidFill>
                          <a:latin typeface="Arial" pitchFamily="34" charset="0"/>
                          <a:cs typeface="Arial" pitchFamily="34" charset="0"/>
                        </a:rPr>
                        <a:t>5</a:t>
                      </a:r>
                      <a:r>
                        <a:rPr lang="en-US" sz="1200" dirty="0">
                          <a:solidFill>
                            <a:schemeClr val="bg1"/>
                          </a:solidFill>
                          <a:latin typeface="Arial" pitchFamily="34" charset="0"/>
                          <a:cs typeface="Arial" pitchFamily="34" charset="0"/>
                        </a:rPr>
                        <a:t>]</a:t>
                      </a:r>
                    </a:p>
                  </a:txBody>
                  <a:tcPr>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
        <p:nvSpPr>
          <p:cNvPr id="302" name="Rectangle 301">
            <a:extLst>
              <a:ext uri="{FF2B5EF4-FFF2-40B4-BE49-F238E27FC236}">
                <a16:creationId xmlns:a16="http://schemas.microsoft.com/office/drawing/2014/main" id="{F7BB74D3-5794-1840-AB04-1C095465BEA7}"/>
              </a:ext>
            </a:extLst>
          </p:cNvPr>
          <p:cNvSpPr/>
          <p:nvPr/>
        </p:nvSpPr>
        <p:spPr>
          <a:xfrm>
            <a:off x="3429000" y="2349500"/>
            <a:ext cx="914400" cy="381000"/>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eaLnBrk="1" hangingPunct="1">
              <a:defRPr/>
            </a:pPr>
            <a:endParaRPr lang="en-US" sz="1200" kern="0">
              <a:solidFill>
                <a:schemeClr val="tx1"/>
              </a:solidFill>
              <a:latin typeface="Calibri"/>
            </a:endParaRPr>
          </a:p>
        </p:txBody>
      </p:sp>
      <p:sp>
        <p:nvSpPr>
          <p:cNvPr id="303" name="Rectangle 302">
            <a:extLst>
              <a:ext uri="{FF2B5EF4-FFF2-40B4-BE49-F238E27FC236}">
                <a16:creationId xmlns:a16="http://schemas.microsoft.com/office/drawing/2014/main" id="{D18BAA06-C9F2-9242-A67B-308793C584D5}"/>
              </a:ext>
            </a:extLst>
          </p:cNvPr>
          <p:cNvSpPr/>
          <p:nvPr/>
        </p:nvSpPr>
        <p:spPr>
          <a:xfrm>
            <a:off x="3352800" y="3035300"/>
            <a:ext cx="457200" cy="381000"/>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wrap="none" lIns="0" tIns="0" rIns="0" bIns="0" anchor="ctr"/>
          <a:lstStyle/>
          <a:p>
            <a:pPr algn="ctr" eaLnBrk="1" hangingPunct="1">
              <a:defRPr/>
            </a:pPr>
            <a:r>
              <a:rPr lang="en-US" sz="1200" i="1" kern="0" dirty="0">
                <a:solidFill>
                  <a:schemeClr val="tx1"/>
                </a:solidFill>
                <a:latin typeface="Arial" pitchFamily="34" charset="0"/>
              </a:rPr>
              <a:t>n</a:t>
            </a:r>
            <a:r>
              <a:rPr lang="en-US" sz="1200" i="1" kern="0" baseline="-25000" dirty="0">
                <a:solidFill>
                  <a:schemeClr val="tx1"/>
                </a:solidFill>
                <a:latin typeface="Arial" pitchFamily="34" charset="0"/>
              </a:rPr>
              <a:t>2</a:t>
            </a:r>
          </a:p>
        </p:txBody>
      </p:sp>
      <p:sp>
        <p:nvSpPr>
          <p:cNvPr id="304" name="Rectangle 303">
            <a:extLst>
              <a:ext uri="{FF2B5EF4-FFF2-40B4-BE49-F238E27FC236}">
                <a16:creationId xmlns:a16="http://schemas.microsoft.com/office/drawing/2014/main" id="{DA081942-AAE2-F84B-B786-B619ED263BC5}"/>
              </a:ext>
            </a:extLst>
          </p:cNvPr>
          <p:cNvSpPr/>
          <p:nvPr/>
        </p:nvSpPr>
        <p:spPr>
          <a:xfrm>
            <a:off x="3962400" y="3035300"/>
            <a:ext cx="457200" cy="381000"/>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wrap="none" lIns="0" tIns="0" rIns="0" bIns="0" anchor="ctr"/>
          <a:lstStyle/>
          <a:p>
            <a:pPr algn="ctr" eaLnBrk="1" hangingPunct="1">
              <a:defRPr/>
            </a:pPr>
            <a:r>
              <a:rPr lang="en-US" sz="1200" i="1" kern="0" dirty="0">
                <a:solidFill>
                  <a:schemeClr val="bg1"/>
                </a:solidFill>
                <a:latin typeface="Arial" pitchFamily="34" charset="0"/>
              </a:rPr>
              <a:t>n</a:t>
            </a:r>
            <a:r>
              <a:rPr lang="en-US" sz="1200" i="1" kern="0" baseline="-25000" dirty="0">
                <a:solidFill>
                  <a:schemeClr val="bg1"/>
                </a:solidFill>
                <a:latin typeface="Arial" pitchFamily="34" charset="0"/>
              </a:rPr>
              <a:t>4</a:t>
            </a:r>
          </a:p>
        </p:txBody>
      </p:sp>
      <p:cxnSp>
        <p:nvCxnSpPr>
          <p:cNvPr id="305" name="Straight Arrow Connector 304">
            <a:extLst>
              <a:ext uri="{FF2B5EF4-FFF2-40B4-BE49-F238E27FC236}">
                <a16:creationId xmlns:a16="http://schemas.microsoft.com/office/drawing/2014/main" id="{0B6842E1-FFA2-5542-AF22-4FB8FEDBBB2E}"/>
              </a:ext>
            </a:extLst>
          </p:cNvPr>
          <p:cNvCxnSpPr>
            <a:cxnSpLocks noChangeShapeType="1"/>
            <a:endCxn id="304" idx="0"/>
          </p:cNvCxnSpPr>
          <p:nvPr/>
        </p:nvCxnSpPr>
        <p:spPr bwMode="auto">
          <a:xfrm rot="16200000" flipH="1">
            <a:off x="3924300" y="2768600"/>
            <a:ext cx="304800" cy="228600"/>
          </a:xfrm>
          <a:prstGeom prst="straightConnector1">
            <a:avLst/>
          </a:prstGeom>
          <a:noFill/>
          <a:ln w="19050">
            <a:solidFill>
              <a:schemeClr val="tx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306" name="Straight Arrow Connector 305">
            <a:extLst>
              <a:ext uri="{FF2B5EF4-FFF2-40B4-BE49-F238E27FC236}">
                <a16:creationId xmlns:a16="http://schemas.microsoft.com/office/drawing/2014/main" id="{8F9A1352-0ECD-6646-AE2E-54285730A41A}"/>
              </a:ext>
            </a:extLst>
          </p:cNvPr>
          <p:cNvCxnSpPr>
            <a:cxnSpLocks noChangeShapeType="1"/>
            <a:endCxn id="303" idx="0"/>
          </p:cNvCxnSpPr>
          <p:nvPr/>
        </p:nvCxnSpPr>
        <p:spPr bwMode="auto">
          <a:xfrm rot="5400000">
            <a:off x="3543300" y="2768600"/>
            <a:ext cx="304800" cy="228600"/>
          </a:xfrm>
          <a:prstGeom prst="straightConnector1">
            <a:avLst/>
          </a:prstGeom>
          <a:noFill/>
          <a:ln w="19050">
            <a:solidFill>
              <a:schemeClr val="tx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307" name="Rectangle 306">
            <a:extLst>
              <a:ext uri="{FF2B5EF4-FFF2-40B4-BE49-F238E27FC236}">
                <a16:creationId xmlns:a16="http://schemas.microsoft.com/office/drawing/2014/main" id="{A440F1B5-2A93-0B43-97A8-F71055147814}"/>
              </a:ext>
            </a:extLst>
          </p:cNvPr>
          <p:cNvSpPr/>
          <p:nvPr/>
        </p:nvSpPr>
        <p:spPr>
          <a:xfrm>
            <a:off x="4648200" y="2349500"/>
            <a:ext cx="914400" cy="381000"/>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eaLnBrk="1" hangingPunct="1">
              <a:defRPr/>
            </a:pPr>
            <a:endParaRPr lang="en-US" sz="1200" kern="0">
              <a:solidFill>
                <a:schemeClr val="tx1"/>
              </a:solidFill>
              <a:latin typeface="Calibri"/>
            </a:endParaRPr>
          </a:p>
        </p:txBody>
      </p:sp>
      <p:sp>
        <p:nvSpPr>
          <p:cNvPr id="308" name="Rectangle 307">
            <a:extLst>
              <a:ext uri="{FF2B5EF4-FFF2-40B4-BE49-F238E27FC236}">
                <a16:creationId xmlns:a16="http://schemas.microsoft.com/office/drawing/2014/main" id="{D857A0C2-3E40-634D-89BE-38F8F461087F}"/>
              </a:ext>
            </a:extLst>
          </p:cNvPr>
          <p:cNvSpPr/>
          <p:nvPr/>
        </p:nvSpPr>
        <p:spPr>
          <a:xfrm>
            <a:off x="4572000" y="3035300"/>
            <a:ext cx="457200" cy="381000"/>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wrap="none" lIns="0" tIns="0" rIns="0" bIns="0" anchor="ctr"/>
          <a:lstStyle/>
          <a:p>
            <a:pPr algn="ctr" eaLnBrk="1" hangingPunct="1">
              <a:defRPr/>
            </a:pPr>
            <a:r>
              <a:rPr lang="en-US" sz="1200" i="1" kern="0" dirty="0">
                <a:solidFill>
                  <a:schemeClr val="tx1"/>
                </a:solidFill>
                <a:latin typeface="Arial" pitchFamily="34" charset="0"/>
              </a:rPr>
              <a:t>n</a:t>
            </a:r>
            <a:r>
              <a:rPr lang="en-US" sz="1200" i="1" kern="0" baseline="-25000" dirty="0">
                <a:solidFill>
                  <a:schemeClr val="tx1"/>
                </a:solidFill>
                <a:latin typeface="Arial" pitchFamily="34" charset="0"/>
              </a:rPr>
              <a:t>3</a:t>
            </a:r>
          </a:p>
        </p:txBody>
      </p:sp>
      <p:sp>
        <p:nvSpPr>
          <p:cNvPr id="309" name="Rectangle 308">
            <a:extLst>
              <a:ext uri="{FF2B5EF4-FFF2-40B4-BE49-F238E27FC236}">
                <a16:creationId xmlns:a16="http://schemas.microsoft.com/office/drawing/2014/main" id="{AC7DEB84-E985-F845-9713-86F4F82A74A1}"/>
              </a:ext>
            </a:extLst>
          </p:cNvPr>
          <p:cNvSpPr/>
          <p:nvPr/>
        </p:nvSpPr>
        <p:spPr>
          <a:xfrm>
            <a:off x="5181600" y="3035300"/>
            <a:ext cx="457200" cy="381000"/>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lstStyle/>
          <a:p>
            <a:pPr algn="ctr" eaLnBrk="1" hangingPunct="1">
              <a:defRPr/>
            </a:pPr>
            <a:r>
              <a:rPr lang="en-US" sz="1200" i="1" kern="0" dirty="0">
                <a:solidFill>
                  <a:schemeClr val="tx1"/>
                </a:solidFill>
                <a:latin typeface="Arial" pitchFamily="34" charset="0"/>
              </a:rPr>
              <a:t>n</a:t>
            </a:r>
            <a:r>
              <a:rPr lang="en-US" sz="1200" i="1" kern="0" baseline="-25000" dirty="0">
                <a:solidFill>
                  <a:schemeClr val="tx1"/>
                </a:solidFill>
                <a:latin typeface="Arial" pitchFamily="34" charset="0"/>
              </a:rPr>
              <a:t>5</a:t>
            </a:r>
          </a:p>
        </p:txBody>
      </p:sp>
      <p:cxnSp>
        <p:nvCxnSpPr>
          <p:cNvPr id="310" name="Straight Arrow Connector 309">
            <a:extLst>
              <a:ext uri="{FF2B5EF4-FFF2-40B4-BE49-F238E27FC236}">
                <a16:creationId xmlns:a16="http://schemas.microsoft.com/office/drawing/2014/main" id="{265BEE96-09C8-C748-B957-DA69F65C8B80}"/>
              </a:ext>
            </a:extLst>
          </p:cNvPr>
          <p:cNvCxnSpPr>
            <a:cxnSpLocks noChangeShapeType="1"/>
            <a:endCxn id="309" idx="0"/>
          </p:cNvCxnSpPr>
          <p:nvPr/>
        </p:nvCxnSpPr>
        <p:spPr bwMode="auto">
          <a:xfrm rot="16200000" flipH="1">
            <a:off x="5143500" y="2768600"/>
            <a:ext cx="304800" cy="228600"/>
          </a:xfrm>
          <a:prstGeom prst="straightConnector1">
            <a:avLst/>
          </a:prstGeom>
          <a:noFill/>
          <a:ln w="19050">
            <a:solidFill>
              <a:schemeClr val="tx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311" name="Straight Arrow Connector 310">
            <a:extLst>
              <a:ext uri="{FF2B5EF4-FFF2-40B4-BE49-F238E27FC236}">
                <a16:creationId xmlns:a16="http://schemas.microsoft.com/office/drawing/2014/main" id="{B8D687FD-15EF-8A4D-A151-BD3278245930}"/>
              </a:ext>
            </a:extLst>
          </p:cNvPr>
          <p:cNvCxnSpPr>
            <a:cxnSpLocks noChangeShapeType="1"/>
            <a:endCxn id="308" idx="0"/>
          </p:cNvCxnSpPr>
          <p:nvPr/>
        </p:nvCxnSpPr>
        <p:spPr bwMode="auto">
          <a:xfrm rot="5400000">
            <a:off x="4762500" y="2768600"/>
            <a:ext cx="304800" cy="228600"/>
          </a:xfrm>
          <a:prstGeom prst="straightConnector1">
            <a:avLst/>
          </a:prstGeom>
          <a:noFill/>
          <a:ln w="19050">
            <a:solidFill>
              <a:schemeClr val="tx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312" name="Rectangle 311">
            <a:extLst>
              <a:ext uri="{FF2B5EF4-FFF2-40B4-BE49-F238E27FC236}">
                <a16:creationId xmlns:a16="http://schemas.microsoft.com/office/drawing/2014/main" id="{4C9DC0F5-94D7-3B4B-ADC0-38247EA5B3AA}"/>
              </a:ext>
            </a:extLst>
          </p:cNvPr>
          <p:cNvSpPr/>
          <p:nvPr/>
        </p:nvSpPr>
        <p:spPr>
          <a:xfrm>
            <a:off x="8305800" y="2349500"/>
            <a:ext cx="914400" cy="381000"/>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sz="1200" kern="0">
              <a:solidFill>
                <a:schemeClr val="tx1"/>
              </a:solidFill>
              <a:latin typeface="Calibri"/>
            </a:endParaRPr>
          </a:p>
        </p:txBody>
      </p:sp>
      <p:cxnSp>
        <p:nvCxnSpPr>
          <p:cNvPr id="313" name="Straight Arrow Connector 312">
            <a:extLst>
              <a:ext uri="{FF2B5EF4-FFF2-40B4-BE49-F238E27FC236}">
                <a16:creationId xmlns:a16="http://schemas.microsoft.com/office/drawing/2014/main" id="{C8C87F03-3A30-C74B-8C58-07FFEF786FCE}"/>
              </a:ext>
            </a:extLst>
          </p:cNvPr>
          <p:cNvCxnSpPr>
            <a:cxnSpLocks noChangeShapeType="1"/>
          </p:cNvCxnSpPr>
          <p:nvPr/>
        </p:nvCxnSpPr>
        <p:spPr bwMode="auto">
          <a:xfrm rot="16200000" flipH="1">
            <a:off x="8953500" y="2768600"/>
            <a:ext cx="304800" cy="228600"/>
          </a:xfrm>
          <a:prstGeom prst="straightConnector1">
            <a:avLst/>
          </a:prstGeom>
          <a:noFill/>
          <a:ln w="19050">
            <a:solidFill>
              <a:schemeClr val="tx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314" name="Straight Arrow Connector 313">
            <a:extLst>
              <a:ext uri="{FF2B5EF4-FFF2-40B4-BE49-F238E27FC236}">
                <a16:creationId xmlns:a16="http://schemas.microsoft.com/office/drawing/2014/main" id="{EC8CC67B-8432-024D-8FAA-DD539D055D3A}"/>
              </a:ext>
            </a:extLst>
          </p:cNvPr>
          <p:cNvCxnSpPr>
            <a:cxnSpLocks noChangeShapeType="1"/>
          </p:cNvCxnSpPr>
          <p:nvPr/>
        </p:nvCxnSpPr>
        <p:spPr bwMode="auto">
          <a:xfrm rot="5400000">
            <a:off x="8267700" y="2768600"/>
            <a:ext cx="304800" cy="228600"/>
          </a:xfrm>
          <a:prstGeom prst="straightConnector1">
            <a:avLst/>
          </a:prstGeom>
          <a:noFill/>
          <a:ln w="19050">
            <a:solidFill>
              <a:schemeClr val="tx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315" name="Rectangle 314">
            <a:extLst>
              <a:ext uri="{FF2B5EF4-FFF2-40B4-BE49-F238E27FC236}">
                <a16:creationId xmlns:a16="http://schemas.microsoft.com/office/drawing/2014/main" id="{AD30B3A6-E943-724F-BABE-46E0D7D583D1}"/>
              </a:ext>
            </a:extLst>
          </p:cNvPr>
          <p:cNvSpPr/>
          <p:nvPr/>
        </p:nvSpPr>
        <p:spPr>
          <a:xfrm>
            <a:off x="8153400" y="3035300"/>
            <a:ext cx="304800" cy="381000"/>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wrap="none" lIns="0" tIns="0" rIns="0" bIns="0" anchor="ctr"/>
          <a:lstStyle/>
          <a:p>
            <a:pPr algn="ctr" eaLnBrk="1" hangingPunct="1">
              <a:defRPr/>
            </a:pPr>
            <a:r>
              <a:rPr lang="en-US" sz="1200" i="1" kern="0" dirty="0">
                <a:solidFill>
                  <a:schemeClr val="tx1"/>
                </a:solidFill>
                <a:latin typeface="Arial" pitchFamily="34" charset="0"/>
              </a:rPr>
              <a:t>n</a:t>
            </a:r>
            <a:r>
              <a:rPr lang="en-US" sz="1200" i="1" kern="0" baseline="-25000" dirty="0">
                <a:solidFill>
                  <a:schemeClr val="tx1"/>
                </a:solidFill>
                <a:latin typeface="Arial" pitchFamily="34" charset="0"/>
              </a:rPr>
              <a:t>1</a:t>
            </a:r>
          </a:p>
        </p:txBody>
      </p:sp>
      <p:sp>
        <p:nvSpPr>
          <p:cNvPr id="316" name="Rectangle 315">
            <a:extLst>
              <a:ext uri="{FF2B5EF4-FFF2-40B4-BE49-F238E27FC236}">
                <a16:creationId xmlns:a16="http://schemas.microsoft.com/office/drawing/2014/main" id="{42A2F353-9F8D-7D4B-9712-81660C22597D}"/>
              </a:ext>
            </a:extLst>
          </p:cNvPr>
          <p:cNvSpPr/>
          <p:nvPr/>
        </p:nvSpPr>
        <p:spPr>
          <a:xfrm>
            <a:off x="8610600" y="3035300"/>
            <a:ext cx="304800" cy="381000"/>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wrap="none" lIns="0" tIns="0" rIns="0" bIns="0" anchor="ctr"/>
          <a:lstStyle/>
          <a:p>
            <a:pPr algn="ctr" eaLnBrk="1" hangingPunct="1">
              <a:defRPr/>
            </a:pPr>
            <a:r>
              <a:rPr lang="en-US" sz="1200" i="1" kern="0" dirty="0">
                <a:solidFill>
                  <a:schemeClr val="tx1"/>
                </a:solidFill>
                <a:latin typeface="Arial" pitchFamily="34" charset="0"/>
              </a:rPr>
              <a:t>n</a:t>
            </a:r>
            <a:r>
              <a:rPr lang="en-US" sz="1200" i="1" kern="0" baseline="-25000" dirty="0">
                <a:solidFill>
                  <a:schemeClr val="tx1"/>
                </a:solidFill>
                <a:latin typeface="Arial" pitchFamily="34" charset="0"/>
              </a:rPr>
              <a:t>2</a:t>
            </a:r>
          </a:p>
        </p:txBody>
      </p:sp>
      <p:sp>
        <p:nvSpPr>
          <p:cNvPr id="317" name="Rectangle 316">
            <a:extLst>
              <a:ext uri="{FF2B5EF4-FFF2-40B4-BE49-F238E27FC236}">
                <a16:creationId xmlns:a16="http://schemas.microsoft.com/office/drawing/2014/main" id="{E717925E-0922-4A4E-B5A9-77C3107FFAD1}"/>
              </a:ext>
            </a:extLst>
          </p:cNvPr>
          <p:cNvSpPr/>
          <p:nvPr/>
        </p:nvSpPr>
        <p:spPr>
          <a:xfrm>
            <a:off x="9067800" y="3035300"/>
            <a:ext cx="304800" cy="381000"/>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wrap="none" lIns="0" tIns="0" rIns="0" bIns="0" anchor="ctr"/>
          <a:lstStyle/>
          <a:p>
            <a:pPr algn="ctr" eaLnBrk="1" hangingPunct="1">
              <a:defRPr/>
            </a:pPr>
            <a:r>
              <a:rPr lang="en-US" sz="1200" i="1" kern="0" dirty="0">
                <a:solidFill>
                  <a:schemeClr val="tx1"/>
                </a:solidFill>
                <a:latin typeface="Arial" pitchFamily="34" charset="0"/>
              </a:rPr>
              <a:t>n</a:t>
            </a:r>
            <a:r>
              <a:rPr lang="en-US" sz="1200" i="1" kern="0" baseline="-25000" dirty="0">
                <a:solidFill>
                  <a:schemeClr val="tx1"/>
                </a:solidFill>
                <a:latin typeface="Arial" pitchFamily="34" charset="0"/>
              </a:rPr>
              <a:t>3</a:t>
            </a:r>
          </a:p>
        </p:txBody>
      </p:sp>
      <p:cxnSp>
        <p:nvCxnSpPr>
          <p:cNvPr id="318" name="Straight Arrow Connector 317">
            <a:extLst>
              <a:ext uri="{FF2B5EF4-FFF2-40B4-BE49-F238E27FC236}">
                <a16:creationId xmlns:a16="http://schemas.microsoft.com/office/drawing/2014/main" id="{372F85D5-542F-0C4D-B4B7-F6C092478799}"/>
              </a:ext>
            </a:extLst>
          </p:cNvPr>
          <p:cNvCxnSpPr>
            <a:cxnSpLocks noChangeShapeType="1"/>
            <a:stCxn id="312" idx="2"/>
            <a:endCxn id="316" idx="0"/>
          </p:cNvCxnSpPr>
          <p:nvPr/>
        </p:nvCxnSpPr>
        <p:spPr bwMode="auto">
          <a:xfrm rot="5400000">
            <a:off x="8610601" y="2882901"/>
            <a:ext cx="304800" cy="3175"/>
          </a:xfrm>
          <a:prstGeom prst="straightConnector1">
            <a:avLst/>
          </a:prstGeom>
          <a:noFill/>
          <a:ln w="19050">
            <a:solidFill>
              <a:schemeClr val="tx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319" name="Rectangle 318">
            <a:extLst>
              <a:ext uri="{FF2B5EF4-FFF2-40B4-BE49-F238E27FC236}">
                <a16:creationId xmlns:a16="http://schemas.microsoft.com/office/drawing/2014/main" id="{89839D45-B77F-5544-88FF-8B9A8D7F0E98}"/>
              </a:ext>
            </a:extLst>
          </p:cNvPr>
          <p:cNvSpPr/>
          <p:nvPr/>
        </p:nvSpPr>
        <p:spPr>
          <a:xfrm>
            <a:off x="5867400" y="2349500"/>
            <a:ext cx="914400" cy="381000"/>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endParaRPr lang="en-US" sz="1200" kern="0">
              <a:solidFill>
                <a:schemeClr val="tx1"/>
              </a:solidFill>
              <a:latin typeface="Calibri"/>
            </a:endParaRPr>
          </a:p>
        </p:txBody>
      </p:sp>
      <p:sp>
        <p:nvSpPr>
          <p:cNvPr id="320" name="Rectangle 319">
            <a:extLst>
              <a:ext uri="{FF2B5EF4-FFF2-40B4-BE49-F238E27FC236}">
                <a16:creationId xmlns:a16="http://schemas.microsoft.com/office/drawing/2014/main" id="{BF30C1AE-3F44-4041-AB11-D2BAA3334ADA}"/>
              </a:ext>
            </a:extLst>
          </p:cNvPr>
          <p:cNvSpPr/>
          <p:nvPr/>
        </p:nvSpPr>
        <p:spPr>
          <a:xfrm>
            <a:off x="5867400" y="3035300"/>
            <a:ext cx="914400" cy="381000"/>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wrap="none" lIns="0" tIns="0" rIns="0" bIns="0" anchor="ctr"/>
          <a:lstStyle/>
          <a:p>
            <a:pPr algn="ctr" eaLnBrk="1" hangingPunct="1">
              <a:defRPr/>
            </a:pPr>
            <a:r>
              <a:rPr lang="en-US" sz="1200" i="1" kern="0" dirty="0">
                <a:solidFill>
                  <a:schemeClr val="bg1"/>
                </a:solidFill>
                <a:latin typeface="Arial" pitchFamily="34" charset="0"/>
              </a:rPr>
              <a:t>n</a:t>
            </a:r>
            <a:r>
              <a:rPr lang="en-US" sz="1200" i="1" kern="0" baseline="-25000" dirty="0">
                <a:solidFill>
                  <a:schemeClr val="bg1"/>
                </a:solidFill>
                <a:latin typeface="Arial" pitchFamily="34" charset="0"/>
              </a:rPr>
              <a:t>4</a:t>
            </a:r>
          </a:p>
        </p:txBody>
      </p:sp>
      <p:cxnSp>
        <p:nvCxnSpPr>
          <p:cNvPr id="321" name="Straight Arrow Connector 320">
            <a:extLst>
              <a:ext uri="{FF2B5EF4-FFF2-40B4-BE49-F238E27FC236}">
                <a16:creationId xmlns:a16="http://schemas.microsoft.com/office/drawing/2014/main" id="{B45C5D3F-58BD-D444-A492-DDE0F5B445BF}"/>
              </a:ext>
            </a:extLst>
          </p:cNvPr>
          <p:cNvCxnSpPr>
            <a:cxnSpLocks noChangeShapeType="1"/>
            <a:stCxn id="319" idx="2"/>
            <a:endCxn id="320" idx="0"/>
          </p:cNvCxnSpPr>
          <p:nvPr/>
        </p:nvCxnSpPr>
        <p:spPr bwMode="auto">
          <a:xfrm rot="5400000">
            <a:off x="6172201" y="2882901"/>
            <a:ext cx="304800" cy="3175"/>
          </a:xfrm>
          <a:prstGeom prst="straightConnector1">
            <a:avLst/>
          </a:prstGeom>
          <a:noFill/>
          <a:ln w="19050">
            <a:solidFill>
              <a:schemeClr val="tx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322" name="Rectangle 321">
            <a:extLst>
              <a:ext uri="{FF2B5EF4-FFF2-40B4-BE49-F238E27FC236}">
                <a16:creationId xmlns:a16="http://schemas.microsoft.com/office/drawing/2014/main" id="{376306A7-36D7-1644-B9C0-EAE6F3E6CD0B}"/>
              </a:ext>
            </a:extLst>
          </p:cNvPr>
          <p:cNvSpPr/>
          <p:nvPr/>
        </p:nvSpPr>
        <p:spPr>
          <a:xfrm>
            <a:off x="7086600" y="2349500"/>
            <a:ext cx="914400" cy="381000"/>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eaLnBrk="1" hangingPunct="1">
              <a:defRPr/>
            </a:pPr>
            <a:endParaRPr lang="en-US" sz="1200" kern="0">
              <a:solidFill>
                <a:schemeClr val="bg1"/>
              </a:solidFill>
              <a:latin typeface="Calibri"/>
            </a:endParaRPr>
          </a:p>
        </p:txBody>
      </p:sp>
      <p:sp>
        <p:nvSpPr>
          <p:cNvPr id="323" name="Rectangle 322">
            <a:extLst>
              <a:ext uri="{FF2B5EF4-FFF2-40B4-BE49-F238E27FC236}">
                <a16:creationId xmlns:a16="http://schemas.microsoft.com/office/drawing/2014/main" id="{08554684-F221-494A-A1EC-DD9B64732BF0}"/>
              </a:ext>
            </a:extLst>
          </p:cNvPr>
          <p:cNvSpPr/>
          <p:nvPr/>
        </p:nvSpPr>
        <p:spPr>
          <a:xfrm>
            <a:off x="7086600" y="3035300"/>
            <a:ext cx="914400" cy="381000"/>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lstStyle/>
          <a:p>
            <a:pPr algn="ctr" eaLnBrk="1" hangingPunct="1">
              <a:defRPr/>
            </a:pPr>
            <a:r>
              <a:rPr lang="en-US" sz="1200" i="1" kern="0" dirty="0">
                <a:solidFill>
                  <a:schemeClr val="tx1"/>
                </a:solidFill>
                <a:latin typeface="Arial" pitchFamily="34" charset="0"/>
              </a:rPr>
              <a:t>n</a:t>
            </a:r>
            <a:r>
              <a:rPr lang="en-US" sz="1200" i="1" kern="0" baseline="-25000" dirty="0">
                <a:solidFill>
                  <a:schemeClr val="tx1"/>
                </a:solidFill>
                <a:latin typeface="Arial" pitchFamily="34" charset="0"/>
              </a:rPr>
              <a:t>5</a:t>
            </a:r>
          </a:p>
        </p:txBody>
      </p:sp>
      <p:cxnSp>
        <p:nvCxnSpPr>
          <p:cNvPr id="324" name="Straight Arrow Connector 323">
            <a:extLst>
              <a:ext uri="{FF2B5EF4-FFF2-40B4-BE49-F238E27FC236}">
                <a16:creationId xmlns:a16="http://schemas.microsoft.com/office/drawing/2014/main" id="{0AC46D53-73C3-E24F-984B-07F520C4324B}"/>
              </a:ext>
            </a:extLst>
          </p:cNvPr>
          <p:cNvCxnSpPr>
            <a:cxnSpLocks noChangeShapeType="1"/>
            <a:stCxn id="322" idx="2"/>
            <a:endCxn id="323" idx="0"/>
          </p:cNvCxnSpPr>
          <p:nvPr/>
        </p:nvCxnSpPr>
        <p:spPr bwMode="auto">
          <a:xfrm rot="5400000">
            <a:off x="7391401" y="2882901"/>
            <a:ext cx="304800" cy="3175"/>
          </a:xfrm>
          <a:prstGeom prst="straightConnector1">
            <a:avLst/>
          </a:prstGeom>
          <a:noFill/>
          <a:ln w="19050">
            <a:solidFill>
              <a:schemeClr val="tx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325" name="Rectangle 324">
            <a:extLst>
              <a:ext uri="{FF2B5EF4-FFF2-40B4-BE49-F238E27FC236}">
                <a16:creationId xmlns:a16="http://schemas.microsoft.com/office/drawing/2014/main" id="{19A93B38-D29C-C747-BADF-F52A573B5883}"/>
              </a:ext>
            </a:extLst>
          </p:cNvPr>
          <p:cNvSpPr/>
          <p:nvPr/>
        </p:nvSpPr>
        <p:spPr>
          <a:xfrm>
            <a:off x="3810000" y="3911600"/>
            <a:ext cx="457200" cy="381000"/>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wrap="none" lIns="0" tIns="0" rIns="0" bIns="0" anchor="ctr"/>
          <a:lstStyle/>
          <a:p>
            <a:pPr algn="ctr" eaLnBrk="1" hangingPunct="1">
              <a:defRPr/>
            </a:pPr>
            <a:r>
              <a:rPr lang="en-US" sz="1200" i="1" kern="0" dirty="0">
                <a:solidFill>
                  <a:schemeClr val="tx1"/>
                </a:solidFill>
                <a:latin typeface="Arial" pitchFamily="34" charset="0"/>
              </a:rPr>
              <a:t>n</a:t>
            </a:r>
            <a:r>
              <a:rPr lang="en-US" sz="1200" i="1" kern="0" baseline="-25000" dirty="0">
                <a:solidFill>
                  <a:schemeClr val="tx1"/>
                </a:solidFill>
                <a:latin typeface="Arial" pitchFamily="34" charset="0"/>
              </a:rPr>
              <a:t>2</a:t>
            </a:r>
          </a:p>
        </p:txBody>
      </p:sp>
      <p:sp>
        <p:nvSpPr>
          <p:cNvPr id="326" name="Rectangle 325">
            <a:extLst>
              <a:ext uri="{FF2B5EF4-FFF2-40B4-BE49-F238E27FC236}">
                <a16:creationId xmlns:a16="http://schemas.microsoft.com/office/drawing/2014/main" id="{DDD7526B-A7AC-0B4A-853B-988F48A19E5A}"/>
              </a:ext>
            </a:extLst>
          </p:cNvPr>
          <p:cNvSpPr/>
          <p:nvPr/>
        </p:nvSpPr>
        <p:spPr>
          <a:xfrm>
            <a:off x="6248400" y="3911600"/>
            <a:ext cx="457200" cy="381000"/>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wrap="none" lIns="0" tIns="0" rIns="0" bIns="0" anchor="ctr"/>
          <a:lstStyle/>
          <a:p>
            <a:pPr algn="ctr" eaLnBrk="1" hangingPunct="1">
              <a:defRPr/>
            </a:pPr>
            <a:r>
              <a:rPr lang="en-US" sz="1200" i="1" kern="0" dirty="0">
                <a:solidFill>
                  <a:schemeClr val="bg1"/>
                </a:solidFill>
                <a:latin typeface="Arial" pitchFamily="34" charset="0"/>
              </a:rPr>
              <a:t>n</a:t>
            </a:r>
            <a:r>
              <a:rPr lang="en-US" sz="1200" i="1" kern="0" baseline="-25000" dirty="0">
                <a:solidFill>
                  <a:schemeClr val="bg1"/>
                </a:solidFill>
                <a:latin typeface="Arial" pitchFamily="34" charset="0"/>
              </a:rPr>
              <a:t>4</a:t>
            </a:r>
          </a:p>
        </p:txBody>
      </p:sp>
      <p:sp>
        <p:nvSpPr>
          <p:cNvPr id="327" name="Rectangle 326">
            <a:extLst>
              <a:ext uri="{FF2B5EF4-FFF2-40B4-BE49-F238E27FC236}">
                <a16:creationId xmlns:a16="http://schemas.microsoft.com/office/drawing/2014/main" id="{D67893D5-36A4-A746-A630-87C0807FB247}"/>
              </a:ext>
            </a:extLst>
          </p:cNvPr>
          <p:cNvSpPr/>
          <p:nvPr/>
        </p:nvSpPr>
        <p:spPr>
          <a:xfrm>
            <a:off x="5029200" y="3911600"/>
            <a:ext cx="457200" cy="381000"/>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wrap="none" lIns="0" tIns="0" rIns="0" bIns="0" anchor="ctr"/>
          <a:lstStyle/>
          <a:p>
            <a:pPr algn="ctr" eaLnBrk="1" hangingPunct="1">
              <a:defRPr/>
            </a:pPr>
            <a:r>
              <a:rPr lang="en-US" sz="1200" i="1" kern="0" dirty="0">
                <a:solidFill>
                  <a:schemeClr val="tx1"/>
                </a:solidFill>
                <a:latin typeface="Arial" pitchFamily="34" charset="0"/>
              </a:rPr>
              <a:t>n</a:t>
            </a:r>
            <a:r>
              <a:rPr lang="en-US" sz="1200" i="1" kern="0" baseline="-25000" dirty="0">
                <a:solidFill>
                  <a:schemeClr val="tx1"/>
                </a:solidFill>
                <a:latin typeface="Arial" pitchFamily="34" charset="0"/>
              </a:rPr>
              <a:t>3</a:t>
            </a:r>
          </a:p>
        </p:txBody>
      </p:sp>
      <p:sp>
        <p:nvSpPr>
          <p:cNvPr id="328" name="Rectangle 327">
            <a:extLst>
              <a:ext uri="{FF2B5EF4-FFF2-40B4-BE49-F238E27FC236}">
                <a16:creationId xmlns:a16="http://schemas.microsoft.com/office/drawing/2014/main" id="{74FA1E01-4B16-CC48-BEE1-0DFFB633238C}"/>
              </a:ext>
            </a:extLst>
          </p:cNvPr>
          <p:cNvSpPr/>
          <p:nvPr/>
        </p:nvSpPr>
        <p:spPr>
          <a:xfrm>
            <a:off x="8077200" y="3911600"/>
            <a:ext cx="457200" cy="381000"/>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lstStyle/>
          <a:p>
            <a:pPr algn="ctr" eaLnBrk="1" hangingPunct="1">
              <a:defRPr/>
            </a:pPr>
            <a:r>
              <a:rPr lang="en-US" sz="1200" i="1" kern="0" dirty="0">
                <a:solidFill>
                  <a:schemeClr val="tx1"/>
                </a:solidFill>
                <a:latin typeface="Arial" pitchFamily="34" charset="0"/>
              </a:rPr>
              <a:t>n</a:t>
            </a:r>
            <a:r>
              <a:rPr lang="en-US" sz="1200" i="1" kern="0" baseline="-25000" dirty="0">
                <a:solidFill>
                  <a:schemeClr val="tx1"/>
                </a:solidFill>
                <a:latin typeface="Arial" pitchFamily="34" charset="0"/>
              </a:rPr>
              <a:t>5</a:t>
            </a:r>
          </a:p>
        </p:txBody>
      </p:sp>
      <p:sp>
        <p:nvSpPr>
          <p:cNvPr id="329" name="Rectangle 328">
            <a:extLst>
              <a:ext uri="{FF2B5EF4-FFF2-40B4-BE49-F238E27FC236}">
                <a16:creationId xmlns:a16="http://schemas.microsoft.com/office/drawing/2014/main" id="{1981BEE8-103E-F940-86A3-2EEE6EDFBE18}"/>
              </a:ext>
            </a:extLst>
          </p:cNvPr>
          <p:cNvSpPr/>
          <p:nvPr/>
        </p:nvSpPr>
        <p:spPr>
          <a:xfrm>
            <a:off x="3124200" y="3911600"/>
            <a:ext cx="304800" cy="381000"/>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wrap="none" lIns="0" tIns="0" rIns="0" bIns="0" anchor="ctr"/>
          <a:lstStyle/>
          <a:p>
            <a:pPr algn="ctr" eaLnBrk="1" hangingPunct="1">
              <a:defRPr/>
            </a:pPr>
            <a:r>
              <a:rPr lang="en-US" sz="1200" i="1" kern="0" dirty="0">
                <a:solidFill>
                  <a:schemeClr val="tx1"/>
                </a:solidFill>
                <a:latin typeface="Arial" pitchFamily="34" charset="0"/>
              </a:rPr>
              <a:t>n</a:t>
            </a:r>
            <a:r>
              <a:rPr lang="en-US" sz="1200" i="1" kern="0" baseline="-25000" dirty="0">
                <a:solidFill>
                  <a:schemeClr val="tx1"/>
                </a:solidFill>
                <a:latin typeface="Arial" pitchFamily="34" charset="0"/>
              </a:rPr>
              <a:t>1</a:t>
            </a:r>
          </a:p>
        </p:txBody>
      </p:sp>
      <p:sp>
        <p:nvSpPr>
          <p:cNvPr id="330" name="Rectangle 329">
            <a:extLst>
              <a:ext uri="{FF2B5EF4-FFF2-40B4-BE49-F238E27FC236}">
                <a16:creationId xmlns:a16="http://schemas.microsoft.com/office/drawing/2014/main" id="{A468372B-595F-BB4A-8E8B-5592973C95D2}"/>
              </a:ext>
            </a:extLst>
          </p:cNvPr>
          <p:cNvSpPr/>
          <p:nvPr/>
        </p:nvSpPr>
        <p:spPr>
          <a:xfrm>
            <a:off x="4419600" y="3911600"/>
            <a:ext cx="304800" cy="381000"/>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wrap="none" lIns="0" tIns="0" rIns="0" bIns="0" anchor="ctr"/>
          <a:lstStyle/>
          <a:p>
            <a:pPr algn="ctr" eaLnBrk="1" hangingPunct="1">
              <a:defRPr/>
            </a:pPr>
            <a:r>
              <a:rPr lang="en-US" sz="1200" i="1" kern="0" dirty="0">
                <a:solidFill>
                  <a:schemeClr val="tx1"/>
                </a:solidFill>
                <a:latin typeface="Arial" pitchFamily="34" charset="0"/>
              </a:rPr>
              <a:t>n</a:t>
            </a:r>
            <a:r>
              <a:rPr lang="en-US" sz="1200" i="1" kern="0" baseline="-25000" dirty="0">
                <a:solidFill>
                  <a:schemeClr val="tx1"/>
                </a:solidFill>
                <a:latin typeface="Arial" pitchFamily="34" charset="0"/>
              </a:rPr>
              <a:t>2</a:t>
            </a:r>
          </a:p>
        </p:txBody>
      </p:sp>
      <p:sp>
        <p:nvSpPr>
          <p:cNvPr id="331" name="Rectangle 330">
            <a:extLst>
              <a:ext uri="{FF2B5EF4-FFF2-40B4-BE49-F238E27FC236}">
                <a16:creationId xmlns:a16="http://schemas.microsoft.com/office/drawing/2014/main" id="{F52C0208-A61C-0A4F-B19A-768BEEEB9B06}"/>
              </a:ext>
            </a:extLst>
          </p:cNvPr>
          <p:cNvSpPr/>
          <p:nvPr/>
        </p:nvSpPr>
        <p:spPr>
          <a:xfrm>
            <a:off x="5638800" y="3911600"/>
            <a:ext cx="304800" cy="381000"/>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wrap="none" lIns="0" tIns="0" rIns="0" bIns="0" anchor="ctr"/>
          <a:lstStyle/>
          <a:p>
            <a:pPr algn="ctr" eaLnBrk="1" hangingPunct="1">
              <a:defRPr/>
            </a:pPr>
            <a:r>
              <a:rPr lang="en-US" sz="1200" i="1" kern="0" dirty="0">
                <a:solidFill>
                  <a:schemeClr val="tx1"/>
                </a:solidFill>
                <a:latin typeface="Arial" pitchFamily="34" charset="0"/>
              </a:rPr>
              <a:t>n</a:t>
            </a:r>
            <a:r>
              <a:rPr lang="en-US" sz="1200" i="1" kern="0" baseline="-25000" dirty="0">
                <a:solidFill>
                  <a:schemeClr val="tx1"/>
                </a:solidFill>
                <a:latin typeface="Arial" pitchFamily="34" charset="0"/>
              </a:rPr>
              <a:t>3</a:t>
            </a:r>
          </a:p>
        </p:txBody>
      </p:sp>
      <p:sp>
        <p:nvSpPr>
          <p:cNvPr id="332" name="Rectangle 331">
            <a:extLst>
              <a:ext uri="{FF2B5EF4-FFF2-40B4-BE49-F238E27FC236}">
                <a16:creationId xmlns:a16="http://schemas.microsoft.com/office/drawing/2014/main" id="{62342516-57C1-4B49-8E62-7BAE534DBEB9}"/>
              </a:ext>
            </a:extLst>
          </p:cNvPr>
          <p:cNvSpPr/>
          <p:nvPr/>
        </p:nvSpPr>
        <p:spPr>
          <a:xfrm>
            <a:off x="6858000" y="3911600"/>
            <a:ext cx="914400" cy="381000"/>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wrap="none" lIns="0" tIns="0" rIns="0" bIns="0" anchor="ctr"/>
          <a:lstStyle/>
          <a:p>
            <a:pPr algn="ctr" eaLnBrk="1" hangingPunct="1">
              <a:defRPr/>
            </a:pPr>
            <a:r>
              <a:rPr lang="en-US" sz="1200" i="1" kern="0" dirty="0">
                <a:solidFill>
                  <a:schemeClr val="bg1"/>
                </a:solidFill>
                <a:latin typeface="Arial" pitchFamily="34" charset="0"/>
              </a:rPr>
              <a:t>n</a:t>
            </a:r>
            <a:r>
              <a:rPr lang="en-US" sz="1200" i="1" kern="0" baseline="-25000" dirty="0">
                <a:solidFill>
                  <a:schemeClr val="bg1"/>
                </a:solidFill>
                <a:latin typeface="Arial" pitchFamily="34" charset="0"/>
              </a:rPr>
              <a:t>4</a:t>
            </a:r>
          </a:p>
        </p:txBody>
      </p:sp>
      <p:sp>
        <p:nvSpPr>
          <p:cNvPr id="333" name="Rectangle 332">
            <a:extLst>
              <a:ext uri="{FF2B5EF4-FFF2-40B4-BE49-F238E27FC236}">
                <a16:creationId xmlns:a16="http://schemas.microsoft.com/office/drawing/2014/main" id="{19557E79-2ECD-B742-9EFC-C457FB459774}"/>
              </a:ext>
            </a:extLst>
          </p:cNvPr>
          <p:cNvSpPr/>
          <p:nvPr/>
        </p:nvSpPr>
        <p:spPr>
          <a:xfrm>
            <a:off x="8686800" y="3911600"/>
            <a:ext cx="914400" cy="381000"/>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lstStyle/>
          <a:p>
            <a:pPr algn="ctr" eaLnBrk="1" hangingPunct="1">
              <a:defRPr/>
            </a:pPr>
            <a:r>
              <a:rPr lang="en-US" sz="1200" i="1" kern="0" dirty="0">
                <a:solidFill>
                  <a:schemeClr val="tx1"/>
                </a:solidFill>
                <a:latin typeface="Arial" pitchFamily="34" charset="0"/>
              </a:rPr>
              <a:t>n</a:t>
            </a:r>
            <a:r>
              <a:rPr lang="en-US" sz="1200" i="1" kern="0" baseline="-25000" dirty="0">
                <a:solidFill>
                  <a:schemeClr val="tx1"/>
                </a:solidFill>
                <a:latin typeface="Arial" pitchFamily="34" charset="0"/>
              </a:rPr>
              <a:t>5</a:t>
            </a:r>
          </a:p>
        </p:txBody>
      </p:sp>
      <p:sp>
        <p:nvSpPr>
          <p:cNvPr id="334" name="Rectangle 333">
            <a:extLst>
              <a:ext uri="{FF2B5EF4-FFF2-40B4-BE49-F238E27FC236}">
                <a16:creationId xmlns:a16="http://schemas.microsoft.com/office/drawing/2014/main" id="{E266D4EF-B48F-854E-AA37-B50EA7FAD56F}"/>
              </a:ext>
            </a:extLst>
          </p:cNvPr>
          <p:cNvSpPr/>
          <p:nvPr/>
        </p:nvSpPr>
        <p:spPr>
          <a:xfrm>
            <a:off x="3124200" y="4635500"/>
            <a:ext cx="304800" cy="381000"/>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eaLnBrk="1" hangingPunct="1">
              <a:defRPr/>
            </a:pPr>
            <a:endParaRPr lang="en-US" sz="1200" kern="0">
              <a:solidFill>
                <a:schemeClr val="tx1"/>
              </a:solidFill>
              <a:latin typeface="Calibri"/>
            </a:endParaRPr>
          </a:p>
        </p:txBody>
      </p:sp>
      <p:sp>
        <p:nvSpPr>
          <p:cNvPr id="335" name="Rectangle 334">
            <a:extLst>
              <a:ext uri="{FF2B5EF4-FFF2-40B4-BE49-F238E27FC236}">
                <a16:creationId xmlns:a16="http://schemas.microsoft.com/office/drawing/2014/main" id="{AC8C5535-2911-FC42-BCFA-E5DCF90AE8A1}"/>
              </a:ext>
            </a:extLst>
          </p:cNvPr>
          <p:cNvSpPr/>
          <p:nvPr/>
        </p:nvSpPr>
        <p:spPr>
          <a:xfrm>
            <a:off x="3886200" y="4635500"/>
            <a:ext cx="762000" cy="381000"/>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eaLnBrk="1" hangingPunct="1">
              <a:defRPr/>
            </a:pPr>
            <a:endParaRPr lang="en-US" sz="1200" kern="0">
              <a:solidFill>
                <a:schemeClr val="tx1"/>
              </a:solidFill>
              <a:latin typeface="Calibri"/>
            </a:endParaRPr>
          </a:p>
        </p:txBody>
      </p:sp>
      <p:sp>
        <p:nvSpPr>
          <p:cNvPr id="336" name="Rectangle 335">
            <a:extLst>
              <a:ext uri="{FF2B5EF4-FFF2-40B4-BE49-F238E27FC236}">
                <a16:creationId xmlns:a16="http://schemas.microsoft.com/office/drawing/2014/main" id="{F361494A-76F1-0C40-9B8F-70255CDD87F3}"/>
              </a:ext>
            </a:extLst>
          </p:cNvPr>
          <p:cNvSpPr/>
          <p:nvPr/>
        </p:nvSpPr>
        <p:spPr>
          <a:xfrm>
            <a:off x="5105400" y="4635500"/>
            <a:ext cx="762000" cy="381000"/>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endParaRPr lang="en-US" sz="1200" kern="0">
              <a:solidFill>
                <a:schemeClr val="tx1"/>
              </a:solidFill>
              <a:latin typeface="Calibri"/>
            </a:endParaRPr>
          </a:p>
        </p:txBody>
      </p:sp>
      <p:sp>
        <p:nvSpPr>
          <p:cNvPr id="337" name="Rectangle 336">
            <a:extLst>
              <a:ext uri="{FF2B5EF4-FFF2-40B4-BE49-F238E27FC236}">
                <a16:creationId xmlns:a16="http://schemas.microsoft.com/office/drawing/2014/main" id="{F4FB502F-369B-FC44-8F03-57504E8815D5}"/>
              </a:ext>
            </a:extLst>
          </p:cNvPr>
          <p:cNvSpPr/>
          <p:nvPr/>
        </p:nvSpPr>
        <p:spPr>
          <a:xfrm>
            <a:off x="6324600" y="4635500"/>
            <a:ext cx="1371600" cy="381000"/>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eaLnBrk="1" hangingPunct="1">
              <a:defRPr/>
            </a:pPr>
            <a:endParaRPr lang="en-US" sz="1200" kern="0">
              <a:solidFill>
                <a:schemeClr val="bg1"/>
              </a:solidFill>
              <a:latin typeface="Calibri"/>
            </a:endParaRPr>
          </a:p>
        </p:txBody>
      </p:sp>
      <p:sp>
        <p:nvSpPr>
          <p:cNvPr id="338" name="Rectangle 337">
            <a:extLst>
              <a:ext uri="{FF2B5EF4-FFF2-40B4-BE49-F238E27FC236}">
                <a16:creationId xmlns:a16="http://schemas.microsoft.com/office/drawing/2014/main" id="{B80591D8-5FB7-EF4F-9526-B66A8EC588A9}"/>
              </a:ext>
            </a:extLst>
          </p:cNvPr>
          <p:cNvSpPr/>
          <p:nvPr/>
        </p:nvSpPr>
        <p:spPr>
          <a:xfrm>
            <a:off x="8153400" y="4635500"/>
            <a:ext cx="1371600" cy="381000"/>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sz="1200" kern="0">
              <a:solidFill>
                <a:schemeClr val="tx1"/>
              </a:solidFill>
              <a:latin typeface="Calibri"/>
            </a:endParaRPr>
          </a:p>
        </p:txBody>
      </p:sp>
      <p:cxnSp>
        <p:nvCxnSpPr>
          <p:cNvPr id="339" name="Straight Arrow Connector 338">
            <a:extLst>
              <a:ext uri="{FF2B5EF4-FFF2-40B4-BE49-F238E27FC236}">
                <a16:creationId xmlns:a16="http://schemas.microsoft.com/office/drawing/2014/main" id="{B084A65B-28F0-4246-9E4E-9262A6AF0D39}"/>
              </a:ext>
            </a:extLst>
          </p:cNvPr>
          <p:cNvCxnSpPr>
            <a:cxnSpLocks noChangeShapeType="1"/>
            <a:stCxn id="329" idx="2"/>
            <a:endCxn id="334" idx="0"/>
          </p:cNvCxnSpPr>
          <p:nvPr/>
        </p:nvCxnSpPr>
        <p:spPr bwMode="auto">
          <a:xfrm rot="5400000">
            <a:off x="3105151" y="4464051"/>
            <a:ext cx="342900" cy="3175"/>
          </a:xfrm>
          <a:prstGeom prst="straightConnector1">
            <a:avLst/>
          </a:prstGeom>
          <a:noFill/>
          <a:ln w="15875">
            <a:solidFill>
              <a:schemeClr val="tx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340" name="Straight Arrow Connector 339">
            <a:extLst>
              <a:ext uri="{FF2B5EF4-FFF2-40B4-BE49-F238E27FC236}">
                <a16:creationId xmlns:a16="http://schemas.microsoft.com/office/drawing/2014/main" id="{CA264D87-CB1A-2042-B7DE-1002B49B0C3A}"/>
              </a:ext>
            </a:extLst>
          </p:cNvPr>
          <p:cNvCxnSpPr>
            <a:cxnSpLocks noChangeShapeType="1"/>
            <a:stCxn id="325" idx="2"/>
          </p:cNvCxnSpPr>
          <p:nvPr/>
        </p:nvCxnSpPr>
        <p:spPr bwMode="auto">
          <a:xfrm rot="16200000" flipH="1">
            <a:off x="3905250" y="4425950"/>
            <a:ext cx="342900" cy="76200"/>
          </a:xfrm>
          <a:prstGeom prst="straightConnector1">
            <a:avLst/>
          </a:prstGeom>
          <a:noFill/>
          <a:ln w="15875">
            <a:solidFill>
              <a:schemeClr val="tx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341" name="Straight Arrow Connector 340">
            <a:extLst>
              <a:ext uri="{FF2B5EF4-FFF2-40B4-BE49-F238E27FC236}">
                <a16:creationId xmlns:a16="http://schemas.microsoft.com/office/drawing/2014/main" id="{29600DA4-DA3F-2B4D-BD63-D8AFB4E12BB4}"/>
              </a:ext>
            </a:extLst>
          </p:cNvPr>
          <p:cNvCxnSpPr>
            <a:cxnSpLocks noChangeShapeType="1"/>
            <a:stCxn id="330" idx="2"/>
          </p:cNvCxnSpPr>
          <p:nvPr/>
        </p:nvCxnSpPr>
        <p:spPr bwMode="auto">
          <a:xfrm rot="5400000">
            <a:off x="4324350" y="4387850"/>
            <a:ext cx="342900" cy="152400"/>
          </a:xfrm>
          <a:prstGeom prst="straightConnector1">
            <a:avLst/>
          </a:prstGeom>
          <a:noFill/>
          <a:ln w="15875">
            <a:solidFill>
              <a:schemeClr val="tx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342" name="Straight Arrow Connector 341">
            <a:extLst>
              <a:ext uri="{FF2B5EF4-FFF2-40B4-BE49-F238E27FC236}">
                <a16:creationId xmlns:a16="http://schemas.microsoft.com/office/drawing/2014/main" id="{CCCF6307-3678-9145-B1CC-97D75356F0A1}"/>
              </a:ext>
            </a:extLst>
          </p:cNvPr>
          <p:cNvCxnSpPr>
            <a:cxnSpLocks noChangeShapeType="1"/>
            <a:stCxn id="327" idx="2"/>
          </p:cNvCxnSpPr>
          <p:nvPr/>
        </p:nvCxnSpPr>
        <p:spPr bwMode="auto">
          <a:xfrm rot="16200000" flipH="1">
            <a:off x="5124450" y="4425950"/>
            <a:ext cx="342900" cy="76200"/>
          </a:xfrm>
          <a:prstGeom prst="straightConnector1">
            <a:avLst/>
          </a:prstGeom>
          <a:noFill/>
          <a:ln w="15875">
            <a:solidFill>
              <a:schemeClr val="tx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343" name="Straight Arrow Connector 342">
            <a:extLst>
              <a:ext uri="{FF2B5EF4-FFF2-40B4-BE49-F238E27FC236}">
                <a16:creationId xmlns:a16="http://schemas.microsoft.com/office/drawing/2014/main" id="{620F30F9-C3E4-E84A-8F44-A730E2CD038C}"/>
              </a:ext>
            </a:extLst>
          </p:cNvPr>
          <p:cNvCxnSpPr>
            <a:cxnSpLocks noChangeShapeType="1"/>
            <a:stCxn id="331" idx="2"/>
          </p:cNvCxnSpPr>
          <p:nvPr/>
        </p:nvCxnSpPr>
        <p:spPr bwMode="auto">
          <a:xfrm rot="5400000">
            <a:off x="5543550" y="4387850"/>
            <a:ext cx="342900" cy="152400"/>
          </a:xfrm>
          <a:prstGeom prst="straightConnector1">
            <a:avLst/>
          </a:prstGeom>
          <a:noFill/>
          <a:ln w="15875">
            <a:solidFill>
              <a:schemeClr val="tx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344" name="Straight Arrow Connector 343">
            <a:extLst>
              <a:ext uri="{FF2B5EF4-FFF2-40B4-BE49-F238E27FC236}">
                <a16:creationId xmlns:a16="http://schemas.microsoft.com/office/drawing/2014/main" id="{AE1537F5-A0AC-5C45-B594-6875BF0F65CB}"/>
              </a:ext>
            </a:extLst>
          </p:cNvPr>
          <p:cNvCxnSpPr>
            <a:cxnSpLocks noChangeShapeType="1"/>
            <a:stCxn id="326" idx="2"/>
          </p:cNvCxnSpPr>
          <p:nvPr/>
        </p:nvCxnSpPr>
        <p:spPr bwMode="auto">
          <a:xfrm rot="16200000" flipH="1">
            <a:off x="6457950" y="4311650"/>
            <a:ext cx="342900" cy="304800"/>
          </a:xfrm>
          <a:prstGeom prst="straightConnector1">
            <a:avLst/>
          </a:prstGeom>
          <a:noFill/>
          <a:ln w="15875">
            <a:solidFill>
              <a:schemeClr val="tx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345" name="Straight Arrow Connector 344">
            <a:extLst>
              <a:ext uri="{FF2B5EF4-FFF2-40B4-BE49-F238E27FC236}">
                <a16:creationId xmlns:a16="http://schemas.microsoft.com/office/drawing/2014/main" id="{93D4C4A4-A468-384C-9152-20F77987BAB7}"/>
              </a:ext>
            </a:extLst>
          </p:cNvPr>
          <p:cNvCxnSpPr>
            <a:cxnSpLocks noChangeShapeType="1"/>
            <a:stCxn id="332" idx="2"/>
          </p:cNvCxnSpPr>
          <p:nvPr/>
        </p:nvCxnSpPr>
        <p:spPr bwMode="auto">
          <a:xfrm rot="5400000">
            <a:off x="7105650" y="4425950"/>
            <a:ext cx="342900" cy="76200"/>
          </a:xfrm>
          <a:prstGeom prst="straightConnector1">
            <a:avLst/>
          </a:prstGeom>
          <a:noFill/>
          <a:ln w="15875">
            <a:solidFill>
              <a:schemeClr val="tx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346" name="Straight Arrow Connector 345">
            <a:extLst>
              <a:ext uri="{FF2B5EF4-FFF2-40B4-BE49-F238E27FC236}">
                <a16:creationId xmlns:a16="http://schemas.microsoft.com/office/drawing/2014/main" id="{FDEDA56D-FAEE-B845-A1C9-06FA49A75CC5}"/>
              </a:ext>
            </a:extLst>
          </p:cNvPr>
          <p:cNvCxnSpPr>
            <a:cxnSpLocks noChangeShapeType="1"/>
            <a:stCxn id="328" idx="2"/>
          </p:cNvCxnSpPr>
          <p:nvPr/>
        </p:nvCxnSpPr>
        <p:spPr bwMode="auto">
          <a:xfrm rot="16200000" flipH="1">
            <a:off x="8286750" y="4311650"/>
            <a:ext cx="342900" cy="304800"/>
          </a:xfrm>
          <a:prstGeom prst="straightConnector1">
            <a:avLst/>
          </a:prstGeom>
          <a:noFill/>
          <a:ln w="15875">
            <a:solidFill>
              <a:schemeClr val="tx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347" name="Straight Arrow Connector 346">
            <a:extLst>
              <a:ext uri="{FF2B5EF4-FFF2-40B4-BE49-F238E27FC236}">
                <a16:creationId xmlns:a16="http://schemas.microsoft.com/office/drawing/2014/main" id="{F0059C9A-6F55-0A4D-9E49-CEAD8418858D}"/>
              </a:ext>
            </a:extLst>
          </p:cNvPr>
          <p:cNvCxnSpPr>
            <a:cxnSpLocks noChangeShapeType="1"/>
            <a:stCxn id="333" idx="2"/>
          </p:cNvCxnSpPr>
          <p:nvPr/>
        </p:nvCxnSpPr>
        <p:spPr bwMode="auto">
          <a:xfrm rot="5400000">
            <a:off x="8934450" y="4425950"/>
            <a:ext cx="342900" cy="76200"/>
          </a:xfrm>
          <a:prstGeom prst="straightConnector1">
            <a:avLst/>
          </a:prstGeom>
          <a:noFill/>
          <a:ln w="15875">
            <a:solidFill>
              <a:schemeClr val="tx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graphicFrame>
        <p:nvGraphicFramePr>
          <p:cNvPr id="348" name="Table 347">
            <a:extLst>
              <a:ext uri="{FF2B5EF4-FFF2-40B4-BE49-F238E27FC236}">
                <a16:creationId xmlns:a16="http://schemas.microsoft.com/office/drawing/2014/main" id="{6435C417-2783-B143-9389-93942D73BAC6}"/>
              </a:ext>
            </a:extLst>
          </p:cNvPr>
          <p:cNvGraphicFramePr>
            <a:graphicFrameLocks noGrp="1"/>
          </p:cNvGraphicFramePr>
          <p:nvPr/>
        </p:nvGraphicFramePr>
        <p:xfrm>
          <a:off x="8077200" y="5041900"/>
          <a:ext cx="1447800" cy="279400"/>
        </p:xfrm>
        <a:graphic>
          <a:graphicData uri="http://schemas.openxmlformats.org/drawingml/2006/table">
            <a:tbl>
              <a:tblPr firstRow="1" bandRow="1"/>
              <a:tblGrid>
                <a:gridCol w="1447800">
                  <a:extLst>
                    <a:ext uri="{9D8B030D-6E8A-4147-A177-3AD203B41FA5}">
                      <a16:colId xmlns:a16="http://schemas.microsoft.com/office/drawing/2014/main" val="20000"/>
                    </a:ext>
                  </a:extLst>
                </a:gridCol>
              </a:tblGrid>
              <a:tr h="279400">
                <a:tc>
                  <a:txBody>
                    <a:bodyPr/>
                    <a:lstStyle>
                      <a:defPPr>
                        <a:defRPr lang="en-US"/>
                      </a:defPPr>
                      <a:lvl1pPr marL="0" algn="l" defTabSz="914259" rtl="0" eaLnBrk="1" latinLnBrk="0" hangingPunct="1">
                        <a:defRPr sz="1800" kern="1200">
                          <a:solidFill>
                            <a:schemeClr val="tx1"/>
                          </a:solidFill>
                          <a:latin typeface="Calibri"/>
                        </a:defRPr>
                      </a:lvl1pPr>
                      <a:lvl2pPr marL="457130" algn="l" defTabSz="914259" rtl="0" eaLnBrk="1" latinLnBrk="0" hangingPunct="1">
                        <a:defRPr sz="1800" kern="1200">
                          <a:solidFill>
                            <a:schemeClr val="tx1"/>
                          </a:solidFill>
                          <a:latin typeface="Calibri"/>
                        </a:defRPr>
                      </a:lvl2pPr>
                      <a:lvl3pPr marL="914259" algn="l" defTabSz="914259" rtl="0" eaLnBrk="1" latinLnBrk="0" hangingPunct="1">
                        <a:defRPr sz="1800" kern="1200">
                          <a:solidFill>
                            <a:schemeClr val="tx1"/>
                          </a:solidFill>
                          <a:latin typeface="Calibri"/>
                        </a:defRPr>
                      </a:lvl3pPr>
                      <a:lvl4pPr marL="1371390" algn="l" defTabSz="914259" rtl="0" eaLnBrk="1" latinLnBrk="0" hangingPunct="1">
                        <a:defRPr sz="1800" kern="1200">
                          <a:solidFill>
                            <a:schemeClr val="tx1"/>
                          </a:solidFill>
                          <a:latin typeface="Calibri"/>
                        </a:defRPr>
                      </a:lvl4pPr>
                      <a:lvl5pPr marL="1828519" algn="l" defTabSz="914259" rtl="0" eaLnBrk="1" latinLnBrk="0" hangingPunct="1">
                        <a:defRPr sz="1800" kern="1200">
                          <a:solidFill>
                            <a:schemeClr val="tx1"/>
                          </a:solidFill>
                          <a:latin typeface="Calibri"/>
                        </a:defRPr>
                      </a:lvl5pPr>
                      <a:lvl6pPr marL="2285649" algn="l" defTabSz="914259" rtl="0" eaLnBrk="1" latinLnBrk="0" hangingPunct="1">
                        <a:defRPr sz="1800" kern="1200">
                          <a:solidFill>
                            <a:schemeClr val="tx1"/>
                          </a:solidFill>
                          <a:latin typeface="Calibri"/>
                        </a:defRPr>
                      </a:lvl6pPr>
                      <a:lvl7pPr marL="2742780" algn="l" defTabSz="914259" rtl="0" eaLnBrk="1" latinLnBrk="0" hangingPunct="1">
                        <a:defRPr sz="1800" kern="1200">
                          <a:solidFill>
                            <a:schemeClr val="tx1"/>
                          </a:solidFill>
                          <a:latin typeface="Calibri"/>
                        </a:defRPr>
                      </a:lvl7pPr>
                      <a:lvl8pPr marL="3199908" algn="l" defTabSz="914259" rtl="0" eaLnBrk="1" latinLnBrk="0" hangingPunct="1">
                        <a:defRPr sz="1800" kern="1200">
                          <a:solidFill>
                            <a:schemeClr val="tx1"/>
                          </a:solidFill>
                          <a:latin typeface="Calibri"/>
                        </a:defRPr>
                      </a:lvl8pPr>
                      <a:lvl9pPr marL="3657039" algn="l" defTabSz="914259" rtl="0" eaLnBrk="1" latinLnBrk="0" hangingPunct="1">
                        <a:defRPr sz="1800" kern="1200">
                          <a:solidFill>
                            <a:schemeClr val="tx1"/>
                          </a:solidFill>
                          <a:latin typeface="Calibri"/>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u="none" strike="noStrike" kern="1200" cap="none" spc="0" normalizeH="0" baseline="0" noProof="0" dirty="0">
                          <a:ln>
                            <a:noFill/>
                          </a:ln>
                          <a:solidFill>
                            <a:schemeClr val="bg1"/>
                          </a:solidFill>
                          <a:effectLst/>
                          <a:uLnTx/>
                          <a:uFillTx/>
                          <a:latin typeface="Arial" pitchFamily="34" charset="0"/>
                          <a:ea typeface="+mn-ea"/>
                          <a:cs typeface="Arial" pitchFamily="34" charset="0"/>
                        </a:rPr>
                        <a:t>n</a:t>
                      </a:r>
                      <a:r>
                        <a:rPr kumimoji="0" lang="en-US" sz="1200" b="1" i="1" u="none" strike="noStrike" kern="1200" cap="none" spc="0" normalizeH="0" baseline="-25000" noProof="0" dirty="0">
                          <a:ln>
                            <a:noFill/>
                          </a:ln>
                          <a:solidFill>
                            <a:schemeClr val="bg1"/>
                          </a:solidFill>
                          <a:effectLst/>
                          <a:uLnTx/>
                          <a:uFillTx/>
                          <a:latin typeface="Arial" pitchFamily="34" charset="0"/>
                          <a:ea typeface="+mn-ea"/>
                          <a:cs typeface="Arial" pitchFamily="34" charset="0"/>
                        </a:rPr>
                        <a:t>5</a:t>
                      </a:r>
                      <a:r>
                        <a:rPr lang="en-US" sz="1200" dirty="0">
                          <a:solidFill>
                            <a:schemeClr val="bg1"/>
                          </a:solidFill>
                          <a:latin typeface="Arial" pitchFamily="34" charset="0"/>
                          <a:cs typeface="Arial" pitchFamily="34" charset="0"/>
                        </a:rPr>
                        <a:t> [</a:t>
                      </a:r>
                      <a:r>
                        <a:rPr lang="en-US" sz="1200" i="1" dirty="0">
                          <a:solidFill>
                            <a:schemeClr val="bg1"/>
                          </a:solidFill>
                          <a:latin typeface="Arial" pitchFamily="34" charset="0"/>
                          <a:cs typeface="Arial" pitchFamily="34" charset="0"/>
                        </a:rPr>
                        <a:t>n</a:t>
                      </a:r>
                      <a:r>
                        <a:rPr lang="en-US" sz="1200" i="1" baseline="-25000" dirty="0">
                          <a:solidFill>
                            <a:schemeClr val="bg1"/>
                          </a:solidFill>
                          <a:latin typeface="Arial" pitchFamily="34" charset="0"/>
                          <a:cs typeface="Arial" pitchFamily="34" charset="0"/>
                        </a:rPr>
                        <a:t>1</a:t>
                      </a:r>
                      <a:r>
                        <a:rPr lang="en-US" sz="1200" dirty="0">
                          <a:solidFill>
                            <a:schemeClr val="bg1"/>
                          </a:solidFill>
                          <a:latin typeface="Arial" pitchFamily="34" charset="0"/>
                          <a:cs typeface="Arial" pitchFamily="34" charset="0"/>
                        </a:rPr>
                        <a:t>, </a:t>
                      </a:r>
                      <a:r>
                        <a:rPr lang="en-US" sz="1200" i="1" dirty="0">
                          <a:solidFill>
                            <a:schemeClr val="bg1"/>
                          </a:solidFill>
                          <a:latin typeface="Arial" pitchFamily="34" charset="0"/>
                          <a:cs typeface="Arial" pitchFamily="34" charset="0"/>
                        </a:rPr>
                        <a:t>n</a:t>
                      </a:r>
                      <a:r>
                        <a:rPr lang="en-US" sz="1200" i="1" baseline="-25000" dirty="0">
                          <a:solidFill>
                            <a:schemeClr val="bg1"/>
                          </a:solidFill>
                          <a:latin typeface="Arial" pitchFamily="34" charset="0"/>
                          <a:cs typeface="Arial" pitchFamily="34" charset="0"/>
                        </a:rPr>
                        <a:t>2</a:t>
                      </a:r>
                      <a:r>
                        <a:rPr lang="en-US" sz="1200" dirty="0">
                          <a:solidFill>
                            <a:schemeClr val="bg1"/>
                          </a:solidFill>
                          <a:latin typeface="Arial" pitchFamily="34" charset="0"/>
                          <a:cs typeface="Arial" pitchFamily="34" charset="0"/>
                        </a:rPr>
                        <a:t>, </a:t>
                      </a:r>
                      <a:r>
                        <a:rPr lang="en-US" sz="1200" i="1" dirty="0">
                          <a:solidFill>
                            <a:schemeClr val="bg1"/>
                          </a:solidFill>
                          <a:latin typeface="Arial" pitchFamily="34" charset="0"/>
                          <a:cs typeface="Arial" pitchFamily="34" charset="0"/>
                        </a:rPr>
                        <a:t>n</a:t>
                      </a:r>
                      <a:r>
                        <a:rPr lang="en-US" sz="1200" i="1" baseline="-25000" dirty="0">
                          <a:solidFill>
                            <a:schemeClr val="bg1"/>
                          </a:solidFill>
                          <a:latin typeface="Arial" pitchFamily="34" charset="0"/>
                          <a:cs typeface="Arial" pitchFamily="34" charset="0"/>
                        </a:rPr>
                        <a:t>3</a:t>
                      </a:r>
                      <a:r>
                        <a:rPr lang="en-US" sz="1200" dirty="0">
                          <a:solidFill>
                            <a:schemeClr val="bg1"/>
                          </a:solidFill>
                          <a:latin typeface="Arial" pitchFamily="34" charset="0"/>
                          <a:cs typeface="Arial" pitchFamily="34" charset="0"/>
                        </a:rPr>
                        <a:t>]</a:t>
                      </a:r>
                    </a:p>
                  </a:txBody>
                  <a:tcPr>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graphicFrame>
        <p:nvGraphicFramePr>
          <p:cNvPr id="349" name="Table 348">
            <a:extLst>
              <a:ext uri="{FF2B5EF4-FFF2-40B4-BE49-F238E27FC236}">
                <a16:creationId xmlns:a16="http://schemas.microsoft.com/office/drawing/2014/main" id="{48CBBABF-109A-0444-B000-3926988D0009}"/>
              </a:ext>
            </a:extLst>
          </p:cNvPr>
          <p:cNvGraphicFramePr>
            <a:graphicFrameLocks noGrp="1"/>
          </p:cNvGraphicFramePr>
          <p:nvPr/>
        </p:nvGraphicFramePr>
        <p:xfrm>
          <a:off x="3048000" y="5041900"/>
          <a:ext cx="1447800" cy="279400"/>
        </p:xfrm>
        <a:graphic>
          <a:graphicData uri="http://schemas.openxmlformats.org/drawingml/2006/table">
            <a:tbl>
              <a:tblPr firstRow="1" bandRow="1"/>
              <a:tblGrid>
                <a:gridCol w="1447800">
                  <a:extLst>
                    <a:ext uri="{9D8B030D-6E8A-4147-A177-3AD203B41FA5}">
                      <a16:colId xmlns:a16="http://schemas.microsoft.com/office/drawing/2014/main" val="20000"/>
                    </a:ext>
                  </a:extLst>
                </a:gridCol>
              </a:tblGrid>
              <a:tr h="279400">
                <a:tc>
                  <a:txBody>
                    <a:bodyPr/>
                    <a:lstStyle>
                      <a:defPPr>
                        <a:defRPr lang="en-US"/>
                      </a:defPPr>
                      <a:lvl1pPr marL="0" algn="l" defTabSz="914259" rtl="0" eaLnBrk="1" latinLnBrk="0" hangingPunct="1">
                        <a:defRPr sz="1800" kern="1200">
                          <a:solidFill>
                            <a:schemeClr val="tx1"/>
                          </a:solidFill>
                          <a:latin typeface="Calibri"/>
                        </a:defRPr>
                      </a:lvl1pPr>
                      <a:lvl2pPr marL="457130" algn="l" defTabSz="914259" rtl="0" eaLnBrk="1" latinLnBrk="0" hangingPunct="1">
                        <a:defRPr sz="1800" kern="1200">
                          <a:solidFill>
                            <a:schemeClr val="tx1"/>
                          </a:solidFill>
                          <a:latin typeface="Calibri"/>
                        </a:defRPr>
                      </a:lvl2pPr>
                      <a:lvl3pPr marL="914259" algn="l" defTabSz="914259" rtl="0" eaLnBrk="1" latinLnBrk="0" hangingPunct="1">
                        <a:defRPr sz="1800" kern="1200">
                          <a:solidFill>
                            <a:schemeClr val="tx1"/>
                          </a:solidFill>
                          <a:latin typeface="Calibri"/>
                        </a:defRPr>
                      </a:lvl3pPr>
                      <a:lvl4pPr marL="1371390" algn="l" defTabSz="914259" rtl="0" eaLnBrk="1" latinLnBrk="0" hangingPunct="1">
                        <a:defRPr sz="1800" kern="1200">
                          <a:solidFill>
                            <a:schemeClr val="tx1"/>
                          </a:solidFill>
                          <a:latin typeface="Calibri"/>
                        </a:defRPr>
                      </a:lvl4pPr>
                      <a:lvl5pPr marL="1828519" algn="l" defTabSz="914259" rtl="0" eaLnBrk="1" latinLnBrk="0" hangingPunct="1">
                        <a:defRPr sz="1800" kern="1200">
                          <a:solidFill>
                            <a:schemeClr val="tx1"/>
                          </a:solidFill>
                          <a:latin typeface="Calibri"/>
                        </a:defRPr>
                      </a:lvl5pPr>
                      <a:lvl6pPr marL="2285649" algn="l" defTabSz="914259" rtl="0" eaLnBrk="1" latinLnBrk="0" hangingPunct="1">
                        <a:defRPr sz="1800" kern="1200">
                          <a:solidFill>
                            <a:schemeClr val="tx1"/>
                          </a:solidFill>
                          <a:latin typeface="Calibri"/>
                        </a:defRPr>
                      </a:lvl6pPr>
                      <a:lvl7pPr marL="2742780" algn="l" defTabSz="914259" rtl="0" eaLnBrk="1" latinLnBrk="0" hangingPunct="1">
                        <a:defRPr sz="1800" kern="1200">
                          <a:solidFill>
                            <a:schemeClr val="tx1"/>
                          </a:solidFill>
                          <a:latin typeface="Calibri"/>
                        </a:defRPr>
                      </a:lvl7pPr>
                      <a:lvl8pPr marL="3199908" algn="l" defTabSz="914259" rtl="0" eaLnBrk="1" latinLnBrk="0" hangingPunct="1">
                        <a:defRPr sz="1800" kern="1200">
                          <a:solidFill>
                            <a:schemeClr val="tx1"/>
                          </a:solidFill>
                          <a:latin typeface="Calibri"/>
                        </a:defRPr>
                      </a:lvl8pPr>
                      <a:lvl9pPr marL="3657039" algn="l" defTabSz="914259" rtl="0" eaLnBrk="1" latinLnBrk="0" hangingPunct="1">
                        <a:defRPr sz="1800" kern="1200">
                          <a:solidFill>
                            <a:schemeClr val="tx1"/>
                          </a:solidFill>
                          <a:latin typeface="Calibri"/>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u="none" strike="noStrike" kern="1200" cap="none" spc="0" normalizeH="0" baseline="0" noProof="0" dirty="0">
                          <a:ln>
                            <a:noFill/>
                          </a:ln>
                          <a:solidFill>
                            <a:schemeClr val="bg1"/>
                          </a:solidFill>
                          <a:effectLst/>
                          <a:uLnTx/>
                          <a:uFillTx/>
                          <a:latin typeface="Arial" pitchFamily="34" charset="0"/>
                          <a:ea typeface="+mn-ea"/>
                          <a:cs typeface="Arial" pitchFamily="34" charset="0"/>
                        </a:rPr>
                        <a:t>n</a:t>
                      </a:r>
                      <a:r>
                        <a:rPr kumimoji="0" lang="en-US" sz="1200" b="1" i="1" u="none" strike="noStrike" kern="1200" cap="none" spc="0" normalizeH="0" baseline="-25000" noProof="0" dirty="0">
                          <a:ln>
                            <a:noFill/>
                          </a:ln>
                          <a:solidFill>
                            <a:schemeClr val="bg1"/>
                          </a:solidFill>
                          <a:effectLst/>
                          <a:uLnTx/>
                          <a:uFillTx/>
                          <a:latin typeface="Arial" pitchFamily="34" charset="0"/>
                          <a:ea typeface="+mn-ea"/>
                          <a:cs typeface="Arial" pitchFamily="34" charset="0"/>
                        </a:rPr>
                        <a:t>1</a:t>
                      </a:r>
                      <a:r>
                        <a:rPr lang="en-US" sz="1200" dirty="0">
                          <a:solidFill>
                            <a:schemeClr val="bg1"/>
                          </a:solidFill>
                          <a:latin typeface="Arial" pitchFamily="34" charset="0"/>
                          <a:cs typeface="Arial" pitchFamily="34" charset="0"/>
                        </a:rPr>
                        <a:t> [</a:t>
                      </a:r>
                      <a:r>
                        <a:rPr lang="en-US" sz="1200" i="1" dirty="0">
                          <a:solidFill>
                            <a:schemeClr val="bg1"/>
                          </a:solidFill>
                          <a:latin typeface="Arial" pitchFamily="34" charset="0"/>
                          <a:cs typeface="Arial" pitchFamily="34" charset="0"/>
                        </a:rPr>
                        <a:t>n</a:t>
                      </a:r>
                      <a:r>
                        <a:rPr lang="en-US" sz="1200" i="1" baseline="-25000" dirty="0">
                          <a:solidFill>
                            <a:schemeClr val="bg1"/>
                          </a:solidFill>
                          <a:latin typeface="Arial" pitchFamily="34" charset="0"/>
                          <a:cs typeface="Arial" pitchFamily="34" charset="0"/>
                        </a:rPr>
                        <a:t>2</a:t>
                      </a:r>
                      <a:r>
                        <a:rPr lang="en-US" sz="1200" dirty="0">
                          <a:solidFill>
                            <a:schemeClr val="bg1"/>
                          </a:solidFill>
                          <a:latin typeface="Arial" pitchFamily="34" charset="0"/>
                          <a:cs typeface="Arial" pitchFamily="34" charset="0"/>
                        </a:rPr>
                        <a:t>, </a:t>
                      </a:r>
                      <a:r>
                        <a:rPr lang="en-US" sz="1200" i="1" dirty="0">
                          <a:solidFill>
                            <a:schemeClr val="bg1"/>
                          </a:solidFill>
                          <a:latin typeface="Arial" pitchFamily="34" charset="0"/>
                          <a:cs typeface="Arial" pitchFamily="34" charset="0"/>
                        </a:rPr>
                        <a:t>n</a:t>
                      </a:r>
                      <a:r>
                        <a:rPr lang="en-US" sz="1200" i="1" baseline="-25000" dirty="0">
                          <a:solidFill>
                            <a:schemeClr val="bg1"/>
                          </a:solidFill>
                          <a:latin typeface="Arial" pitchFamily="34" charset="0"/>
                          <a:cs typeface="Arial" pitchFamily="34" charset="0"/>
                        </a:rPr>
                        <a:t>4</a:t>
                      </a:r>
                      <a:r>
                        <a:rPr lang="en-US" sz="1200" dirty="0">
                          <a:solidFill>
                            <a:schemeClr val="bg1"/>
                          </a:solidFill>
                          <a:latin typeface="Arial" pitchFamily="34" charset="0"/>
                          <a:cs typeface="Arial" pitchFamily="34" charset="0"/>
                        </a:rPr>
                        <a:t>]</a:t>
                      </a:r>
                    </a:p>
                  </a:txBody>
                  <a:tcPr>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graphicFrame>
        <p:nvGraphicFramePr>
          <p:cNvPr id="350" name="Table 349">
            <a:extLst>
              <a:ext uri="{FF2B5EF4-FFF2-40B4-BE49-F238E27FC236}">
                <a16:creationId xmlns:a16="http://schemas.microsoft.com/office/drawing/2014/main" id="{AA3FD82B-3367-7347-A936-11FE3E72E60E}"/>
              </a:ext>
            </a:extLst>
          </p:cNvPr>
          <p:cNvGraphicFramePr>
            <a:graphicFrameLocks noGrp="1"/>
          </p:cNvGraphicFramePr>
          <p:nvPr/>
        </p:nvGraphicFramePr>
        <p:xfrm>
          <a:off x="3810000" y="5041900"/>
          <a:ext cx="1447800" cy="279400"/>
        </p:xfrm>
        <a:graphic>
          <a:graphicData uri="http://schemas.openxmlformats.org/drawingml/2006/table">
            <a:tbl>
              <a:tblPr firstRow="1" bandRow="1"/>
              <a:tblGrid>
                <a:gridCol w="1447800">
                  <a:extLst>
                    <a:ext uri="{9D8B030D-6E8A-4147-A177-3AD203B41FA5}">
                      <a16:colId xmlns:a16="http://schemas.microsoft.com/office/drawing/2014/main" val="20000"/>
                    </a:ext>
                  </a:extLst>
                </a:gridCol>
              </a:tblGrid>
              <a:tr h="279400">
                <a:tc>
                  <a:txBody>
                    <a:bodyPr/>
                    <a:lstStyle>
                      <a:defPPr>
                        <a:defRPr lang="en-US"/>
                      </a:defPPr>
                      <a:lvl1pPr marL="0" algn="l" defTabSz="914259" rtl="0" eaLnBrk="1" latinLnBrk="0" hangingPunct="1">
                        <a:defRPr sz="1800" kern="1200">
                          <a:solidFill>
                            <a:schemeClr val="tx1"/>
                          </a:solidFill>
                          <a:latin typeface="Calibri"/>
                        </a:defRPr>
                      </a:lvl1pPr>
                      <a:lvl2pPr marL="457130" algn="l" defTabSz="914259" rtl="0" eaLnBrk="1" latinLnBrk="0" hangingPunct="1">
                        <a:defRPr sz="1800" kern="1200">
                          <a:solidFill>
                            <a:schemeClr val="tx1"/>
                          </a:solidFill>
                          <a:latin typeface="Calibri"/>
                        </a:defRPr>
                      </a:lvl2pPr>
                      <a:lvl3pPr marL="914259" algn="l" defTabSz="914259" rtl="0" eaLnBrk="1" latinLnBrk="0" hangingPunct="1">
                        <a:defRPr sz="1800" kern="1200">
                          <a:solidFill>
                            <a:schemeClr val="tx1"/>
                          </a:solidFill>
                          <a:latin typeface="Calibri"/>
                        </a:defRPr>
                      </a:lvl3pPr>
                      <a:lvl4pPr marL="1371390" algn="l" defTabSz="914259" rtl="0" eaLnBrk="1" latinLnBrk="0" hangingPunct="1">
                        <a:defRPr sz="1800" kern="1200">
                          <a:solidFill>
                            <a:schemeClr val="tx1"/>
                          </a:solidFill>
                          <a:latin typeface="Calibri"/>
                        </a:defRPr>
                      </a:lvl4pPr>
                      <a:lvl5pPr marL="1828519" algn="l" defTabSz="914259" rtl="0" eaLnBrk="1" latinLnBrk="0" hangingPunct="1">
                        <a:defRPr sz="1800" kern="1200">
                          <a:solidFill>
                            <a:schemeClr val="tx1"/>
                          </a:solidFill>
                          <a:latin typeface="Calibri"/>
                        </a:defRPr>
                      </a:lvl5pPr>
                      <a:lvl6pPr marL="2285649" algn="l" defTabSz="914259" rtl="0" eaLnBrk="1" latinLnBrk="0" hangingPunct="1">
                        <a:defRPr sz="1800" kern="1200">
                          <a:solidFill>
                            <a:schemeClr val="tx1"/>
                          </a:solidFill>
                          <a:latin typeface="Calibri"/>
                        </a:defRPr>
                      </a:lvl6pPr>
                      <a:lvl7pPr marL="2742780" algn="l" defTabSz="914259" rtl="0" eaLnBrk="1" latinLnBrk="0" hangingPunct="1">
                        <a:defRPr sz="1800" kern="1200">
                          <a:solidFill>
                            <a:schemeClr val="tx1"/>
                          </a:solidFill>
                          <a:latin typeface="Calibri"/>
                        </a:defRPr>
                      </a:lvl7pPr>
                      <a:lvl8pPr marL="3199908" algn="l" defTabSz="914259" rtl="0" eaLnBrk="1" latinLnBrk="0" hangingPunct="1">
                        <a:defRPr sz="1800" kern="1200">
                          <a:solidFill>
                            <a:schemeClr val="tx1"/>
                          </a:solidFill>
                          <a:latin typeface="Calibri"/>
                        </a:defRPr>
                      </a:lvl8pPr>
                      <a:lvl9pPr marL="3657039" algn="l" defTabSz="914259" rtl="0" eaLnBrk="1" latinLnBrk="0" hangingPunct="1">
                        <a:defRPr sz="1800" kern="1200">
                          <a:solidFill>
                            <a:schemeClr val="tx1"/>
                          </a:solidFill>
                          <a:latin typeface="Calibri"/>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u="none" strike="noStrike" kern="1200" cap="none" spc="0" normalizeH="0" baseline="0" noProof="0" dirty="0">
                          <a:ln>
                            <a:noFill/>
                          </a:ln>
                          <a:solidFill>
                            <a:schemeClr val="bg1"/>
                          </a:solidFill>
                          <a:effectLst/>
                          <a:uLnTx/>
                          <a:uFillTx/>
                          <a:latin typeface="Arial" pitchFamily="34" charset="0"/>
                          <a:ea typeface="+mn-ea"/>
                          <a:cs typeface="Arial" pitchFamily="34" charset="0"/>
                        </a:rPr>
                        <a:t>n</a:t>
                      </a:r>
                      <a:r>
                        <a:rPr kumimoji="0" lang="en-US" sz="1200" b="1" i="1" u="none" strike="noStrike" kern="1200" cap="none" spc="0" normalizeH="0" baseline="-25000" noProof="0" dirty="0">
                          <a:ln>
                            <a:noFill/>
                          </a:ln>
                          <a:solidFill>
                            <a:schemeClr val="bg1"/>
                          </a:solidFill>
                          <a:effectLst/>
                          <a:uLnTx/>
                          <a:uFillTx/>
                          <a:latin typeface="Arial" pitchFamily="34" charset="0"/>
                          <a:ea typeface="+mn-ea"/>
                          <a:cs typeface="Arial" pitchFamily="34" charset="0"/>
                        </a:rPr>
                        <a:t>2</a:t>
                      </a:r>
                      <a:r>
                        <a:rPr lang="en-US" sz="1200" dirty="0">
                          <a:solidFill>
                            <a:schemeClr val="bg1"/>
                          </a:solidFill>
                          <a:latin typeface="Arial" pitchFamily="34" charset="0"/>
                          <a:cs typeface="Arial" pitchFamily="34" charset="0"/>
                        </a:rPr>
                        <a:t> [</a:t>
                      </a:r>
                      <a:r>
                        <a:rPr lang="en-US" sz="1200" i="1" dirty="0">
                          <a:solidFill>
                            <a:schemeClr val="bg1"/>
                          </a:solidFill>
                          <a:latin typeface="Arial" pitchFamily="34" charset="0"/>
                          <a:cs typeface="Arial" pitchFamily="34" charset="0"/>
                        </a:rPr>
                        <a:t>n</a:t>
                      </a:r>
                      <a:r>
                        <a:rPr lang="en-US" sz="1200" i="1" baseline="-25000" dirty="0">
                          <a:solidFill>
                            <a:schemeClr val="bg1"/>
                          </a:solidFill>
                          <a:latin typeface="Arial" pitchFamily="34" charset="0"/>
                          <a:cs typeface="Arial" pitchFamily="34" charset="0"/>
                        </a:rPr>
                        <a:t>3</a:t>
                      </a:r>
                      <a:r>
                        <a:rPr lang="en-US" sz="1200" dirty="0">
                          <a:solidFill>
                            <a:schemeClr val="bg1"/>
                          </a:solidFill>
                          <a:latin typeface="Arial" pitchFamily="34" charset="0"/>
                          <a:cs typeface="Arial" pitchFamily="34" charset="0"/>
                        </a:rPr>
                        <a:t>, </a:t>
                      </a:r>
                      <a:r>
                        <a:rPr lang="en-US" sz="1200" i="1" dirty="0">
                          <a:solidFill>
                            <a:schemeClr val="bg1"/>
                          </a:solidFill>
                          <a:latin typeface="Arial" pitchFamily="34" charset="0"/>
                          <a:cs typeface="Arial" pitchFamily="34" charset="0"/>
                        </a:rPr>
                        <a:t>n</a:t>
                      </a:r>
                      <a:r>
                        <a:rPr lang="en-US" sz="1200" i="1" baseline="-25000" dirty="0">
                          <a:solidFill>
                            <a:schemeClr val="bg1"/>
                          </a:solidFill>
                          <a:latin typeface="Arial" pitchFamily="34" charset="0"/>
                          <a:cs typeface="Arial" pitchFamily="34" charset="0"/>
                        </a:rPr>
                        <a:t>5</a:t>
                      </a:r>
                      <a:r>
                        <a:rPr lang="en-US" sz="1200" dirty="0">
                          <a:solidFill>
                            <a:schemeClr val="bg1"/>
                          </a:solidFill>
                          <a:latin typeface="Arial" pitchFamily="34" charset="0"/>
                          <a:cs typeface="Arial" pitchFamily="34" charset="0"/>
                        </a:rPr>
                        <a:t>]</a:t>
                      </a:r>
                    </a:p>
                  </a:txBody>
                  <a:tcPr>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graphicFrame>
        <p:nvGraphicFramePr>
          <p:cNvPr id="351" name="Table 350">
            <a:extLst>
              <a:ext uri="{FF2B5EF4-FFF2-40B4-BE49-F238E27FC236}">
                <a16:creationId xmlns:a16="http://schemas.microsoft.com/office/drawing/2014/main" id="{F26A4793-95DD-494B-ABB8-085BC53D564B}"/>
              </a:ext>
            </a:extLst>
          </p:cNvPr>
          <p:cNvGraphicFramePr>
            <a:graphicFrameLocks noGrp="1"/>
          </p:cNvGraphicFramePr>
          <p:nvPr/>
        </p:nvGraphicFramePr>
        <p:xfrm>
          <a:off x="5029200" y="5041900"/>
          <a:ext cx="1447800" cy="279400"/>
        </p:xfrm>
        <a:graphic>
          <a:graphicData uri="http://schemas.openxmlformats.org/drawingml/2006/table">
            <a:tbl>
              <a:tblPr firstRow="1" bandRow="1"/>
              <a:tblGrid>
                <a:gridCol w="1447800">
                  <a:extLst>
                    <a:ext uri="{9D8B030D-6E8A-4147-A177-3AD203B41FA5}">
                      <a16:colId xmlns:a16="http://schemas.microsoft.com/office/drawing/2014/main" val="20000"/>
                    </a:ext>
                  </a:extLst>
                </a:gridCol>
              </a:tblGrid>
              <a:tr h="279400">
                <a:tc>
                  <a:txBody>
                    <a:bodyPr/>
                    <a:lstStyle>
                      <a:defPPr>
                        <a:defRPr lang="en-US"/>
                      </a:defPPr>
                      <a:lvl1pPr marL="0" algn="l" defTabSz="914259" rtl="0" eaLnBrk="1" latinLnBrk="0" hangingPunct="1">
                        <a:defRPr sz="1800" kern="1200">
                          <a:solidFill>
                            <a:schemeClr val="tx1"/>
                          </a:solidFill>
                          <a:latin typeface="Calibri"/>
                        </a:defRPr>
                      </a:lvl1pPr>
                      <a:lvl2pPr marL="457130" algn="l" defTabSz="914259" rtl="0" eaLnBrk="1" latinLnBrk="0" hangingPunct="1">
                        <a:defRPr sz="1800" kern="1200">
                          <a:solidFill>
                            <a:schemeClr val="tx1"/>
                          </a:solidFill>
                          <a:latin typeface="Calibri"/>
                        </a:defRPr>
                      </a:lvl2pPr>
                      <a:lvl3pPr marL="914259" algn="l" defTabSz="914259" rtl="0" eaLnBrk="1" latinLnBrk="0" hangingPunct="1">
                        <a:defRPr sz="1800" kern="1200">
                          <a:solidFill>
                            <a:schemeClr val="tx1"/>
                          </a:solidFill>
                          <a:latin typeface="Calibri"/>
                        </a:defRPr>
                      </a:lvl3pPr>
                      <a:lvl4pPr marL="1371390" algn="l" defTabSz="914259" rtl="0" eaLnBrk="1" latinLnBrk="0" hangingPunct="1">
                        <a:defRPr sz="1800" kern="1200">
                          <a:solidFill>
                            <a:schemeClr val="tx1"/>
                          </a:solidFill>
                          <a:latin typeface="Calibri"/>
                        </a:defRPr>
                      </a:lvl4pPr>
                      <a:lvl5pPr marL="1828519" algn="l" defTabSz="914259" rtl="0" eaLnBrk="1" latinLnBrk="0" hangingPunct="1">
                        <a:defRPr sz="1800" kern="1200">
                          <a:solidFill>
                            <a:schemeClr val="tx1"/>
                          </a:solidFill>
                          <a:latin typeface="Calibri"/>
                        </a:defRPr>
                      </a:lvl5pPr>
                      <a:lvl6pPr marL="2285649" algn="l" defTabSz="914259" rtl="0" eaLnBrk="1" latinLnBrk="0" hangingPunct="1">
                        <a:defRPr sz="1800" kern="1200">
                          <a:solidFill>
                            <a:schemeClr val="tx1"/>
                          </a:solidFill>
                          <a:latin typeface="Calibri"/>
                        </a:defRPr>
                      </a:lvl6pPr>
                      <a:lvl7pPr marL="2742780" algn="l" defTabSz="914259" rtl="0" eaLnBrk="1" latinLnBrk="0" hangingPunct="1">
                        <a:defRPr sz="1800" kern="1200">
                          <a:solidFill>
                            <a:schemeClr val="tx1"/>
                          </a:solidFill>
                          <a:latin typeface="Calibri"/>
                        </a:defRPr>
                      </a:lvl7pPr>
                      <a:lvl8pPr marL="3199908" algn="l" defTabSz="914259" rtl="0" eaLnBrk="1" latinLnBrk="0" hangingPunct="1">
                        <a:defRPr sz="1800" kern="1200">
                          <a:solidFill>
                            <a:schemeClr val="tx1"/>
                          </a:solidFill>
                          <a:latin typeface="Calibri"/>
                        </a:defRPr>
                      </a:lvl8pPr>
                      <a:lvl9pPr marL="3657039" algn="l" defTabSz="914259" rtl="0" eaLnBrk="1" latinLnBrk="0" hangingPunct="1">
                        <a:defRPr sz="1800" kern="1200">
                          <a:solidFill>
                            <a:schemeClr val="tx1"/>
                          </a:solidFill>
                          <a:latin typeface="Calibri"/>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u="none" strike="noStrike" kern="1200" cap="none" spc="0" normalizeH="0" baseline="0" noProof="0" dirty="0">
                          <a:ln>
                            <a:noFill/>
                          </a:ln>
                          <a:solidFill>
                            <a:schemeClr val="bg1"/>
                          </a:solidFill>
                          <a:effectLst/>
                          <a:uLnTx/>
                          <a:uFillTx/>
                          <a:latin typeface="Arial" pitchFamily="34" charset="0"/>
                          <a:ea typeface="+mn-ea"/>
                          <a:cs typeface="Arial" pitchFamily="34" charset="0"/>
                        </a:rPr>
                        <a:t>n</a:t>
                      </a:r>
                      <a:r>
                        <a:rPr kumimoji="0" lang="en-US" sz="1200" b="1" i="1" u="none" strike="noStrike" kern="1200" cap="none" spc="0" normalizeH="0" baseline="-25000" noProof="0" dirty="0">
                          <a:ln>
                            <a:noFill/>
                          </a:ln>
                          <a:solidFill>
                            <a:schemeClr val="bg1"/>
                          </a:solidFill>
                          <a:effectLst/>
                          <a:uLnTx/>
                          <a:uFillTx/>
                          <a:latin typeface="Arial" pitchFamily="34" charset="0"/>
                          <a:ea typeface="+mn-ea"/>
                          <a:cs typeface="Arial" pitchFamily="34" charset="0"/>
                        </a:rPr>
                        <a:t>3</a:t>
                      </a:r>
                      <a:r>
                        <a:rPr lang="en-US" sz="1200" dirty="0">
                          <a:solidFill>
                            <a:schemeClr val="bg1"/>
                          </a:solidFill>
                          <a:latin typeface="Arial" pitchFamily="34" charset="0"/>
                          <a:cs typeface="Arial" pitchFamily="34" charset="0"/>
                        </a:rPr>
                        <a:t> [</a:t>
                      </a:r>
                      <a:r>
                        <a:rPr lang="en-US" sz="1200" i="1" dirty="0">
                          <a:solidFill>
                            <a:schemeClr val="bg1"/>
                          </a:solidFill>
                          <a:latin typeface="Arial" pitchFamily="34" charset="0"/>
                          <a:cs typeface="Arial" pitchFamily="34" charset="0"/>
                        </a:rPr>
                        <a:t>n</a:t>
                      </a:r>
                      <a:r>
                        <a:rPr lang="en-US" sz="1200" i="1" baseline="-25000" dirty="0">
                          <a:solidFill>
                            <a:schemeClr val="bg1"/>
                          </a:solidFill>
                          <a:latin typeface="Arial" pitchFamily="34" charset="0"/>
                          <a:cs typeface="Arial" pitchFamily="34" charset="0"/>
                        </a:rPr>
                        <a:t>4</a:t>
                      </a:r>
                      <a:r>
                        <a:rPr lang="en-US" sz="1200" dirty="0">
                          <a:solidFill>
                            <a:schemeClr val="bg1"/>
                          </a:solidFill>
                          <a:latin typeface="Arial" pitchFamily="34" charset="0"/>
                          <a:cs typeface="Arial" pitchFamily="34" charset="0"/>
                        </a:rPr>
                        <a:t>]</a:t>
                      </a:r>
                    </a:p>
                  </a:txBody>
                  <a:tcPr>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graphicFrame>
        <p:nvGraphicFramePr>
          <p:cNvPr id="352" name="Table 351">
            <a:extLst>
              <a:ext uri="{FF2B5EF4-FFF2-40B4-BE49-F238E27FC236}">
                <a16:creationId xmlns:a16="http://schemas.microsoft.com/office/drawing/2014/main" id="{E571C622-2528-C14E-9877-16E8D1734836}"/>
              </a:ext>
            </a:extLst>
          </p:cNvPr>
          <p:cNvGraphicFramePr>
            <a:graphicFrameLocks noGrp="1"/>
          </p:cNvGraphicFramePr>
          <p:nvPr/>
        </p:nvGraphicFramePr>
        <p:xfrm>
          <a:off x="6248400" y="5041900"/>
          <a:ext cx="1447800" cy="279400"/>
        </p:xfrm>
        <a:graphic>
          <a:graphicData uri="http://schemas.openxmlformats.org/drawingml/2006/table">
            <a:tbl>
              <a:tblPr firstRow="1" bandRow="1"/>
              <a:tblGrid>
                <a:gridCol w="1447800">
                  <a:extLst>
                    <a:ext uri="{9D8B030D-6E8A-4147-A177-3AD203B41FA5}">
                      <a16:colId xmlns:a16="http://schemas.microsoft.com/office/drawing/2014/main" val="20000"/>
                    </a:ext>
                  </a:extLst>
                </a:gridCol>
              </a:tblGrid>
              <a:tr h="279400">
                <a:tc>
                  <a:txBody>
                    <a:bodyPr/>
                    <a:lstStyle>
                      <a:defPPr>
                        <a:defRPr lang="en-US"/>
                      </a:defPPr>
                      <a:lvl1pPr marL="0" algn="l" defTabSz="914259" rtl="0" eaLnBrk="1" latinLnBrk="0" hangingPunct="1">
                        <a:defRPr sz="1800" kern="1200">
                          <a:solidFill>
                            <a:schemeClr val="tx1"/>
                          </a:solidFill>
                          <a:latin typeface="Calibri"/>
                        </a:defRPr>
                      </a:lvl1pPr>
                      <a:lvl2pPr marL="457130" algn="l" defTabSz="914259" rtl="0" eaLnBrk="1" latinLnBrk="0" hangingPunct="1">
                        <a:defRPr sz="1800" kern="1200">
                          <a:solidFill>
                            <a:schemeClr val="tx1"/>
                          </a:solidFill>
                          <a:latin typeface="Calibri"/>
                        </a:defRPr>
                      </a:lvl2pPr>
                      <a:lvl3pPr marL="914259" algn="l" defTabSz="914259" rtl="0" eaLnBrk="1" latinLnBrk="0" hangingPunct="1">
                        <a:defRPr sz="1800" kern="1200">
                          <a:solidFill>
                            <a:schemeClr val="tx1"/>
                          </a:solidFill>
                          <a:latin typeface="Calibri"/>
                        </a:defRPr>
                      </a:lvl3pPr>
                      <a:lvl4pPr marL="1371390" algn="l" defTabSz="914259" rtl="0" eaLnBrk="1" latinLnBrk="0" hangingPunct="1">
                        <a:defRPr sz="1800" kern="1200">
                          <a:solidFill>
                            <a:schemeClr val="tx1"/>
                          </a:solidFill>
                          <a:latin typeface="Calibri"/>
                        </a:defRPr>
                      </a:lvl4pPr>
                      <a:lvl5pPr marL="1828519" algn="l" defTabSz="914259" rtl="0" eaLnBrk="1" latinLnBrk="0" hangingPunct="1">
                        <a:defRPr sz="1800" kern="1200">
                          <a:solidFill>
                            <a:schemeClr val="tx1"/>
                          </a:solidFill>
                          <a:latin typeface="Calibri"/>
                        </a:defRPr>
                      </a:lvl5pPr>
                      <a:lvl6pPr marL="2285649" algn="l" defTabSz="914259" rtl="0" eaLnBrk="1" latinLnBrk="0" hangingPunct="1">
                        <a:defRPr sz="1800" kern="1200">
                          <a:solidFill>
                            <a:schemeClr val="tx1"/>
                          </a:solidFill>
                          <a:latin typeface="Calibri"/>
                        </a:defRPr>
                      </a:lvl6pPr>
                      <a:lvl7pPr marL="2742780" algn="l" defTabSz="914259" rtl="0" eaLnBrk="1" latinLnBrk="0" hangingPunct="1">
                        <a:defRPr sz="1800" kern="1200">
                          <a:solidFill>
                            <a:schemeClr val="tx1"/>
                          </a:solidFill>
                          <a:latin typeface="Calibri"/>
                        </a:defRPr>
                      </a:lvl7pPr>
                      <a:lvl8pPr marL="3199908" algn="l" defTabSz="914259" rtl="0" eaLnBrk="1" latinLnBrk="0" hangingPunct="1">
                        <a:defRPr sz="1800" kern="1200">
                          <a:solidFill>
                            <a:schemeClr val="tx1"/>
                          </a:solidFill>
                          <a:latin typeface="Calibri"/>
                        </a:defRPr>
                      </a:lvl8pPr>
                      <a:lvl9pPr marL="3657039" algn="l" defTabSz="914259" rtl="0" eaLnBrk="1" latinLnBrk="0" hangingPunct="1">
                        <a:defRPr sz="1800" kern="1200">
                          <a:solidFill>
                            <a:schemeClr val="tx1"/>
                          </a:solidFill>
                          <a:latin typeface="Calibri"/>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1" u="none" strike="noStrike" kern="1200" cap="none" spc="0" normalizeH="0" baseline="0" noProof="0" dirty="0">
                          <a:ln>
                            <a:noFill/>
                          </a:ln>
                          <a:solidFill>
                            <a:schemeClr val="bg1"/>
                          </a:solidFill>
                          <a:effectLst/>
                          <a:uLnTx/>
                          <a:uFillTx/>
                          <a:latin typeface="Arial" pitchFamily="34" charset="0"/>
                          <a:ea typeface="+mn-ea"/>
                          <a:cs typeface="Arial" pitchFamily="34" charset="0"/>
                        </a:rPr>
                        <a:t>n</a:t>
                      </a:r>
                      <a:r>
                        <a:rPr kumimoji="0" lang="en-US" sz="1200" b="1" i="1" u="none" strike="noStrike" kern="1200" cap="none" spc="0" normalizeH="0" baseline="-25000" noProof="0" dirty="0">
                          <a:ln>
                            <a:noFill/>
                          </a:ln>
                          <a:solidFill>
                            <a:schemeClr val="bg1"/>
                          </a:solidFill>
                          <a:effectLst/>
                          <a:uLnTx/>
                          <a:uFillTx/>
                          <a:latin typeface="Arial" pitchFamily="34" charset="0"/>
                          <a:ea typeface="+mn-ea"/>
                          <a:cs typeface="Arial" pitchFamily="34" charset="0"/>
                        </a:rPr>
                        <a:t>4</a:t>
                      </a:r>
                      <a:r>
                        <a:rPr lang="en-US" sz="1200" dirty="0">
                          <a:solidFill>
                            <a:schemeClr val="bg1"/>
                          </a:solidFill>
                          <a:latin typeface="Arial" pitchFamily="34" charset="0"/>
                          <a:cs typeface="Arial" pitchFamily="34" charset="0"/>
                        </a:rPr>
                        <a:t> [</a:t>
                      </a:r>
                      <a:r>
                        <a:rPr lang="en-US" sz="1200" i="1" dirty="0">
                          <a:solidFill>
                            <a:schemeClr val="bg1"/>
                          </a:solidFill>
                          <a:latin typeface="Arial" pitchFamily="34" charset="0"/>
                          <a:cs typeface="Arial" pitchFamily="34" charset="0"/>
                        </a:rPr>
                        <a:t>n</a:t>
                      </a:r>
                      <a:r>
                        <a:rPr lang="en-US" sz="1200" i="1" baseline="-25000" dirty="0">
                          <a:solidFill>
                            <a:schemeClr val="bg1"/>
                          </a:solidFill>
                          <a:latin typeface="Arial" pitchFamily="34" charset="0"/>
                          <a:cs typeface="Arial" pitchFamily="34" charset="0"/>
                        </a:rPr>
                        <a:t>5</a:t>
                      </a:r>
                      <a:r>
                        <a:rPr lang="en-US" sz="1200" dirty="0">
                          <a:solidFill>
                            <a:schemeClr val="bg1"/>
                          </a:solidFill>
                          <a:latin typeface="Arial" pitchFamily="34" charset="0"/>
                          <a:cs typeface="Arial" pitchFamily="34" charset="0"/>
                        </a:rPr>
                        <a:t>]</a:t>
                      </a:r>
                    </a:p>
                  </a:txBody>
                  <a:tcPr>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
        <p:nvSpPr>
          <p:cNvPr id="113732" name="TextBox 352">
            <a:extLst>
              <a:ext uri="{FF2B5EF4-FFF2-40B4-BE49-F238E27FC236}">
                <a16:creationId xmlns:a16="http://schemas.microsoft.com/office/drawing/2014/main" id="{07329AFB-6173-7E49-9A67-95417E6247C8}"/>
              </a:ext>
            </a:extLst>
          </p:cNvPr>
          <p:cNvSpPr txBox="1">
            <a:spLocks noChangeArrowheads="1"/>
          </p:cNvSpPr>
          <p:nvPr/>
        </p:nvSpPr>
        <p:spPr bwMode="auto">
          <a:xfrm>
            <a:off x="2403754" y="2730501"/>
            <a:ext cx="59503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algn="r"/>
            <a:r>
              <a:rPr lang="en-US" altLang="en-US" sz="1600" b="1">
                <a:solidFill>
                  <a:srgbClr val="000000"/>
                </a:solidFill>
                <a:latin typeface="Arial" panose="020B0604020202020204" pitchFamily="34" charset="0"/>
              </a:rPr>
              <a:t>Map</a:t>
            </a:r>
          </a:p>
        </p:txBody>
      </p:sp>
      <p:sp>
        <p:nvSpPr>
          <p:cNvPr id="113733" name="TextBox 353">
            <a:extLst>
              <a:ext uri="{FF2B5EF4-FFF2-40B4-BE49-F238E27FC236}">
                <a16:creationId xmlns:a16="http://schemas.microsoft.com/office/drawing/2014/main" id="{251466FA-988E-BA4D-A9E8-C8D16ABFF52A}"/>
              </a:ext>
            </a:extLst>
          </p:cNvPr>
          <p:cNvSpPr txBox="1">
            <a:spLocks noChangeArrowheads="1"/>
          </p:cNvSpPr>
          <p:nvPr/>
        </p:nvSpPr>
        <p:spPr bwMode="auto">
          <a:xfrm>
            <a:off x="2075138" y="4330701"/>
            <a:ext cx="92365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algn="r"/>
            <a:r>
              <a:rPr lang="en-US" altLang="en-US" sz="1600" b="1">
                <a:solidFill>
                  <a:srgbClr val="000000"/>
                </a:solidFill>
                <a:latin typeface="Arial" panose="020B0604020202020204" pitchFamily="34" charset="0"/>
              </a:rPr>
              <a:t>Reduce</a:t>
            </a:r>
          </a:p>
        </p:txBody>
      </p:sp>
    </p:spTree>
    <p:extLst>
      <p:ext uri="{BB962C8B-B14F-4D97-AF65-F5344CB8AC3E}">
        <p14:creationId xmlns:p14="http://schemas.microsoft.com/office/powerpoint/2010/main" val="4061765698"/>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0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0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0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0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0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1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1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1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1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1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1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2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2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2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24"/>
                                        </p:tgtEl>
                                        <p:attrNameLst>
                                          <p:attrName>style.visibility</p:attrName>
                                        </p:attrNameLst>
                                      </p:cBhvr>
                                      <p:to>
                                        <p:strVal val="visible"/>
                                      </p:to>
                                    </p:set>
                                  </p:childTnLst>
                                </p:cTn>
                              </p:par>
                            </p:childTnLst>
                          </p:cTn>
                        </p:par>
                      </p:childTnLst>
                    </p:cTn>
                  </p:par>
                  <p:par>
                    <p:cTn id="41" fill="hold" nodeType="clickPar">
                      <p:stCondLst>
                        <p:cond delay="indefinite"/>
                      </p:stCondLst>
                      <p:childTnLst>
                        <p:par>
                          <p:cTn id="42" fill="hold" nodeType="withGroup">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2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2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2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28"/>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29"/>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30"/>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31"/>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32"/>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33"/>
                                        </p:tgtEl>
                                        <p:attrNameLst>
                                          <p:attrName>style.visibility</p:attrName>
                                        </p:attrNameLst>
                                      </p:cBhvr>
                                      <p:to>
                                        <p:strVal val="visible"/>
                                      </p:to>
                                    </p:set>
                                  </p:childTnLst>
                                </p:cTn>
                              </p:par>
                            </p:childTnLst>
                          </p:cTn>
                        </p:par>
                      </p:childTnLst>
                    </p:cTn>
                  </p:par>
                  <p:par>
                    <p:cTn id="61" fill="hold" nodeType="clickPar">
                      <p:stCondLst>
                        <p:cond delay="indefinite"/>
                      </p:stCondLst>
                      <p:childTnLst>
                        <p:par>
                          <p:cTn id="62" fill="hold" nodeType="withGroup">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334"/>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335"/>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336"/>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337"/>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338"/>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339"/>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340"/>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341"/>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342"/>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343"/>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344"/>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345"/>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346"/>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347"/>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348"/>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349"/>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350"/>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351"/>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3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3" grpId="0" animBg="1"/>
      <p:bldP spid="304" grpId="0" animBg="1"/>
      <p:bldP spid="308" grpId="0" animBg="1"/>
      <p:bldP spid="309" grpId="0" animBg="1"/>
      <p:bldP spid="315" grpId="0" animBg="1"/>
      <p:bldP spid="316" grpId="0" animBg="1"/>
      <p:bldP spid="317" grpId="0" animBg="1"/>
      <p:bldP spid="320" grpId="0" animBg="1"/>
      <p:bldP spid="323" grpId="0" animBg="1"/>
      <p:bldP spid="325" grpId="0" animBg="1"/>
      <p:bldP spid="326" grpId="0" animBg="1"/>
      <p:bldP spid="327" grpId="0" animBg="1"/>
      <p:bldP spid="328" grpId="0" animBg="1"/>
      <p:bldP spid="329" grpId="0" animBg="1"/>
      <p:bldP spid="330" grpId="0" animBg="1"/>
      <p:bldP spid="331" grpId="0" animBg="1"/>
      <p:bldP spid="332" grpId="0" animBg="1"/>
      <p:bldP spid="333" grpId="0" animBg="1"/>
      <p:bldP spid="334" grpId="0" animBg="1"/>
      <p:bldP spid="335" grpId="0" animBg="1"/>
      <p:bldP spid="336" grpId="0" animBg="1"/>
      <p:bldP spid="337" grpId="0" animBg="1"/>
      <p:bldP spid="338" grpId="0" animBg="1"/>
    </p:bldLst>
  </p:timing>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4689" name="Title 2">
            <a:extLst>
              <a:ext uri="{FF2B5EF4-FFF2-40B4-BE49-F238E27FC236}">
                <a16:creationId xmlns:a16="http://schemas.microsoft.com/office/drawing/2014/main" id="{F3D51BFB-7320-B040-BB46-D1C1112AFA46}"/>
              </a:ext>
            </a:extLst>
          </p:cNvPr>
          <p:cNvSpPr>
            <a:spLocks noGrp="1"/>
          </p:cNvSpPr>
          <p:nvPr>
            <p:ph type="title"/>
          </p:nvPr>
        </p:nvSpPr>
        <p:spPr/>
        <p:txBody>
          <a:bodyPr/>
          <a:lstStyle/>
          <a:p>
            <a:r>
              <a:rPr lang="en-US" altLang="en-US" dirty="0">
                <a:ea typeface="ＭＳ Ｐゴシック" panose="020B0600070205080204" pitchFamily="34" charset="-128"/>
              </a:rPr>
              <a:t>PageRank MapReduce Pseudo-Code</a:t>
            </a:r>
          </a:p>
        </p:txBody>
      </p:sp>
      <p:pic>
        <p:nvPicPr>
          <p:cNvPr id="114690" name="Content Placeholder 4" descr="graphs-pr.png">
            <a:extLst>
              <a:ext uri="{FF2B5EF4-FFF2-40B4-BE49-F238E27FC236}">
                <a16:creationId xmlns:a16="http://schemas.microsoft.com/office/drawing/2014/main" id="{9812229F-3361-4A4F-BC09-5DCAA8F3F9F4}"/>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2328655" y="2101298"/>
            <a:ext cx="6915150" cy="3771900"/>
          </a:xfrm>
        </p:spPr>
      </p:pic>
    </p:spTree>
    <p:extLst>
      <p:ext uri="{BB962C8B-B14F-4D97-AF65-F5344CB8AC3E}">
        <p14:creationId xmlns:p14="http://schemas.microsoft.com/office/powerpoint/2010/main" val="139015151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Pyspark</a:t>
            </a:r>
            <a:r>
              <a:rPr lang="en-US" dirty="0"/>
              <a:t> Implementation</a:t>
            </a:r>
          </a:p>
        </p:txBody>
      </p:sp>
      <p:sp>
        <p:nvSpPr>
          <p:cNvPr id="3" name="Content Placeholder 2"/>
          <p:cNvSpPr>
            <a:spLocks noGrp="1"/>
          </p:cNvSpPr>
          <p:nvPr>
            <p:ph idx="1"/>
          </p:nvPr>
        </p:nvSpPr>
        <p:spPr>
          <a:xfrm>
            <a:off x="1131073" y="1925247"/>
            <a:ext cx="10058400" cy="4023360"/>
          </a:xfrm>
        </p:spPr>
        <p:txBody>
          <a:bodyPr/>
          <a:lstStyle/>
          <a:p>
            <a:pPr marL="22860" indent="0">
              <a:spcBef>
                <a:spcPct val="0"/>
              </a:spcBef>
              <a:buNone/>
            </a:pPr>
            <a:r>
              <a:rPr lang="en-US" sz="1950" dirty="0">
                <a:latin typeface="Consolas"/>
                <a:ea typeface="Consolas" charset="0"/>
                <a:cs typeface="Consolas"/>
              </a:rPr>
              <a:t>links = </a:t>
            </a:r>
            <a:r>
              <a:rPr lang="en-US" sz="1950" dirty="0">
                <a:solidFill>
                  <a:srgbClr val="008040"/>
                </a:solidFill>
                <a:latin typeface="Consolas"/>
                <a:ea typeface="Consolas" charset="0"/>
                <a:cs typeface="Consolas"/>
              </a:rPr>
              <a:t># RDD of (</a:t>
            </a:r>
            <a:r>
              <a:rPr lang="en-US" sz="1950" dirty="0" err="1">
                <a:solidFill>
                  <a:srgbClr val="008040"/>
                </a:solidFill>
                <a:latin typeface="Consolas"/>
                <a:ea typeface="Consolas" charset="0"/>
                <a:cs typeface="Consolas"/>
              </a:rPr>
              <a:t>url</a:t>
            </a:r>
            <a:r>
              <a:rPr lang="en-US" sz="1950" dirty="0">
                <a:solidFill>
                  <a:srgbClr val="008040"/>
                </a:solidFill>
                <a:latin typeface="Consolas"/>
                <a:ea typeface="Consolas" charset="0"/>
                <a:cs typeface="Consolas"/>
              </a:rPr>
              <a:t>, neighbor) pairs</a:t>
            </a:r>
          </a:p>
          <a:p>
            <a:pPr marL="22860" indent="0">
              <a:spcBef>
                <a:spcPct val="0"/>
              </a:spcBef>
              <a:buNone/>
            </a:pPr>
            <a:r>
              <a:rPr lang="en-US" sz="1950" dirty="0">
                <a:latin typeface="Consolas"/>
                <a:ea typeface="Consolas" charset="0"/>
                <a:cs typeface="Consolas"/>
              </a:rPr>
              <a:t>ranks = </a:t>
            </a:r>
            <a:r>
              <a:rPr lang="en-US" sz="1950" dirty="0">
                <a:solidFill>
                  <a:srgbClr val="008040"/>
                </a:solidFill>
                <a:latin typeface="Consolas"/>
                <a:ea typeface="Consolas" charset="0"/>
                <a:cs typeface="Consolas"/>
              </a:rPr>
              <a:t># RDD of (</a:t>
            </a:r>
            <a:r>
              <a:rPr lang="en-US" sz="1950" dirty="0" err="1">
                <a:solidFill>
                  <a:srgbClr val="008040"/>
                </a:solidFill>
                <a:latin typeface="Consolas"/>
                <a:ea typeface="Consolas" charset="0"/>
                <a:cs typeface="Consolas"/>
              </a:rPr>
              <a:t>url</a:t>
            </a:r>
            <a:r>
              <a:rPr lang="en-US" sz="1950" dirty="0">
                <a:solidFill>
                  <a:srgbClr val="008040"/>
                </a:solidFill>
                <a:latin typeface="Consolas"/>
                <a:ea typeface="Consolas" charset="0"/>
                <a:cs typeface="Consolas"/>
              </a:rPr>
              <a:t>, rank) pairs</a:t>
            </a:r>
          </a:p>
          <a:p>
            <a:pPr marL="22860" indent="0">
              <a:spcBef>
                <a:spcPct val="0"/>
              </a:spcBef>
              <a:buNone/>
            </a:pPr>
            <a:endParaRPr lang="en-US" sz="1950" dirty="0">
              <a:solidFill>
                <a:srgbClr val="008000"/>
              </a:solidFill>
              <a:latin typeface="Consolas"/>
              <a:ea typeface="Consolas" charset="0"/>
              <a:cs typeface="Consolas"/>
            </a:endParaRPr>
          </a:p>
          <a:p>
            <a:pPr marL="22860" indent="0">
              <a:spcBef>
                <a:spcPct val="0"/>
              </a:spcBef>
              <a:buNone/>
            </a:pPr>
            <a:r>
              <a:rPr lang="en-US" sz="1950" b="1" dirty="0">
                <a:latin typeface="Consolas"/>
                <a:ea typeface="Consolas" charset="0"/>
                <a:cs typeface="Consolas"/>
              </a:rPr>
              <a:t>for</a:t>
            </a:r>
            <a:r>
              <a:rPr lang="en-US" sz="1950" dirty="0">
                <a:latin typeface="Consolas"/>
                <a:ea typeface="Consolas" charset="0"/>
                <a:cs typeface="Consolas"/>
              </a:rPr>
              <a:t> </a:t>
            </a:r>
            <a:r>
              <a:rPr lang="en-US" sz="1950" dirty="0" err="1">
                <a:latin typeface="Consolas"/>
                <a:ea typeface="Consolas" charset="0"/>
                <a:cs typeface="Consolas"/>
              </a:rPr>
              <a:t>i</a:t>
            </a:r>
            <a:r>
              <a:rPr lang="en-US" sz="1950" dirty="0">
                <a:latin typeface="Consolas"/>
                <a:ea typeface="Consolas" charset="0"/>
                <a:cs typeface="Consolas"/>
              </a:rPr>
              <a:t> </a:t>
            </a:r>
            <a:r>
              <a:rPr lang="en-US" sz="1950" b="1" dirty="0">
                <a:latin typeface="Consolas"/>
                <a:ea typeface="Consolas" charset="0"/>
                <a:cs typeface="Consolas"/>
              </a:rPr>
              <a:t>in</a:t>
            </a:r>
            <a:r>
              <a:rPr lang="en-US" sz="1950" dirty="0">
                <a:latin typeface="Consolas"/>
                <a:ea typeface="Consolas" charset="0"/>
                <a:cs typeface="Consolas"/>
              </a:rPr>
              <a:t> range(NUM_ITERATIONS):</a:t>
            </a:r>
          </a:p>
          <a:p>
            <a:pPr marL="22860" indent="0">
              <a:spcBef>
                <a:spcPct val="0"/>
              </a:spcBef>
              <a:buNone/>
            </a:pPr>
            <a:r>
              <a:rPr lang="en-US" sz="1950" dirty="0">
                <a:latin typeface="Consolas"/>
                <a:ea typeface="Consolas" charset="0"/>
                <a:cs typeface="Consolas"/>
              </a:rPr>
              <a:t>    </a:t>
            </a:r>
            <a:r>
              <a:rPr lang="en-US" sz="1950" b="1" dirty="0" err="1">
                <a:latin typeface="Consolas"/>
                <a:ea typeface="Consolas" charset="0"/>
                <a:cs typeface="Consolas"/>
              </a:rPr>
              <a:t>def</a:t>
            </a:r>
            <a:r>
              <a:rPr lang="en-US" sz="1950" b="1" dirty="0">
                <a:latin typeface="Consolas"/>
                <a:ea typeface="Consolas" charset="0"/>
                <a:cs typeface="Consolas"/>
              </a:rPr>
              <a:t> </a:t>
            </a:r>
            <a:r>
              <a:rPr lang="en-US" sz="1950" dirty="0" err="1">
                <a:latin typeface="Consolas"/>
                <a:ea typeface="Consolas" charset="0"/>
                <a:cs typeface="Consolas"/>
              </a:rPr>
              <a:t>compute_contribs</a:t>
            </a:r>
            <a:r>
              <a:rPr lang="en-US" sz="1950" dirty="0">
                <a:latin typeface="Consolas"/>
                <a:ea typeface="Consolas" charset="0"/>
                <a:cs typeface="Consolas"/>
              </a:rPr>
              <a:t>(pair):</a:t>
            </a:r>
            <a:br>
              <a:rPr lang="en-US" sz="1950" dirty="0">
                <a:latin typeface="Consolas"/>
                <a:ea typeface="Consolas" charset="0"/>
                <a:cs typeface="Consolas"/>
              </a:rPr>
            </a:br>
            <a:r>
              <a:rPr lang="en-US" sz="1950" dirty="0">
                <a:latin typeface="Consolas"/>
                <a:ea typeface="Consolas" charset="0"/>
                <a:cs typeface="Consolas"/>
              </a:rPr>
              <a:t>        [</a:t>
            </a:r>
            <a:r>
              <a:rPr lang="en-US" sz="1950" dirty="0" err="1">
                <a:latin typeface="Consolas"/>
                <a:ea typeface="Consolas" charset="0"/>
                <a:cs typeface="Consolas"/>
              </a:rPr>
              <a:t>url</a:t>
            </a:r>
            <a:r>
              <a:rPr lang="en-US" sz="1950" dirty="0">
                <a:latin typeface="Consolas"/>
                <a:ea typeface="Consolas" charset="0"/>
                <a:cs typeface="Consolas"/>
              </a:rPr>
              <a:t>, [links, rank]] = pair  </a:t>
            </a:r>
            <a:r>
              <a:rPr lang="en-US" sz="1950" dirty="0">
                <a:solidFill>
                  <a:srgbClr val="008000"/>
                </a:solidFill>
                <a:latin typeface="Consolas"/>
                <a:ea typeface="Consolas" charset="0"/>
                <a:cs typeface="Consolas"/>
              </a:rPr>
              <a:t># split key-value pair</a:t>
            </a:r>
          </a:p>
          <a:p>
            <a:pPr marL="22860" indent="0">
              <a:spcBef>
                <a:spcPct val="0"/>
              </a:spcBef>
              <a:buNone/>
            </a:pPr>
            <a:r>
              <a:rPr lang="en-US" sz="1950" dirty="0">
                <a:latin typeface="Consolas"/>
                <a:ea typeface="Consolas" charset="0"/>
                <a:cs typeface="Consolas"/>
              </a:rPr>
              <a:t>        </a:t>
            </a:r>
            <a:r>
              <a:rPr lang="en-US" sz="1950" b="1" dirty="0">
                <a:latin typeface="Consolas"/>
                <a:ea typeface="Consolas" charset="0"/>
                <a:cs typeface="Consolas"/>
              </a:rPr>
              <a:t>return</a:t>
            </a:r>
            <a:r>
              <a:rPr lang="en-US" sz="1950" dirty="0">
                <a:latin typeface="Consolas"/>
                <a:ea typeface="Consolas" charset="0"/>
                <a:cs typeface="Consolas"/>
              </a:rPr>
              <a:t> [(</a:t>
            </a:r>
            <a:r>
              <a:rPr lang="en-US" sz="1950" dirty="0" err="1">
                <a:latin typeface="Consolas"/>
                <a:ea typeface="Consolas" charset="0"/>
                <a:cs typeface="Consolas"/>
              </a:rPr>
              <a:t>dest</a:t>
            </a:r>
            <a:r>
              <a:rPr lang="en-US" sz="1950" dirty="0">
                <a:latin typeface="Consolas"/>
                <a:ea typeface="Consolas" charset="0"/>
                <a:cs typeface="Consolas"/>
              </a:rPr>
              <a:t>, rank/</a:t>
            </a:r>
            <a:r>
              <a:rPr lang="en-US" sz="1950" dirty="0" err="1">
                <a:latin typeface="Consolas"/>
                <a:ea typeface="Consolas" charset="0"/>
                <a:cs typeface="Consolas"/>
              </a:rPr>
              <a:t>len</a:t>
            </a:r>
            <a:r>
              <a:rPr lang="en-US" sz="1950" dirty="0">
                <a:latin typeface="Consolas"/>
                <a:ea typeface="Consolas" charset="0"/>
                <a:cs typeface="Consolas"/>
              </a:rPr>
              <a:t>(links)) </a:t>
            </a:r>
            <a:r>
              <a:rPr lang="en-US" sz="1950" b="1" dirty="0">
                <a:latin typeface="Consolas"/>
                <a:ea typeface="Consolas" charset="0"/>
                <a:cs typeface="Consolas"/>
              </a:rPr>
              <a:t>for</a:t>
            </a:r>
            <a:r>
              <a:rPr lang="en-US" sz="1950" dirty="0">
                <a:latin typeface="Consolas"/>
                <a:ea typeface="Consolas" charset="0"/>
                <a:cs typeface="Consolas"/>
              </a:rPr>
              <a:t> </a:t>
            </a:r>
            <a:r>
              <a:rPr lang="en-US" sz="1950" dirty="0" err="1">
                <a:latin typeface="Consolas"/>
                <a:ea typeface="Consolas" charset="0"/>
                <a:cs typeface="Consolas"/>
              </a:rPr>
              <a:t>dest</a:t>
            </a:r>
            <a:r>
              <a:rPr lang="en-US" sz="1950" dirty="0">
                <a:latin typeface="Consolas"/>
                <a:ea typeface="Consolas" charset="0"/>
                <a:cs typeface="Consolas"/>
              </a:rPr>
              <a:t> </a:t>
            </a:r>
            <a:r>
              <a:rPr lang="en-US" sz="1950" b="1" dirty="0">
                <a:latin typeface="Consolas"/>
                <a:ea typeface="Consolas" charset="0"/>
                <a:cs typeface="Consolas"/>
              </a:rPr>
              <a:t>in</a:t>
            </a:r>
            <a:r>
              <a:rPr lang="en-US" sz="1950" dirty="0">
                <a:latin typeface="Consolas"/>
                <a:ea typeface="Consolas" charset="0"/>
                <a:cs typeface="Consolas"/>
              </a:rPr>
              <a:t> links]</a:t>
            </a:r>
          </a:p>
          <a:p>
            <a:pPr marL="22860" indent="0">
              <a:spcBef>
                <a:spcPct val="0"/>
              </a:spcBef>
              <a:buNone/>
            </a:pPr>
            <a:endParaRPr lang="en-US" sz="1950" dirty="0">
              <a:latin typeface="Consolas"/>
              <a:ea typeface="Consolas" charset="0"/>
              <a:cs typeface="Consolas"/>
            </a:endParaRPr>
          </a:p>
          <a:p>
            <a:pPr marL="22860" indent="0">
              <a:spcBef>
                <a:spcPct val="0"/>
              </a:spcBef>
              <a:buNone/>
            </a:pPr>
            <a:r>
              <a:rPr lang="en-US" sz="1950" dirty="0">
                <a:latin typeface="Consolas"/>
                <a:ea typeface="Consolas" charset="0"/>
                <a:cs typeface="Consolas"/>
              </a:rPr>
              <a:t>    </a:t>
            </a:r>
            <a:r>
              <a:rPr lang="en-US" sz="1950" dirty="0" err="1">
                <a:latin typeface="Consolas"/>
                <a:ea typeface="Consolas" charset="0"/>
                <a:cs typeface="Consolas"/>
              </a:rPr>
              <a:t>contribs</a:t>
            </a:r>
            <a:r>
              <a:rPr lang="en-US" sz="1950" dirty="0">
                <a:latin typeface="Consolas"/>
                <a:ea typeface="Consolas" charset="0"/>
                <a:cs typeface="Consolas"/>
              </a:rPr>
              <a:t> = </a:t>
            </a:r>
            <a:r>
              <a:rPr lang="en-US" sz="1950" dirty="0" err="1">
                <a:latin typeface="Consolas"/>
                <a:ea typeface="Consolas" charset="0"/>
                <a:cs typeface="Consolas"/>
              </a:rPr>
              <a:t>links.</a:t>
            </a:r>
            <a:r>
              <a:rPr lang="en-US" sz="1950" dirty="0" err="1">
                <a:solidFill>
                  <a:srgbClr val="3366FF"/>
                </a:solidFill>
                <a:latin typeface="Consolas"/>
                <a:ea typeface="Consolas" charset="0"/>
                <a:cs typeface="Consolas"/>
              </a:rPr>
              <a:t>join</a:t>
            </a:r>
            <a:r>
              <a:rPr lang="en-US" sz="1950" dirty="0">
                <a:latin typeface="Consolas"/>
                <a:ea typeface="Consolas" charset="0"/>
                <a:cs typeface="Consolas"/>
              </a:rPr>
              <a:t>(ranks).</a:t>
            </a:r>
            <a:r>
              <a:rPr lang="en-US" sz="1950" dirty="0" err="1">
                <a:solidFill>
                  <a:srgbClr val="3366FF"/>
                </a:solidFill>
                <a:latin typeface="Consolas"/>
                <a:ea typeface="Consolas" charset="0"/>
                <a:cs typeface="Consolas"/>
              </a:rPr>
              <a:t>flatMap</a:t>
            </a:r>
            <a:r>
              <a:rPr lang="en-US" sz="1950" dirty="0">
                <a:latin typeface="Consolas"/>
                <a:ea typeface="Consolas" charset="0"/>
                <a:cs typeface="Consolas"/>
              </a:rPr>
              <a:t>(</a:t>
            </a:r>
            <a:r>
              <a:rPr lang="en-US" sz="1950" dirty="0" err="1">
                <a:latin typeface="Consolas"/>
                <a:ea typeface="Consolas" charset="0"/>
                <a:cs typeface="Consolas"/>
              </a:rPr>
              <a:t>compute_contribs</a:t>
            </a:r>
            <a:r>
              <a:rPr lang="en-US" sz="1950" dirty="0">
                <a:latin typeface="Consolas"/>
                <a:ea typeface="Consolas" charset="0"/>
                <a:cs typeface="Consolas"/>
              </a:rPr>
              <a:t>)</a:t>
            </a:r>
          </a:p>
          <a:p>
            <a:pPr marL="22860" indent="0">
              <a:spcBef>
                <a:spcPct val="0"/>
              </a:spcBef>
              <a:buNone/>
            </a:pPr>
            <a:r>
              <a:rPr lang="en-US" sz="1950" dirty="0">
                <a:latin typeface="Consolas"/>
                <a:ea typeface="Consolas" charset="0"/>
                <a:cs typeface="Consolas"/>
              </a:rPr>
              <a:t>    ranks = </a:t>
            </a:r>
            <a:r>
              <a:rPr lang="en-US" sz="1950" dirty="0" err="1">
                <a:latin typeface="Consolas"/>
                <a:ea typeface="Consolas" charset="0"/>
                <a:cs typeface="Consolas"/>
              </a:rPr>
              <a:t>contribs.</a:t>
            </a:r>
            <a:r>
              <a:rPr lang="en-US" sz="1950" dirty="0" err="1">
                <a:solidFill>
                  <a:srgbClr val="3366FF"/>
                </a:solidFill>
                <a:latin typeface="Consolas"/>
                <a:ea typeface="Consolas" charset="0"/>
                <a:cs typeface="Consolas"/>
              </a:rPr>
              <a:t>reduceByKey</a:t>
            </a:r>
            <a:r>
              <a:rPr lang="en-US" sz="1950" dirty="0">
                <a:latin typeface="Consolas"/>
                <a:ea typeface="Consolas" charset="0"/>
                <a:cs typeface="Consolas"/>
              </a:rPr>
              <a:t>(</a:t>
            </a:r>
            <a:r>
              <a:rPr lang="en-US" sz="1950" dirty="0">
                <a:solidFill>
                  <a:srgbClr val="FF0080"/>
                </a:solidFill>
                <a:latin typeface="Consolas"/>
                <a:ea typeface="Consolas" charset="0"/>
                <a:cs typeface="Consolas"/>
              </a:rPr>
              <a:t>lambda x, y: x + y</a:t>
            </a:r>
            <a:r>
              <a:rPr lang="en-US" sz="1950" dirty="0">
                <a:latin typeface="Consolas"/>
                <a:ea typeface="Consolas" charset="0"/>
                <a:cs typeface="Consolas"/>
              </a:rPr>
              <a:t>) \</a:t>
            </a:r>
            <a:br>
              <a:rPr lang="en-US" sz="1950" dirty="0">
                <a:latin typeface="Consolas"/>
                <a:ea typeface="Consolas" charset="0"/>
                <a:cs typeface="Consolas"/>
              </a:rPr>
            </a:br>
            <a:r>
              <a:rPr lang="en-US" sz="1950" dirty="0">
                <a:latin typeface="Consolas"/>
                <a:ea typeface="Consolas" charset="0"/>
                <a:cs typeface="Consolas"/>
              </a:rPr>
              <a:t>                    .</a:t>
            </a:r>
            <a:r>
              <a:rPr lang="en-US" sz="1950" dirty="0" err="1">
                <a:solidFill>
                  <a:srgbClr val="3366FF"/>
                </a:solidFill>
                <a:latin typeface="Consolas"/>
                <a:ea typeface="Consolas" charset="0"/>
                <a:cs typeface="Consolas"/>
              </a:rPr>
              <a:t>mapValues</a:t>
            </a:r>
            <a:r>
              <a:rPr lang="en-US" sz="1950" dirty="0">
                <a:latin typeface="Consolas"/>
                <a:ea typeface="Consolas" charset="0"/>
                <a:cs typeface="Consolas"/>
              </a:rPr>
              <a:t>(</a:t>
            </a:r>
            <a:r>
              <a:rPr lang="en-US" sz="1950" dirty="0">
                <a:solidFill>
                  <a:srgbClr val="FF0080"/>
                </a:solidFill>
                <a:latin typeface="Consolas"/>
                <a:ea typeface="Consolas" charset="0"/>
                <a:cs typeface="Consolas"/>
              </a:rPr>
              <a:t>lambda x: 0.15 + 0.85 * x</a:t>
            </a:r>
            <a:r>
              <a:rPr lang="en-US" sz="1950" dirty="0">
                <a:latin typeface="Consolas"/>
                <a:ea typeface="Consolas" charset="0"/>
                <a:cs typeface="Consolas"/>
              </a:rPr>
              <a:t>)</a:t>
            </a:r>
            <a:br>
              <a:rPr lang="en-US" sz="1950" dirty="0">
                <a:latin typeface="Consolas"/>
                <a:ea typeface="Consolas" charset="0"/>
                <a:cs typeface="Consolas"/>
              </a:rPr>
            </a:br>
            <a:br>
              <a:rPr lang="en-US" sz="1950" dirty="0">
                <a:latin typeface="Consolas"/>
                <a:ea typeface="Consolas" charset="0"/>
                <a:cs typeface="Consolas"/>
              </a:rPr>
            </a:br>
            <a:r>
              <a:rPr lang="en-US" sz="1950" dirty="0" err="1">
                <a:latin typeface="Consolas"/>
                <a:ea typeface="Consolas" charset="0"/>
                <a:cs typeface="Consolas"/>
              </a:rPr>
              <a:t>ranks.</a:t>
            </a:r>
            <a:r>
              <a:rPr lang="en-US" sz="1950" dirty="0" err="1">
                <a:solidFill>
                  <a:srgbClr val="3366FF"/>
                </a:solidFill>
                <a:latin typeface="Consolas"/>
                <a:ea typeface="Consolas" charset="0"/>
                <a:cs typeface="Consolas"/>
              </a:rPr>
              <a:t>saveAsTextFile</a:t>
            </a:r>
            <a:r>
              <a:rPr lang="en-US" sz="1950" dirty="0">
                <a:latin typeface="Consolas"/>
                <a:ea typeface="Consolas" charset="0"/>
                <a:cs typeface="Consolas"/>
              </a:rPr>
              <a:t>(...)</a:t>
            </a:r>
          </a:p>
        </p:txBody>
      </p:sp>
    </p:spTree>
    <p:extLst>
      <p:ext uri="{BB962C8B-B14F-4D97-AF65-F5344CB8AC3E}">
        <p14:creationId xmlns:p14="http://schemas.microsoft.com/office/powerpoint/2010/main" val="262769324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3400"/>
            <a:ext cx="10972800" cy="1143000"/>
          </a:xfrm>
        </p:spPr>
        <p:txBody>
          <a:bodyPr/>
          <a:lstStyle/>
          <a:p>
            <a:r>
              <a:rPr lang="en-US" dirty="0"/>
              <a:t>PageRank Performance</a:t>
            </a:r>
          </a:p>
        </p:txBody>
      </p:sp>
      <p:graphicFrame>
        <p:nvGraphicFramePr>
          <p:cNvPr id="4" name="Chart 3"/>
          <p:cNvGraphicFramePr>
            <a:graphicFrameLocks/>
          </p:cNvGraphicFramePr>
          <p:nvPr/>
        </p:nvGraphicFramePr>
        <p:xfrm>
          <a:off x="2628900" y="1790700"/>
          <a:ext cx="6972300" cy="42291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67298825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Other Iterative Algorithms</a:t>
            </a:r>
          </a:p>
        </p:txBody>
      </p:sp>
      <p:grpSp>
        <p:nvGrpSpPr>
          <p:cNvPr id="4" name="Group 3"/>
          <p:cNvGrpSpPr/>
          <p:nvPr/>
        </p:nvGrpSpPr>
        <p:grpSpPr>
          <a:xfrm>
            <a:off x="1097280" y="1997766"/>
            <a:ext cx="10553700" cy="4046667"/>
            <a:chOff x="381000" y="2183436"/>
            <a:chExt cx="8534400" cy="2945304"/>
          </a:xfrm>
        </p:grpSpPr>
        <p:graphicFrame>
          <p:nvGraphicFramePr>
            <p:cNvPr id="10" name="Chart 9"/>
            <p:cNvGraphicFramePr/>
            <p:nvPr/>
          </p:nvGraphicFramePr>
          <p:xfrm>
            <a:off x="381000" y="3505200"/>
            <a:ext cx="7391401" cy="1166311"/>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1" name="Chart 10"/>
            <p:cNvGraphicFramePr/>
            <p:nvPr/>
          </p:nvGraphicFramePr>
          <p:xfrm>
            <a:off x="381000" y="2183436"/>
            <a:ext cx="8534400" cy="1166311"/>
          </p:xfrm>
          <a:graphic>
            <a:graphicData uri="http://schemas.openxmlformats.org/drawingml/2006/chart">
              <c:chart xmlns:c="http://schemas.openxmlformats.org/drawingml/2006/chart" xmlns:r="http://schemas.openxmlformats.org/officeDocument/2006/relationships" r:id="rId4"/>
            </a:graphicData>
          </a:graphic>
        </p:graphicFrame>
        <p:sp>
          <p:nvSpPr>
            <p:cNvPr id="12" name="TextBox 11"/>
            <p:cNvSpPr txBox="1"/>
            <p:nvPr/>
          </p:nvSpPr>
          <p:spPr>
            <a:xfrm>
              <a:off x="3612630" y="4837526"/>
              <a:ext cx="1927222" cy="291214"/>
            </a:xfrm>
            <a:prstGeom prst="rect">
              <a:avLst/>
            </a:prstGeom>
            <a:noFill/>
          </p:spPr>
          <p:txBody>
            <a:bodyPr wrap="none" rtlCol="0">
              <a:spAutoFit/>
            </a:bodyPr>
            <a:lstStyle/>
            <a:p>
              <a:r>
                <a:rPr lang="en-US" sz="2000" dirty="0">
                  <a:cs typeface="Gill Sans Light"/>
                </a:rPr>
                <a:t>Time per Iteration (s)</a:t>
              </a:r>
            </a:p>
          </p:txBody>
        </p:sp>
      </p:grpSp>
    </p:spTree>
    <p:extLst>
      <p:ext uri="{BB962C8B-B14F-4D97-AF65-F5344CB8AC3E}">
        <p14:creationId xmlns:p14="http://schemas.microsoft.com/office/powerpoint/2010/main" val="24999448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solidFill>
                  <a:schemeClr val="tx1"/>
                </a:solidFill>
              </a:rPr>
              <a:t>The </a:t>
            </a:r>
            <a:r>
              <a:rPr lang="en-US" dirty="0" err="1">
                <a:solidFill>
                  <a:schemeClr val="tx1"/>
                </a:solidFill>
              </a:rPr>
              <a:t>Earthscope</a:t>
            </a:r>
            <a:endParaRPr lang="en-US" dirty="0"/>
          </a:p>
        </p:txBody>
      </p:sp>
      <p:sp>
        <p:nvSpPr>
          <p:cNvPr id="3" name="Content Placeholder 2"/>
          <p:cNvSpPr>
            <a:spLocks noGrp="1"/>
          </p:cNvSpPr>
          <p:nvPr>
            <p:ph idx="1"/>
          </p:nvPr>
        </p:nvSpPr>
        <p:spPr>
          <a:xfrm>
            <a:off x="1212574" y="1981200"/>
            <a:ext cx="5410200" cy="4876800"/>
          </a:xfrm>
        </p:spPr>
        <p:txBody>
          <a:bodyPr rtlCol="0">
            <a:normAutofit/>
          </a:bodyPr>
          <a:lstStyle/>
          <a:p>
            <a:pPr marL="182880" indent="-182880">
              <a:buFont typeface="Arial" pitchFamily="34" charset="0"/>
              <a:buChar char="•"/>
              <a:defRPr/>
            </a:pPr>
            <a:r>
              <a:rPr lang="en-US" dirty="0"/>
              <a:t>The </a:t>
            </a:r>
            <a:r>
              <a:rPr lang="en-US" dirty="0" err="1"/>
              <a:t>Earthscope</a:t>
            </a:r>
            <a:r>
              <a:rPr lang="en-US" dirty="0"/>
              <a:t> is the world's largest science project. Designed to track North America's geological evolution, this observatory records data over 3.8 million square miles, amassing 67 terabytes of data. It analyzes seismic slips in the San Andreas fault, and also the plume of magma underneath Yellowstone and much, much more. (http://www.msnbc.msn.com/id/44363598/ns/technology_and_science-future_of_technology/#.TmetOdQ--uI)</a:t>
            </a:r>
          </a:p>
          <a:p>
            <a:pPr marL="182880" indent="-182880">
              <a:buFont typeface="Arial" pitchFamily="34" charset="0"/>
              <a:buChar char="•"/>
              <a:defRPr/>
            </a:pPr>
            <a:endParaRPr lang="en-US" dirty="0"/>
          </a:p>
        </p:txBody>
      </p:sp>
      <p:sp>
        <p:nvSpPr>
          <p:cNvPr id="19460" name="Rectangle 1"/>
          <p:cNvSpPr>
            <a:spLocks noChangeArrowheads="1"/>
          </p:cNvSpPr>
          <p:nvPr/>
        </p:nvSpPr>
        <p:spPr bwMode="auto">
          <a:xfrm>
            <a:off x="1524000" y="-323166"/>
            <a:ext cx="412292" cy="6463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a:t>1. </a:t>
            </a:r>
          </a:p>
          <a:p>
            <a:pPr eaLnBrk="0" hangingPunct="0"/>
            <a:r>
              <a:rPr lang="en-US"/>
              <a:t>  </a:t>
            </a:r>
          </a:p>
        </p:txBody>
      </p:sp>
      <p:pic>
        <p:nvPicPr>
          <p:cNvPr id="19461" name="Picture 2" descr="http://msnbcmedia3.msn.com/j/MSNBC/Components/Photo/_new/110901-Pop1Photo-hmed-0235p.grid-4x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15200" y="1828801"/>
            <a:ext cx="3664226" cy="436613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9389174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Grade data</a:t>
            </a:r>
          </a:p>
        </p:txBody>
      </p:sp>
      <p:sp>
        <p:nvSpPr>
          <p:cNvPr id="3" name="Content Placeholder 2"/>
          <p:cNvSpPr>
            <a:spLocks noGrp="1"/>
          </p:cNvSpPr>
          <p:nvPr>
            <p:ph idx="1"/>
          </p:nvPr>
        </p:nvSpPr>
        <p:spPr/>
        <p:txBody>
          <a:bodyPr>
            <a:normAutofit lnSpcReduction="10000"/>
          </a:bodyPr>
          <a:lstStyle/>
          <a:p>
            <a:r>
              <a:rPr lang="en-US" dirty="0"/>
              <a:t>Input data</a:t>
            </a:r>
          </a:p>
          <a:p>
            <a:endParaRPr lang="en-US" dirty="0"/>
          </a:p>
          <a:p>
            <a:endParaRPr lang="en-US" dirty="0"/>
          </a:p>
          <a:p>
            <a:endParaRPr lang="en-US" dirty="0"/>
          </a:p>
          <a:p>
            <a:endParaRPr lang="en-US" dirty="0"/>
          </a:p>
          <a:p>
            <a:endParaRPr lang="en-US" dirty="0"/>
          </a:p>
          <a:p>
            <a:endParaRPr lang="en-US" dirty="0"/>
          </a:p>
          <a:p>
            <a:r>
              <a:rPr lang="en-US" dirty="0"/>
              <a:t>Schema:</a:t>
            </a:r>
          </a:p>
          <a:p>
            <a:pPr marL="457200" lvl="1" indent="0">
              <a:buNone/>
            </a:pPr>
            <a:r>
              <a:rPr lang="en-US" dirty="0"/>
              <a:t>	grade( name, hw1, hw2, hw3 )</a:t>
            </a:r>
          </a:p>
          <a:p>
            <a:pPr marL="457200" lvl="1" indent="0">
              <a:buNone/>
            </a:pPr>
            <a:r>
              <a:rPr lang="en-US" dirty="0"/>
              <a:t>	major( name, </a:t>
            </a:r>
            <a:r>
              <a:rPr lang="en-US" dirty="0" err="1"/>
              <a:t>dept</a:t>
            </a:r>
            <a:r>
              <a:rPr lang="en-US" dirty="0"/>
              <a:t> )</a:t>
            </a:r>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06757" y="2130552"/>
            <a:ext cx="5460140" cy="25968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752982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Grade data</a:t>
            </a:r>
          </a:p>
        </p:txBody>
      </p:sp>
      <p:sp>
        <p:nvSpPr>
          <p:cNvPr id="3" name="Content Placeholder 2"/>
          <p:cNvSpPr>
            <a:spLocks noGrp="1"/>
          </p:cNvSpPr>
          <p:nvPr>
            <p:ph idx="1"/>
          </p:nvPr>
        </p:nvSpPr>
        <p:spPr/>
        <p:txBody>
          <a:bodyPr/>
          <a:lstStyle/>
          <a:p>
            <a:r>
              <a:rPr lang="en-US" dirty="0"/>
              <a:t>Create a joined RDD from RDDs for grade and major</a:t>
            </a:r>
          </a:p>
        </p:txBody>
      </p:sp>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4987" y="2312989"/>
            <a:ext cx="8582025" cy="1562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41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04988" y="4010026"/>
            <a:ext cx="8839200" cy="1552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1804986" y="5776258"/>
            <a:ext cx="8497253" cy="707886"/>
          </a:xfrm>
          <a:prstGeom prst="rect">
            <a:avLst/>
          </a:prstGeom>
          <a:noFill/>
        </p:spPr>
        <p:txBody>
          <a:bodyPr wrap="square" rtlCol="0">
            <a:spAutoFit/>
          </a:bodyPr>
          <a:lstStyle/>
          <a:p>
            <a:r>
              <a:rPr lang="en-US" sz="2000" dirty="0"/>
              <a:t>Use </a:t>
            </a:r>
            <a:r>
              <a:rPr lang="en-US" sz="2000" dirty="0" err="1"/>
              <a:t>rdd.keyBy</a:t>
            </a:r>
            <a:r>
              <a:rPr lang="en-US" sz="2000" dirty="0"/>
              <a:t>() to specify the keys for joining</a:t>
            </a:r>
          </a:p>
          <a:p>
            <a:r>
              <a:rPr lang="en-US" sz="2000" dirty="0"/>
              <a:t>We still need to process the result to merge the tuples </a:t>
            </a:r>
            <a:r>
              <a:rPr lang="en-US" sz="2000" dirty="0">
                <a:sym typeface="Wingdings" pitchFamily="2" charset="2"/>
              </a:rPr>
              <a:t> PAINFUL</a:t>
            </a:r>
            <a:endParaRPr lang="en-US" sz="2000" dirty="0"/>
          </a:p>
        </p:txBody>
      </p:sp>
    </p:spTree>
    <p:extLst>
      <p:ext uri="{BB962C8B-B14F-4D97-AF65-F5344CB8AC3E}">
        <p14:creationId xmlns:p14="http://schemas.microsoft.com/office/powerpoint/2010/main" val="64532296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DataFrames</a:t>
            </a:r>
            <a:r>
              <a:rPr lang="en-US" dirty="0"/>
              <a:t> in Spark</a:t>
            </a:r>
          </a:p>
        </p:txBody>
      </p:sp>
      <p:sp>
        <p:nvSpPr>
          <p:cNvPr id="3" name="Content Placeholder 2"/>
          <p:cNvSpPr>
            <a:spLocks noGrp="1"/>
          </p:cNvSpPr>
          <p:nvPr>
            <p:ph idx="1"/>
          </p:nvPr>
        </p:nvSpPr>
        <p:spPr>
          <a:xfrm>
            <a:off x="1111195" y="1875551"/>
            <a:ext cx="10058400" cy="4023360"/>
          </a:xfrm>
        </p:spPr>
        <p:txBody>
          <a:bodyPr>
            <a:normAutofit fontScale="92500" lnSpcReduction="10000"/>
          </a:bodyPr>
          <a:lstStyle/>
          <a:p>
            <a:pPr marL="0" indent="0">
              <a:buNone/>
            </a:pPr>
            <a:r>
              <a:rPr lang="en-US" sz="1600" dirty="0"/>
              <a:t>Distributed collection of data grouped into named columns </a:t>
            </a:r>
            <a:br>
              <a:rPr lang="en-US" sz="1600" dirty="0"/>
            </a:br>
            <a:r>
              <a:rPr lang="en-US" sz="1600" dirty="0"/>
              <a:t>(i.e. RDD with schema)</a:t>
            </a:r>
          </a:p>
          <a:p>
            <a:pPr marL="0" indent="0">
              <a:buNone/>
            </a:pPr>
            <a:r>
              <a:rPr lang="en-US" sz="1600" dirty="0"/>
              <a:t>Domain-specific functions designed for common tasks</a:t>
            </a:r>
          </a:p>
          <a:p>
            <a:pPr lvl="1">
              <a:lnSpc>
                <a:spcPct val="100000"/>
              </a:lnSpc>
            </a:pPr>
            <a:r>
              <a:rPr lang="en-US" sz="1200" dirty="0"/>
              <a:t>Metadata</a:t>
            </a:r>
          </a:p>
          <a:p>
            <a:pPr lvl="1">
              <a:lnSpc>
                <a:spcPct val="100000"/>
              </a:lnSpc>
            </a:pPr>
            <a:r>
              <a:rPr lang="en-US" sz="1200" dirty="0"/>
              <a:t>Sampling</a:t>
            </a:r>
          </a:p>
          <a:p>
            <a:pPr lvl="1">
              <a:lnSpc>
                <a:spcPct val="100000"/>
              </a:lnSpc>
            </a:pPr>
            <a:r>
              <a:rPr lang="en-US" sz="1200" dirty="0"/>
              <a:t>Project, filter, aggregation, join, …</a:t>
            </a:r>
          </a:p>
          <a:p>
            <a:pPr lvl="1">
              <a:lnSpc>
                <a:spcPct val="100000"/>
              </a:lnSpc>
            </a:pPr>
            <a:r>
              <a:rPr lang="en-US" sz="1200" dirty="0"/>
              <a:t>User Defined Functions</a:t>
            </a:r>
          </a:p>
          <a:p>
            <a:pPr marL="0" indent="0">
              <a:buNone/>
            </a:pPr>
            <a:r>
              <a:rPr lang="en-US" sz="1600" dirty="0"/>
              <a:t>Available in Python, Scala, Java, and R</a:t>
            </a:r>
          </a:p>
          <a:p>
            <a:pPr marL="0" indent="0">
              <a:buNone/>
            </a:pPr>
            <a:r>
              <a:rPr lang="en-US" sz="1600" dirty="0"/>
              <a:t>Analogous to pandas </a:t>
            </a:r>
            <a:r>
              <a:rPr lang="en-US" sz="1600" dirty="0" err="1"/>
              <a:t>DataFrame</a:t>
            </a:r>
            <a:endParaRPr lang="en-US" sz="1100" dirty="0"/>
          </a:p>
          <a:p>
            <a:pPr marL="0" indent="0">
              <a:buNone/>
            </a:pPr>
            <a:r>
              <a:rPr lang="en-US" sz="1600" dirty="0"/>
              <a:t>Useful commands</a:t>
            </a:r>
          </a:p>
          <a:p>
            <a:pPr marL="457200" lvl="1" indent="0">
              <a:buNone/>
            </a:pPr>
            <a:r>
              <a:rPr lang="en-US" sz="1200" dirty="0" err="1"/>
              <a:t>rdd.toDF</a:t>
            </a:r>
            <a:r>
              <a:rPr lang="en-US" sz="1200" dirty="0"/>
              <a:t>(schema): convert </a:t>
            </a:r>
            <a:r>
              <a:rPr lang="en-US" sz="1200" dirty="0" err="1"/>
              <a:t>rdd</a:t>
            </a:r>
            <a:r>
              <a:rPr lang="en-US" sz="1200" dirty="0"/>
              <a:t> to </a:t>
            </a:r>
            <a:r>
              <a:rPr lang="en-US" sz="1200" dirty="0" err="1"/>
              <a:t>DataFrame</a:t>
            </a:r>
            <a:r>
              <a:rPr lang="en-US" sz="1200" dirty="0"/>
              <a:t> with specified schema</a:t>
            </a:r>
          </a:p>
          <a:p>
            <a:pPr marL="457200" lvl="1" indent="0">
              <a:buNone/>
            </a:pPr>
            <a:r>
              <a:rPr lang="en-US" sz="1200" dirty="0" err="1"/>
              <a:t>df.join</a:t>
            </a:r>
            <a:r>
              <a:rPr lang="en-US" sz="1200" dirty="0"/>
              <a:t>(df2, condition, type): join two data frames</a:t>
            </a:r>
          </a:p>
          <a:p>
            <a:pPr marL="457200" lvl="1" indent="0">
              <a:buNone/>
            </a:pPr>
            <a:r>
              <a:rPr lang="en-US" sz="1200" dirty="0" err="1"/>
              <a:t>df.filter</a:t>
            </a:r>
            <a:r>
              <a:rPr lang="en-US" sz="1200" dirty="0"/>
              <a:t>( expression ): apply filter to the rows </a:t>
            </a:r>
          </a:p>
          <a:p>
            <a:pPr marL="457200" lvl="1" indent="0">
              <a:buNone/>
            </a:pPr>
            <a:r>
              <a:rPr lang="en-US" sz="1200" dirty="0" err="1"/>
              <a:t>df.groupBy</a:t>
            </a:r>
            <a:r>
              <a:rPr lang="en-US" sz="1200" dirty="0"/>
              <a:t>( group ): apply group by operator</a:t>
            </a:r>
          </a:p>
          <a:p>
            <a:pPr marL="457200" lvl="1" indent="0">
              <a:buNone/>
            </a:pPr>
            <a:r>
              <a:rPr lang="en-US" sz="1200" dirty="0" err="1"/>
              <a:t>df.agg</a:t>
            </a:r>
            <a:r>
              <a:rPr lang="en-US" sz="1200" dirty="0"/>
              <a:t>([col: </a:t>
            </a:r>
            <a:r>
              <a:rPr lang="en-US" sz="1200" dirty="0" err="1"/>
              <a:t>func</a:t>
            </a:r>
            <a:r>
              <a:rPr lang="en-US" sz="1200" dirty="0"/>
              <a:t>]) : apply aggregation function on columns</a:t>
            </a:r>
          </a:p>
        </p:txBody>
      </p:sp>
    </p:spTree>
    <p:extLst>
      <p:ext uri="{BB962C8B-B14F-4D97-AF65-F5344CB8AC3E}">
        <p14:creationId xmlns:p14="http://schemas.microsoft.com/office/powerpoint/2010/main" val="298889127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5-02-17 at 6.06.04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43200" y="1061963"/>
            <a:ext cx="7315200" cy="1156305"/>
          </a:xfrm>
          <a:prstGeom prst="rect">
            <a:avLst/>
          </a:prstGeom>
        </p:spPr>
      </p:pic>
      <p:grpSp>
        <p:nvGrpSpPr>
          <p:cNvPr id="3" name="Group 2"/>
          <p:cNvGrpSpPr/>
          <p:nvPr/>
        </p:nvGrpSpPr>
        <p:grpSpPr>
          <a:xfrm>
            <a:off x="3657600" y="2650864"/>
            <a:ext cx="4648200" cy="1692537"/>
            <a:chOff x="2057400" y="2514600"/>
            <a:chExt cx="4495800" cy="1692537"/>
          </a:xfrm>
        </p:grpSpPr>
        <p:pic>
          <p:nvPicPr>
            <p:cNvPr id="6" name="Picture 5" descr="Screen Shot 2015-02-17 at 6.06.28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7400" y="3657600"/>
              <a:ext cx="4495800" cy="549537"/>
            </a:xfrm>
            <a:prstGeom prst="rect">
              <a:avLst/>
            </a:prstGeom>
          </p:spPr>
        </p:pic>
        <p:sp>
          <p:nvSpPr>
            <p:cNvPr id="2" name="Down Arrow 1"/>
            <p:cNvSpPr/>
            <p:nvPr/>
          </p:nvSpPr>
          <p:spPr bwMode="auto">
            <a:xfrm>
              <a:off x="4114800" y="2514600"/>
              <a:ext cx="457200" cy="685800"/>
            </a:xfrm>
            <a:prstGeom prst="downArrow">
              <a:avLst/>
            </a:prstGeom>
            <a:solidFill>
              <a:schemeClr val="bg1">
                <a:lumMod val="50000"/>
              </a:schemeClr>
            </a:solidFill>
            <a:ln w="571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b="1">
                <a:latin typeface="Comic Sans MS" pitchFamily="66" charset="0"/>
              </a:endParaRPr>
            </a:p>
          </p:txBody>
        </p:sp>
      </p:grpSp>
    </p:spTree>
    <p:extLst>
      <p:ext uri="{BB962C8B-B14F-4D97-AF65-F5344CB8AC3E}">
        <p14:creationId xmlns:p14="http://schemas.microsoft.com/office/powerpoint/2010/main" val="4106203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Spark </a:t>
            </a:r>
            <a:r>
              <a:rPr lang="en-US" dirty="0" err="1"/>
              <a:t>DataFrame</a:t>
            </a:r>
            <a:endParaRPr lang="en-US" dirty="0"/>
          </a:p>
        </p:txBody>
      </p:sp>
      <p:sp>
        <p:nvSpPr>
          <p:cNvPr id="3" name="Content Placeholder 2"/>
          <p:cNvSpPr>
            <a:spLocks noGrp="1"/>
          </p:cNvSpPr>
          <p:nvPr>
            <p:ph idx="1"/>
          </p:nvPr>
        </p:nvSpPr>
        <p:spPr>
          <a:xfrm>
            <a:off x="1697574" y="2326851"/>
            <a:ext cx="8850312" cy="2119689"/>
          </a:xfrm>
          <a:solidFill>
            <a:schemeClr val="tx2">
              <a:lumMod val="10000"/>
              <a:lumOff val="90000"/>
            </a:schemeClr>
          </a:solidFill>
        </p:spPr>
        <p:txBody>
          <a:bodyPr/>
          <a:lstStyle/>
          <a:p>
            <a:r>
              <a:rPr lang="en-US" sz="1600" dirty="0">
                <a:latin typeface="Consolas"/>
                <a:cs typeface="Consolas"/>
              </a:rPr>
              <a:t>&gt; head(filter(</a:t>
            </a:r>
            <a:r>
              <a:rPr lang="en-US" sz="1600" dirty="0" err="1">
                <a:latin typeface="Consolas"/>
                <a:cs typeface="Consolas"/>
              </a:rPr>
              <a:t>df</a:t>
            </a:r>
            <a:r>
              <a:rPr lang="en-US" sz="1600" dirty="0">
                <a:latin typeface="Consolas"/>
                <a:cs typeface="Consolas"/>
              </a:rPr>
              <a:t>, </a:t>
            </a:r>
            <a:r>
              <a:rPr lang="en-US" sz="1600" dirty="0" err="1">
                <a:latin typeface="Consolas"/>
                <a:cs typeface="Consolas"/>
              </a:rPr>
              <a:t>df$waiting</a:t>
            </a:r>
            <a:r>
              <a:rPr lang="en-US" sz="1600" dirty="0">
                <a:latin typeface="Consolas"/>
                <a:cs typeface="Consolas"/>
              </a:rPr>
              <a:t> &lt; 50))  # an example in R</a:t>
            </a:r>
          </a:p>
          <a:p>
            <a:r>
              <a:rPr lang="en-US" sz="1600" dirty="0">
                <a:latin typeface="Consolas"/>
                <a:cs typeface="Consolas"/>
              </a:rPr>
              <a:t>##  eruptions waiting</a:t>
            </a:r>
          </a:p>
          <a:p>
            <a:r>
              <a:rPr lang="en-US" sz="1600" dirty="0">
                <a:latin typeface="Consolas"/>
                <a:cs typeface="Consolas"/>
              </a:rPr>
              <a:t>##1     1.750      47</a:t>
            </a:r>
          </a:p>
          <a:p>
            <a:r>
              <a:rPr lang="en-US" sz="1600" dirty="0">
                <a:latin typeface="Consolas"/>
                <a:cs typeface="Consolas"/>
              </a:rPr>
              <a:t>##2     1.750      47</a:t>
            </a:r>
          </a:p>
          <a:p>
            <a:r>
              <a:rPr lang="en-US" sz="1600" dirty="0">
                <a:latin typeface="Consolas"/>
                <a:cs typeface="Consolas"/>
              </a:rPr>
              <a:t>##3     1.867      48</a:t>
            </a:r>
          </a:p>
          <a:p>
            <a:endParaRPr lang="en-US" sz="1600" dirty="0">
              <a:latin typeface="Consolas"/>
              <a:cs typeface="Consolas"/>
            </a:endParaRPr>
          </a:p>
        </p:txBody>
      </p:sp>
      <p:sp>
        <p:nvSpPr>
          <p:cNvPr id="4" name="Content Placeholder 2"/>
          <p:cNvSpPr txBox="1">
            <a:spLocks/>
          </p:cNvSpPr>
          <p:nvPr/>
        </p:nvSpPr>
        <p:spPr bwMode="auto">
          <a:xfrm>
            <a:off x="1097280" y="1737360"/>
            <a:ext cx="8850312" cy="117898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defTabSz="457200" rtl="0" eaLnBrk="0" fontAlgn="base" hangingPunct="0">
              <a:spcBef>
                <a:spcPct val="20000"/>
              </a:spcBef>
              <a:spcAft>
                <a:spcPct val="0"/>
              </a:spcAft>
              <a:buSzPct val="90000"/>
              <a:buFont typeface="Arial" pitchFamily="34" charset="0"/>
              <a:defRPr sz="2400" kern="1200">
                <a:solidFill>
                  <a:srgbClr val="404040"/>
                </a:solidFill>
                <a:latin typeface="Source Sans Pro Light"/>
                <a:ea typeface="MS PGothic" pitchFamily="34" charset="-128"/>
                <a:cs typeface="ＭＳ Ｐゴシック" charset="0"/>
              </a:defRPr>
            </a:lvl1pPr>
            <a:lvl2pPr marL="628650" indent="-171450" algn="l" defTabSz="457200" rtl="0" eaLnBrk="0" fontAlgn="base" hangingPunct="0">
              <a:spcBef>
                <a:spcPct val="20000"/>
              </a:spcBef>
              <a:spcAft>
                <a:spcPct val="0"/>
              </a:spcAft>
              <a:buSzPct val="90000"/>
              <a:buFont typeface="Arial" pitchFamily="34" charset="0"/>
              <a:buChar char="•"/>
              <a:defRPr sz="2000" kern="1200">
                <a:solidFill>
                  <a:srgbClr val="404040"/>
                </a:solidFill>
                <a:latin typeface="Source Sans Pro Light"/>
                <a:ea typeface="MS PGothic" pitchFamily="34" charset="-128"/>
                <a:cs typeface="+mn-cs"/>
              </a:defRPr>
            </a:lvl2pPr>
            <a:lvl3pPr marL="1089025" indent="-174625" algn="l" defTabSz="457200" rtl="0" eaLnBrk="0" fontAlgn="base" hangingPunct="0">
              <a:spcBef>
                <a:spcPct val="20000"/>
              </a:spcBef>
              <a:spcAft>
                <a:spcPct val="0"/>
              </a:spcAft>
              <a:buSzPct val="100000"/>
              <a:buFont typeface="Lucida Grande" charset="0"/>
              <a:buChar char="–"/>
              <a:defRPr kern="1200">
                <a:solidFill>
                  <a:srgbClr val="404040"/>
                </a:solidFill>
                <a:latin typeface="Source Sans Pro Light"/>
                <a:ea typeface="MS PGothic" pitchFamily="34" charset="-128"/>
                <a:cs typeface="+mn-cs"/>
              </a:defRPr>
            </a:lvl3pPr>
            <a:lvl4pPr marL="1541463" indent="-169863" algn="l" defTabSz="457200" rtl="0" eaLnBrk="0" fontAlgn="base" hangingPunct="0">
              <a:spcBef>
                <a:spcPct val="20000"/>
              </a:spcBef>
              <a:spcAft>
                <a:spcPct val="0"/>
              </a:spcAft>
              <a:buSzPct val="90000"/>
              <a:buFont typeface="Arial" pitchFamily="34" charset="0"/>
              <a:buChar char="•"/>
              <a:defRPr kern="1200">
                <a:solidFill>
                  <a:srgbClr val="404040"/>
                </a:solidFill>
                <a:latin typeface="Source Sans Pro Light"/>
                <a:ea typeface="MS PGothic" pitchFamily="34" charset="-128"/>
                <a:cs typeface="+mn-cs"/>
              </a:defRPr>
            </a:lvl4pPr>
            <a:lvl5pPr marL="2001838" indent="-173038" algn="l" defTabSz="457200" rtl="0" eaLnBrk="0" fontAlgn="base" hangingPunct="0">
              <a:spcBef>
                <a:spcPct val="20000"/>
              </a:spcBef>
              <a:spcAft>
                <a:spcPct val="0"/>
              </a:spcAft>
              <a:buFont typeface="Lucida Grande" charset="0"/>
              <a:buChar char="-"/>
              <a:defRPr kern="1200">
                <a:solidFill>
                  <a:srgbClr val="404040"/>
                </a:solidFill>
                <a:latin typeface="Source Sans Pro Light"/>
                <a:ea typeface="MS PGothic"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Similar APIs as single-node tools like Pandas, R, i.e., easy to learn</a:t>
            </a:r>
          </a:p>
        </p:txBody>
      </p:sp>
      <p:sp>
        <p:nvSpPr>
          <p:cNvPr id="2" name="Rectangle 1"/>
          <p:cNvSpPr/>
          <p:nvPr/>
        </p:nvSpPr>
        <p:spPr>
          <a:xfrm>
            <a:off x="1697574" y="5756646"/>
            <a:ext cx="7159332" cy="307777"/>
          </a:xfrm>
          <a:prstGeom prst="rect">
            <a:avLst/>
          </a:prstGeom>
        </p:spPr>
        <p:txBody>
          <a:bodyPr wrap="none">
            <a:spAutoFit/>
          </a:bodyPr>
          <a:lstStyle/>
          <a:p>
            <a:r>
              <a:rPr lang="en-US" sz="1400" dirty="0">
                <a:latin typeface="Source Sans Pro Light"/>
                <a:cs typeface="Source Sans Pro Light"/>
              </a:rPr>
              <a:t>*Old Faithful geyser data from http://</a:t>
            </a:r>
            <a:r>
              <a:rPr lang="en-US" sz="1400" dirty="0" err="1">
                <a:latin typeface="Source Sans Pro Light"/>
                <a:cs typeface="Source Sans Pro Light"/>
              </a:rPr>
              <a:t>www.stat.cmu.edu</a:t>
            </a:r>
            <a:r>
              <a:rPr lang="en-US" sz="1400" dirty="0">
                <a:latin typeface="Source Sans Pro Light"/>
                <a:cs typeface="Source Sans Pro Light"/>
              </a:rPr>
              <a:t>/~</a:t>
            </a:r>
            <a:r>
              <a:rPr lang="en-US" sz="1400" dirty="0" err="1">
                <a:latin typeface="Source Sans Pro Light"/>
                <a:cs typeface="Source Sans Pro Light"/>
              </a:rPr>
              <a:t>larry</a:t>
            </a:r>
            <a:r>
              <a:rPr lang="en-US" sz="1400" dirty="0">
                <a:latin typeface="Source Sans Pro Light"/>
                <a:cs typeface="Source Sans Pro Light"/>
              </a:rPr>
              <a:t>/all-of-statistics/=data/</a:t>
            </a:r>
            <a:r>
              <a:rPr lang="en-US" sz="1400" dirty="0" err="1">
                <a:latin typeface="Source Sans Pro Light"/>
                <a:cs typeface="Source Sans Pro Light"/>
              </a:rPr>
              <a:t>faithful.dat</a:t>
            </a:r>
            <a:endParaRPr lang="en-US" sz="1400" dirty="0">
              <a:latin typeface="Source Sans Pro Light"/>
              <a:cs typeface="Source Sans Pro Light"/>
            </a:endParaRPr>
          </a:p>
        </p:txBody>
      </p:sp>
      <p:sp>
        <p:nvSpPr>
          <p:cNvPr id="6" name="TextBox 5">
            <a:extLst>
              <a:ext uri="{FF2B5EF4-FFF2-40B4-BE49-F238E27FC236}">
                <a16:creationId xmlns:a16="http://schemas.microsoft.com/office/drawing/2014/main" id="{852A73C1-DEEB-2844-AB06-8E20B3391C50}"/>
              </a:ext>
            </a:extLst>
          </p:cNvPr>
          <p:cNvSpPr txBox="1"/>
          <p:nvPr/>
        </p:nvSpPr>
        <p:spPr>
          <a:xfrm>
            <a:off x="1697574" y="4686300"/>
            <a:ext cx="7833748" cy="369332"/>
          </a:xfrm>
          <a:prstGeom prst="rect">
            <a:avLst/>
          </a:prstGeom>
          <a:noFill/>
        </p:spPr>
        <p:txBody>
          <a:bodyPr wrap="none" rtlCol="0">
            <a:spAutoFit/>
          </a:bodyPr>
          <a:lstStyle/>
          <a:p>
            <a:r>
              <a:rPr lang="en-US" dirty="0"/>
              <a:t>result = </a:t>
            </a:r>
            <a:r>
              <a:rPr lang="en-US" dirty="0" err="1"/>
              <a:t>gradeDF.join</a:t>
            </a:r>
            <a:r>
              <a:rPr lang="en-US" dirty="0"/>
              <a:t>(</a:t>
            </a:r>
            <a:r>
              <a:rPr lang="en-US" dirty="0" err="1"/>
              <a:t>majorDF</a:t>
            </a:r>
            <a:r>
              <a:rPr lang="en-US" dirty="0"/>
              <a:t>, </a:t>
            </a:r>
            <a:r>
              <a:rPr lang="en-US" dirty="0" err="1"/>
              <a:t>gradeDF</a:t>
            </a:r>
            <a:r>
              <a:rPr lang="en-US" dirty="0"/>
              <a:t>['name'] == </a:t>
            </a:r>
            <a:r>
              <a:rPr lang="en-US" dirty="0" err="1"/>
              <a:t>majorDF</a:t>
            </a:r>
            <a:r>
              <a:rPr lang="en-US" dirty="0"/>
              <a:t>['name'], how='inner')</a:t>
            </a:r>
          </a:p>
        </p:txBody>
      </p:sp>
    </p:spTree>
    <p:extLst>
      <p:ext uri="{BB962C8B-B14F-4D97-AF65-F5344CB8AC3E}">
        <p14:creationId xmlns:p14="http://schemas.microsoft.com/office/powerpoint/2010/main" val="196747799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Grade data</a:t>
            </a:r>
          </a:p>
        </p:txBody>
      </p:sp>
      <p:sp>
        <p:nvSpPr>
          <p:cNvPr id="3" name="Content Placeholder 2"/>
          <p:cNvSpPr>
            <a:spLocks noGrp="1"/>
          </p:cNvSpPr>
          <p:nvPr>
            <p:ph idx="1"/>
          </p:nvPr>
        </p:nvSpPr>
        <p:spPr/>
        <p:txBody>
          <a:bodyPr/>
          <a:lstStyle/>
          <a:p>
            <a:r>
              <a:rPr lang="en-US" dirty="0"/>
              <a:t>Load the grade file into a </a:t>
            </a:r>
            <a:r>
              <a:rPr lang="en-US" dirty="0" err="1"/>
              <a:t>pySpark</a:t>
            </a:r>
            <a:r>
              <a:rPr lang="en-US" dirty="0"/>
              <a:t> </a:t>
            </a:r>
            <a:r>
              <a:rPr lang="en-US" dirty="0" err="1"/>
              <a:t>dataframe</a:t>
            </a:r>
            <a:endParaRPr lang="en-US" dirty="0"/>
          </a:p>
        </p:txBody>
      </p:sp>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2200" y="2417764"/>
            <a:ext cx="6019800" cy="3086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a:extLst>
              <a:ext uri="{FF2B5EF4-FFF2-40B4-BE49-F238E27FC236}">
                <a16:creationId xmlns:a16="http://schemas.microsoft.com/office/drawing/2014/main" id="{69513A49-9A8C-004F-892B-FA1C9C7DBCFC}"/>
              </a:ext>
            </a:extLst>
          </p:cNvPr>
          <p:cNvSpPr txBox="1"/>
          <p:nvPr/>
        </p:nvSpPr>
        <p:spPr>
          <a:xfrm>
            <a:off x="2362200" y="5638801"/>
            <a:ext cx="6173870" cy="646331"/>
          </a:xfrm>
          <a:prstGeom prst="rect">
            <a:avLst/>
          </a:prstGeom>
          <a:noFill/>
        </p:spPr>
        <p:txBody>
          <a:bodyPr wrap="none" rtlCol="0">
            <a:spAutoFit/>
          </a:bodyPr>
          <a:lstStyle/>
          <a:p>
            <a:r>
              <a:rPr lang="en-US" dirty="0"/>
              <a:t>## Better way to load data into a </a:t>
            </a:r>
            <a:r>
              <a:rPr lang="en-US" dirty="0" err="1"/>
              <a:t>dataframe</a:t>
            </a:r>
            <a:endParaRPr lang="en-US" dirty="0"/>
          </a:p>
          <a:p>
            <a:r>
              <a:rPr lang="en-US" dirty="0" err="1"/>
              <a:t>gradeDF</a:t>
            </a:r>
            <a:r>
              <a:rPr lang="en-US" dirty="0"/>
              <a:t> = </a:t>
            </a:r>
            <a:r>
              <a:rPr lang="en-US" dirty="0" err="1"/>
              <a:t>spark.read.option</a:t>
            </a:r>
            <a:r>
              <a:rPr lang="en-US" dirty="0"/>
              <a:t>("header", "true").csv("</a:t>
            </a:r>
            <a:r>
              <a:rPr lang="en-US" dirty="0" err="1"/>
              <a:t>grades.csv</a:t>
            </a:r>
            <a:r>
              <a:rPr lang="en-US" dirty="0"/>
              <a:t>")</a:t>
            </a:r>
          </a:p>
        </p:txBody>
      </p:sp>
    </p:spTree>
    <p:extLst>
      <p:ext uri="{BB962C8B-B14F-4D97-AF65-F5344CB8AC3E}">
        <p14:creationId xmlns:p14="http://schemas.microsoft.com/office/powerpoint/2010/main" val="42792214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Grade data</a:t>
            </a:r>
          </a:p>
        </p:txBody>
      </p:sp>
      <p:sp>
        <p:nvSpPr>
          <p:cNvPr id="3" name="Content Placeholder 2"/>
          <p:cNvSpPr>
            <a:spLocks noGrp="1"/>
          </p:cNvSpPr>
          <p:nvPr>
            <p:ph idx="1"/>
          </p:nvPr>
        </p:nvSpPr>
        <p:spPr/>
        <p:txBody>
          <a:bodyPr/>
          <a:lstStyle/>
          <a:p>
            <a:r>
              <a:rPr lang="en-US" dirty="0"/>
              <a:t>Load the major file into a </a:t>
            </a:r>
            <a:r>
              <a:rPr lang="en-US" dirty="0" err="1"/>
              <a:t>pySpark</a:t>
            </a:r>
            <a:r>
              <a:rPr lang="en-US" dirty="0"/>
              <a:t> data frame</a:t>
            </a:r>
          </a:p>
        </p:txBody>
      </p:sp>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2201" y="2396907"/>
            <a:ext cx="5762625" cy="31337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a:extLst>
              <a:ext uri="{FF2B5EF4-FFF2-40B4-BE49-F238E27FC236}">
                <a16:creationId xmlns:a16="http://schemas.microsoft.com/office/drawing/2014/main" id="{22B32E7E-0E91-7A4E-A55B-318137F55062}"/>
              </a:ext>
            </a:extLst>
          </p:cNvPr>
          <p:cNvSpPr txBox="1"/>
          <p:nvPr/>
        </p:nvSpPr>
        <p:spPr>
          <a:xfrm>
            <a:off x="2362201" y="5715001"/>
            <a:ext cx="6046335" cy="646331"/>
          </a:xfrm>
          <a:prstGeom prst="rect">
            <a:avLst/>
          </a:prstGeom>
          <a:noFill/>
        </p:spPr>
        <p:txBody>
          <a:bodyPr wrap="none" rtlCol="0">
            <a:spAutoFit/>
          </a:bodyPr>
          <a:lstStyle/>
          <a:p>
            <a:r>
              <a:rPr lang="en-US" dirty="0"/>
              <a:t>## Better way to load data into a </a:t>
            </a:r>
            <a:r>
              <a:rPr lang="en-US" dirty="0" err="1"/>
              <a:t>dataframe</a:t>
            </a:r>
            <a:endParaRPr lang="en-US" dirty="0"/>
          </a:p>
          <a:p>
            <a:r>
              <a:rPr lang="en-US" dirty="0" err="1"/>
              <a:t>majorDF</a:t>
            </a:r>
            <a:r>
              <a:rPr lang="en-US" dirty="0"/>
              <a:t> = </a:t>
            </a:r>
            <a:r>
              <a:rPr lang="en-US" dirty="0" err="1"/>
              <a:t>spark.read.option</a:t>
            </a:r>
            <a:r>
              <a:rPr lang="en-US" dirty="0"/>
              <a:t>("</a:t>
            </a:r>
            <a:r>
              <a:rPr lang="en-US" dirty="0" err="1"/>
              <a:t>header","true</a:t>
            </a:r>
            <a:r>
              <a:rPr lang="en-US" dirty="0"/>
              <a:t>").csv("</a:t>
            </a:r>
            <a:r>
              <a:rPr lang="en-US" dirty="0" err="1"/>
              <a:t>major.csv</a:t>
            </a:r>
            <a:r>
              <a:rPr lang="en-US" dirty="0"/>
              <a:t>")</a:t>
            </a:r>
          </a:p>
        </p:txBody>
      </p:sp>
    </p:spTree>
    <p:extLst>
      <p:ext uri="{BB962C8B-B14F-4D97-AF65-F5344CB8AC3E}">
        <p14:creationId xmlns:p14="http://schemas.microsoft.com/office/powerpoint/2010/main" val="6613033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Grade data</a:t>
            </a:r>
          </a:p>
        </p:txBody>
      </p:sp>
      <p:sp>
        <p:nvSpPr>
          <p:cNvPr id="3" name="Content Placeholder 2"/>
          <p:cNvSpPr>
            <a:spLocks noGrp="1"/>
          </p:cNvSpPr>
          <p:nvPr>
            <p:ph idx="1"/>
          </p:nvPr>
        </p:nvSpPr>
        <p:spPr>
          <a:xfrm>
            <a:off x="1097280" y="1840766"/>
            <a:ext cx="8318500" cy="5181600"/>
          </a:xfrm>
        </p:spPr>
        <p:txBody>
          <a:bodyPr/>
          <a:lstStyle/>
          <a:p>
            <a:r>
              <a:rPr lang="en-US" dirty="0"/>
              <a:t>Join two </a:t>
            </a:r>
            <a:r>
              <a:rPr lang="en-US" dirty="0" err="1"/>
              <a:t>pySpark</a:t>
            </a:r>
            <a:r>
              <a:rPr lang="en-US" dirty="0"/>
              <a:t> data frames</a:t>
            </a:r>
          </a:p>
        </p:txBody>
      </p:sp>
      <p:grpSp>
        <p:nvGrpSpPr>
          <p:cNvPr id="4" name="Group 3">
            <a:extLst>
              <a:ext uri="{FF2B5EF4-FFF2-40B4-BE49-F238E27FC236}">
                <a16:creationId xmlns:a16="http://schemas.microsoft.com/office/drawing/2014/main" id="{D9DDA329-4E5B-B348-8DE6-DDBA4F173BD8}"/>
              </a:ext>
            </a:extLst>
          </p:cNvPr>
          <p:cNvGrpSpPr/>
          <p:nvPr/>
        </p:nvGrpSpPr>
        <p:grpSpPr>
          <a:xfrm>
            <a:off x="2209799" y="2315818"/>
            <a:ext cx="7752079" cy="4457464"/>
            <a:chOff x="2189738" y="1840766"/>
            <a:chExt cx="8338561" cy="5021968"/>
          </a:xfrm>
        </p:grpSpPr>
        <p:pic>
          <p:nvPicPr>
            <p:cNvPr id="1843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9798" y="1840766"/>
              <a:ext cx="8318501" cy="7033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438"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58592" y="2681722"/>
              <a:ext cx="3508808" cy="15977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439"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89738" y="4490750"/>
              <a:ext cx="7411462" cy="437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440" name="Picture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31043" y="5099600"/>
              <a:ext cx="3079158" cy="17631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41559040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Grade data</a:t>
            </a:r>
          </a:p>
        </p:txBody>
      </p:sp>
      <p:sp>
        <p:nvSpPr>
          <p:cNvPr id="3" name="Content Placeholder 2"/>
          <p:cNvSpPr>
            <a:spLocks noGrp="1"/>
          </p:cNvSpPr>
          <p:nvPr>
            <p:ph idx="1"/>
          </p:nvPr>
        </p:nvSpPr>
        <p:spPr/>
        <p:txBody>
          <a:bodyPr/>
          <a:lstStyle/>
          <a:p>
            <a:r>
              <a:rPr lang="en-US" dirty="0"/>
              <a:t>Display schema of a data frame</a:t>
            </a:r>
          </a:p>
          <a:p>
            <a:endParaRPr lang="en-US" dirty="0"/>
          </a:p>
          <a:p>
            <a:endParaRPr lang="en-US" dirty="0"/>
          </a:p>
          <a:p>
            <a:endParaRPr lang="en-US" dirty="0"/>
          </a:p>
          <a:p>
            <a:endParaRPr lang="en-US" dirty="0"/>
          </a:p>
        </p:txBody>
      </p:sp>
      <p:pic>
        <p:nvPicPr>
          <p:cNvPr id="194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08363" y="2486025"/>
            <a:ext cx="4705350" cy="1885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8562758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Grade data</a:t>
            </a:r>
          </a:p>
        </p:txBody>
      </p:sp>
      <p:sp>
        <p:nvSpPr>
          <p:cNvPr id="3" name="Content Placeholder 2"/>
          <p:cNvSpPr>
            <a:spLocks noGrp="1"/>
          </p:cNvSpPr>
          <p:nvPr>
            <p:ph idx="1"/>
          </p:nvPr>
        </p:nvSpPr>
        <p:spPr/>
        <p:txBody>
          <a:bodyPr/>
          <a:lstStyle/>
          <a:p>
            <a:r>
              <a:rPr lang="en-US" dirty="0"/>
              <a:t>Calculate total grade</a:t>
            </a:r>
          </a:p>
          <a:p>
            <a:endParaRPr lang="en-US" dirty="0"/>
          </a:p>
          <a:p>
            <a:endParaRPr lang="en-US" dirty="0"/>
          </a:p>
          <a:p>
            <a:pPr marL="0" indent="0">
              <a:buNone/>
            </a:pPr>
            <a:endParaRPr lang="en-US" dirty="0"/>
          </a:p>
        </p:txBody>
      </p:sp>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3087" y="2607134"/>
            <a:ext cx="8763000" cy="5366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77887" y="3429000"/>
            <a:ext cx="2933700" cy="1981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926291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Variety (Complexity) </a:t>
            </a:r>
          </a:p>
        </p:txBody>
      </p:sp>
      <p:sp>
        <p:nvSpPr>
          <p:cNvPr id="3" name="Content Placeholder 2"/>
          <p:cNvSpPr>
            <a:spLocks noGrp="1"/>
          </p:cNvSpPr>
          <p:nvPr>
            <p:ph idx="1"/>
          </p:nvPr>
        </p:nvSpPr>
        <p:spPr>
          <a:xfrm>
            <a:off x="1187717" y="1936527"/>
            <a:ext cx="5285935" cy="4007074"/>
          </a:xfrm>
        </p:spPr>
        <p:txBody>
          <a:bodyPr>
            <a:normAutofit fontScale="77500" lnSpcReduction="20000"/>
          </a:bodyPr>
          <a:lstStyle/>
          <a:p>
            <a:r>
              <a:rPr lang="en-US" dirty="0"/>
              <a:t>Relational Data (Tables/Transaction/Legacy Data)</a:t>
            </a:r>
          </a:p>
          <a:p>
            <a:r>
              <a:rPr lang="en-US" dirty="0"/>
              <a:t>Text Data (Web)</a:t>
            </a:r>
          </a:p>
          <a:p>
            <a:r>
              <a:rPr lang="en-US" dirty="0"/>
              <a:t>Semi-structured Data (XML) </a:t>
            </a:r>
          </a:p>
          <a:p>
            <a:r>
              <a:rPr lang="en-US" dirty="0"/>
              <a:t>Graph Data</a:t>
            </a:r>
          </a:p>
          <a:p>
            <a:pPr lvl="1"/>
            <a:r>
              <a:rPr lang="en-US" dirty="0"/>
              <a:t>Social Network, Semantic Web (RDF), … </a:t>
            </a:r>
          </a:p>
          <a:p>
            <a:pPr marL="457200" lvl="1" indent="0">
              <a:buNone/>
            </a:pPr>
            <a:endParaRPr lang="en-US" dirty="0"/>
          </a:p>
          <a:p>
            <a:r>
              <a:rPr lang="en-US" dirty="0"/>
              <a:t>Streaming Data </a:t>
            </a:r>
          </a:p>
          <a:p>
            <a:pPr lvl="1"/>
            <a:r>
              <a:rPr lang="en-US" dirty="0"/>
              <a:t>You can only scan the data once</a:t>
            </a:r>
          </a:p>
          <a:p>
            <a:endParaRPr lang="en-US" dirty="0"/>
          </a:p>
          <a:p>
            <a:r>
              <a:rPr lang="en-US" dirty="0"/>
              <a:t>A single application can be generating/collecting many types of data  </a:t>
            </a:r>
          </a:p>
          <a:p>
            <a:endParaRPr lang="en-US" dirty="0"/>
          </a:p>
          <a:p>
            <a:r>
              <a:rPr lang="en-US" dirty="0"/>
              <a:t>Big Public Data (online, weather, finance, </a:t>
            </a:r>
            <a:r>
              <a:rPr lang="en-US" dirty="0" err="1"/>
              <a:t>etc</a:t>
            </a:r>
            <a:r>
              <a:rPr lang="en-US" dirty="0"/>
              <a:t>)  </a:t>
            </a:r>
          </a:p>
          <a:p>
            <a:endParaRPr lang="en-US" dirty="0"/>
          </a:p>
          <a:p>
            <a:pPr marL="0" indent="0">
              <a:buNone/>
            </a:pPr>
            <a:endParaRPr lang="en-US" dirty="0"/>
          </a:p>
        </p:txBody>
      </p:sp>
      <p:pic>
        <p:nvPicPr>
          <p:cNvPr id="4" name="Picture 3"/>
          <p:cNvPicPr>
            <a:picLocks noChangeAspect="1"/>
          </p:cNvPicPr>
          <p:nvPr/>
        </p:nvPicPr>
        <p:blipFill>
          <a:blip r:embed="rId2"/>
          <a:stretch>
            <a:fillRect/>
          </a:stretch>
        </p:blipFill>
        <p:spPr>
          <a:xfrm>
            <a:off x="8807046" y="1860327"/>
            <a:ext cx="1127257" cy="1123499"/>
          </a:xfrm>
          <a:prstGeom prst="rect">
            <a:avLst/>
          </a:prstGeom>
        </p:spPr>
      </p:pic>
      <p:pic>
        <p:nvPicPr>
          <p:cNvPr id="5" name="Picture 4"/>
          <p:cNvPicPr>
            <a:picLocks noChangeAspect="1"/>
          </p:cNvPicPr>
          <p:nvPr/>
        </p:nvPicPr>
        <p:blipFill>
          <a:blip r:embed="rId3"/>
          <a:stretch>
            <a:fillRect/>
          </a:stretch>
        </p:blipFill>
        <p:spPr>
          <a:xfrm>
            <a:off x="7038535" y="1860326"/>
            <a:ext cx="1559504" cy="1169628"/>
          </a:xfrm>
          <a:prstGeom prst="rect">
            <a:avLst/>
          </a:prstGeom>
        </p:spPr>
      </p:pic>
      <p:pic>
        <p:nvPicPr>
          <p:cNvPr id="6" name="Picture 5"/>
          <p:cNvPicPr>
            <a:picLocks noChangeAspect="1"/>
          </p:cNvPicPr>
          <p:nvPr/>
        </p:nvPicPr>
        <p:blipFill>
          <a:blip r:embed="rId4"/>
          <a:stretch>
            <a:fillRect/>
          </a:stretch>
        </p:blipFill>
        <p:spPr>
          <a:xfrm>
            <a:off x="8981748" y="3311452"/>
            <a:ext cx="1175797" cy="900200"/>
          </a:xfrm>
          <a:prstGeom prst="rect">
            <a:avLst/>
          </a:prstGeom>
        </p:spPr>
      </p:pic>
      <p:pic>
        <p:nvPicPr>
          <p:cNvPr id="7" name="Picture 6"/>
          <p:cNvPicPr>
            <a:picLocks noChangeAspect="1"/>
          </p:cNvPicPr>
          <p:nvPr/>
        </p:nvPicPr>
        <p:blipFill>
          <a:blip r:embed="rId5"/>
          <a:stretch>
            <a:fillRect/>
          </a:stretch>
        </p:blipFill>
        <p:spPr>
          <a:xfrm>
            <a:off x="8365816" y="4400178"/>
            <a:ext cx="1791729" cy="1057446"/>
          </a:xfrm>
          <a:prstGeom prst="rect">
            <a:avLst/>
          </a:prstGeom>
        </p:spPr>
      </p:pic>
      <p:pic>
        <p:nvPicPr>
          <p:cNvPr id="8" name="Picture 7"/>
          <p:cNvPicPr>
            <a:picLocks noChangeAspect="1"/>
          </p:cNvPicPr>
          <p:nvPr/>
        </p:nvPicPr>
        <p:blipFill>
          <a:blip r:embed="rId6"/>
          <a:stretch>
            <a:fillRect/>
          </a:stretch>
        </p:blipFill>
        <p:spPr>
          <a:xfrm>
            <a:off x="7217535" y="3195706"/>
            <a:ext cx="1589510" cy="1204473"/>
          </a:xfrm>
          <a:prstGeom prst="rect">
            <a:avLst/>
          </a:prstGeom>
        </p:spPr>
      </p:pic>
      <p:pic>
        <p:nvPicPr>
          <p:cNvPr id="9" name="Picture 8"/>
          <p:cNvPicPr>
            <a:picLocks noChangeAspect="1"/>
          </p:cNvPicPr>
          <p:nvPr/>
        </p:nvPicPr>
        <p:blipFill>
          <a:blip r:embed="rId7"/>
          <a:stretch>
            <a:fillRect/>
          </a:stretch>
        </p:blipFill>
        <p:spPr>
          <a:xfrm>
            <a:off x="6838291" y="4616977"/>
            <a:ext cx="1527524" cy="1234326"/>
          </a:xfrm>
          <a:prstGeom prst="rect">
            <a:avLst/>
          </a:prstGeom>
        </p:spPr>
      </p:pic>
      <p:sp>
        <p:nvSpPr>
          <p:cNvPr id="10" name="Slide Number Placeholder 9"/>
          <p:cNvSpPr>
            <a:spLocks noGrp="1"/>
          </p:cNvSpPr>
          <p:nvPr>
            <p:ph type="sldNum" sz="quarter" idx="12"/>
          </p:nvPr>
        </p:nvSpPr>
        <p:spPr/>
        <p:txBody>
          <a:bodyPr/>
          <a:lstStyle/>
          <a:p>
            <a:fld id="{EBFB1032-EA64-7144-B003-9BCC9D94B503}" type="slidenum">
              <a:rPr lang="en-US" smtClean="0"/>
              <a:t>8</a:t>
            </a:fld>
            <a:endParaRPr lang="en-US" dirty="0"/>
          </a:p>
        </p:txBody>
      </p:sp>
      <p:sp>
        <p:nvSpPr>
          <p:cNvPr id="11" name="Rectangle 10"/>
          <p:cNvSpPr/>
          <p:nvPr/>
        </p:nvSpPr>
        <p:spPr>
          <a:xfrm>
            <a:off x="2057400" y="5943601"/>
            <a:ext cx="4416252" cy="731263"/>
          </a:xfrm>
          <a:prstGeom prst="rect">
            <a:avLst/>
          </a:prstGeom>
          <a:solidFill>
            <a:srgbClr val="FDFFC5"/>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FF"/>
                </a:solidFill>
              </a:rPr>
              <a:t>To extract knowledge</a:t>
            </a:r>
            <a:r>
              <a:rPr lang="en-US" dirty="0">
                <a:solidFill>
                  <a:srgbClr val="0000FF"/>
                </a:solidFill>
                <a:sym typeface="Wingdings"/>
              </a:rPr>
              <a:t> all these types of data need to linked together</a:t>
            </a:r>
            <a:endParaRPr lang="en-US" dirty="0">
              <a:solidFill>
                <a:srgbClr val="0000FF"/>
              </a:solidFill>
            </a:endParaRPr>
          </a:p>
        </p:txBody>
      </p:sp>
    </p:spTree>
    <p:extLst>
      <p:ext uri="{BB962C8B-B14F-4D97-AF65-F5344CB8AC3E}">
        <p14:creationId xmlns:p14="http://schemas.microsoft.com/office/powerpoint/2010/main" val="3338044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checkerboard(across)">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Grade data</a:t>
            </a:r>
          </a:p>
        </p:txBody>
      </p:sp>
      <p:sp>
        <p:nvSpPr>
          <p:cNvPr id="3" name="Content Placeholder 2"/>
          <p:cNvSpPr>
            <a:spLocks noGrp="1"/>
          </p:cNvSpPr>
          <p:nvPr>
            <p:ph idx="1"/>
          </p:nvPr>
        </p:nvSpPr>
        <p:spPr/>
        <p:txBody>
          <a:bodyPr/>
          <a:lstStyle/>
          <a:p>
            <a:r>
              <a:rPr lang="en-US" dirty="0"/>
              <a:t>Find the students whose total grade is greater than 80</a:t>
            </a: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9800" y="2438401"/>
            <a:ext cx="6286500" cy="257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7000" y="3048001"/>
            <a:ext cx="2952750" cy="1476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6725835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Grade data</a:t>
            </a:r>
          </a:p>
        </p:txBody>
      </p:sp>
      <p:sp>
        <p:nvSpPr>
          <p:cNvPr id="3" name="Content Placeholder 2"/>
          <p:cNvSpPr>
            <a:spLocks noGrp="1"/>
          </p:cNvSpPr>
          <p:nvPr>
            <p:ph idx="1"/>
          </p:nvPr>
        </p:nvSpPr>
        <p:spPr/>
        <p:txBody>
          <a:bodyPr/>
          <a:lstStyle/>
          <a:p>
            <a:r>
              <a:rPr lang="en-US" dirty="0"/>
              <a:t>Create </a:t>
            </a:r>
            <a:r>
              <a:rPr lang="en-US" dirty="0" err="1"/>
              <a:t>Dataframe</a:t>
            </a:r>
            <a:r>
              <a:rPr lang="en-US" dirty="0"/>
              <a:t> for college information</a:t>
            </a:r>
          </a:p>
        </p:txBody>
      </p:sp>
      <p:pic>
        <p:nvPicPr>
          <p:cNvPr id="512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94452" y="2584174"/>
            <a:ext cx="7048500" cy="33432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8305576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Grade data</a:t>
            </a:r>
          </a:p>
        </p:txBody>
      </p:sp>
      <p:sp>
        <p:nvSpPr>
          <p:cNvPr id="3" name="Content Placeholder 2"/>
          <p:cNvSpPr>
            <a:spLocks noGrp="1"/>
          </p:cNvSpPr>
          <p:nvPr>
            <p:ph idx="1"/>
          </p:nvPr>
        </p:nvSpPr>
        <p:spPr/>
        <p:txBody>
          <a:bodyPr/>
          <a:lstStyle/>
          <a:p>
            <a:r>
              <a:rPr lang="en-US" dirty="0"/>
              <a:t>Count the number of departments in each college</a:t>
            </a: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9801" y="2703444"/>
            <a:ext cx="8688558" cy="2468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9801" y="3248819"/>
            <a:ext cx="3362325" cy="1504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3908117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Grade data</a:t>
            </a:r>
          </a:p>
        </p:txBody>
      </p:sp>
      <p:sp>
        <p:nvSpPr>
          <p:cNvPr id="3" name="Content Placeholder 2"/>
          <p:cNvSpPr>
            <a:spLocks noGrp="1"/>
          </p:cNvSpPr>
          <p:nvPr>
            <p:ph idx="1"/>
          </p:nvPr>
        </p:nvSpPr>
        <p:spPr>
          <a:xfrm>
            <a:off x="1142133" y="1828110"/>
            <a:ext cx="8796336" cy="5181600"/>
          </a:xfrm>
        </p:spPr>
        <p:txBody>
          <a:bodyPr/>
          <a:lstStyle/>
          <a:p>
            <a:r>
              <a:rPr lang="en-US" dirty="0"/>
              <a:t>Compute average grade of students in each college</a:t>
            </a:r>
          </a:p>
        </p:txBody>
      </p:sp>
      <p:grpSp>
        <p:nvGrpSpPr>
          <p:cNvPr id="4" name="Group 3">
            <a:extLst>
              <a:ext uri="{FF2B5EF4-FFF2-40B4-BE49-F238E27FC236}">
                <a16:creationId xmlns:a16="http://schemas.microsoft.com/office/drawing/2014/main" id="{AF2D9BD4-B343-9940-B49F-2CAA7A095C98}"/>
              </a:ext>
            </a:extLst>
          </p:cNvPr>
          <p:cNvGrpSpPr/>
          <p:nvPr/>
        </p:nvGrpSpPr>
        <p:grpSpPr>
          <a:xfrm>
            <a:off x="1795464" y="2175233"/>
            <a:ext cx="8484704" cy="4148675"/>
            <a:chOff x="1657350" y="2134232"/>
            <a:chExt cx="8934450" cy="4368582"/>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57350" y="2134232"/>
              <a:ext cx="8934450" cy="4973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2200" y="2743832"/>
              <a:ext cx="4876800" cy="18646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19264" y="4725032"/>
              <a:ext cx="8186737" cy="4852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62201" y="5210304"/>
              <a:ext cx="3100387" cy="12925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88947657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5E2799-0A0F-464F-9B42-F71A4088F7F9}"/>
              </a:ext>
            </a:extLst>
          </p:cNvPr>
          <p:cNvSpPr>
            <a:spLocks noGrp="1"/>
          </p:cNvSpPr>
          <p:nvPr>
            <p:ph type="title"/>
          </p:nvPr>
        </p:nvSpPr>
        <p:spPr/>
        <p:txBody>
          <a:bodyPr/>
          <a:lstStyle/>
          <a:p>
            <a:r>
              <a:rPr lang="en-US" dirty="0"/>
              <a:t>Example: Grade Data</a:t>
            </a:r>
          </a:p>
        </p:txBody>
      </p:sp>
      <p:sp>
        <p:nvSpPr>
          <p:cNvPr id="3" name="Content Placeholder 2">
            <a:extLst>
              <a:ext uri="{FF2B5EF4-FFF2-40B4-BE49-F238E27FC236}">
                <a16:creationId xmlns:a16="http://schemas.microsoft.com/office/drawing/2014/main" id="{19E820D4-5556-1A4C-B941-D7607740A6B3}"/>
              </a:ext>
            </a:extLst>
          </p:cNvPr>
          <p:cNvSpPr>
            <a:spLocks noGrp="1"/>
          </p:cNvSpPr>
          <p:nvPr>
            <p:ph idx="1"/>
          </p:nvPr>
        </p:nvSpPr>
        <p:spPr/>
        <p:txBody>
          <a:bodyPr/>
          <a:lstStyle/>
          <a:p>
            <a:r>
              <a:rPr lang="en-US" dirty="0"/>
              <a:t>We can do this all with SQL inside Spark too</a:t>
            </a:r>
          </a:p>
        </p:txBody>
      </p:sp>
      <p:sp>
        <p:nvSpPr>
          <p:cNvPr id="4" name="TextBox 3">
            <a:extLst>
              <a:ext uri="{FF2B5EF4-FFF2-40B4-BE49-F238E27FC236}">
                <a16:creationId xmlns:a16="http://schemas.microsoft.com/office/drawing/2014/main" id="{4D055A2E-E550-3A4B-88E5-A0F47B72E99B}"/>
              </a:ext>
            </a:extLst>
          </p:cNvPr>
          <p:cNvSpPr txBox="1"/>
          <p:nvPr/>
        </p:nvSpPr>
        <p:spPr>
          <a:xfrm>
            <a:off x="1440842" y="2438038"/>
            <a:ext cx="9310315" cy="3539430"/>
          </a:xfrm>
          <a:prstGeom prst="rect">
            <a:avLst/>
          </a:prstGeom>
          <a:noFill/>
        </p:spPr>
        <p:txBody>
          <a:bodyPr wrap="square" rtlCol="0">
            <a:spAutoFit/>
          </a:bodyPr>
          <a:lstStyle/>
          <a:p>
            <a:r>
              <a:rPr lang="en-US" sz="1400" dirty="0">
                <a:latin typeface="Courier New" panose="02070309020205020404" pitchFamily="49" charset="0"/>
                <a:cs typeface="Courier New" panose="02070309020205020404" pitchFamily="49" charset="0"/>
              </a:rPr>
              <a:t># First, register the table for SQL so it will be recognized in the SQL statement</a:t>
            </a:r>
          </a:p>
          <a:p>
            <a:r>
              <a:rPr lang="en-US" sz="1400" dirty="0" err="1">
                <a:latin typeface="Courier New" panose="02070309020205020404" pitchFamily="49" charset="0"/>
                <a:cs typeface="Courier New" panose="02070309020205020404" pitchFamily="49" charset="0"/>
              </a:rPr>
              <a:t>studentsDF.registerTempTable</a:t>
            </a:r>
            <a:r>
              <a:rPr lang="en-US" sz="1400" dirty="0">
                <a:latin typeface="Courier New" panose="02070309020205020404" pitchFamily="49" charset="0"/>
                <a:cs typeface="Courier New" panose="02070309020205020404" pitchFamily="49" charset="0"/>
              </a:rPr>
              <a:t>("</a:t>
            </a:r>
            <a:r>
              <a:rPr lang="en-US" sz="1400" dirty="0" err="1">
                <a:latin typeface="Courier New" panose="02070309020205020404" pitchFamily="49" charset="0"/>
                <a:cs typeface="Courier New" panose="02070309020205020404" pitchFamily="49" charset="0"/>
              </a:rPr>
              <a:t>studentsDF</a:t>
            </a:r>
            <a:r>
              <a:rPr lang="en-US" sz="1400" dirty="0">
                <a:latin typeface="Courier New" panose="02070309020205020404" pitchFamily="49" charset="0"/>
                <a:cs typeface="Courier New" panose="02070309020205020404" pitchFamily="49" charset="0"/>
              </a:rPr>
              <a:t>")</a:t>
            </a:r>
          </a:p>
          <a:p>
            <a:endParaRPr lang="en-US" sz="1400" dirty="0">
              <a:latin typeface="Courier New" panose="02070309020205020404" pitchFamily="49" charset="0"/>
              <a:cs typeface="Courier New" panose="02070309020205020404" pitchFamily="49" charset="0"/>
            </a:endParaRPr>
          </a:p>
          <a:p>
            <a:r>
              <a:rPr lang="en-US" sz="1400" dirty="0">
                <a:latin typeface="Courier New" panose="02070309020205020404" pitchFamily="49" charset="0"/>
                <a:cs typeface="Courier New" panose="02070309020205020404" pitchFamily="49" charset="0"/>
              </a:rPr>
              <a:t>res = </a:t>
            </a:r>
            <a:r>
              <a:rPr lang="en-US" sz="1400" dirty="0" err="1">
                <a:latin typeface="Courier New" panose="02070309020205020404" pitchFamily="49" charset="0"/>
                <a:cs typeface="Courier New" panose="02070309020205020404" pitchFamily="49" charset="0"/>
              </a:rPr>
              <a:t>spark.sql</a:t>
            </a:r>
            <a:r>
              <a:rPr lang="en-US" sz="1400" dirty="0">
                <a:latin typeface="Courier New" panose="02070309020205020404" pitchFamily="49" charset="0"/>
                <a:cs typeface="Courier New" panose="02070309020205020404" pitchFamily="49" charset="0"/>
              </a:rPr>
              <a:t>("""</a:t>
            </a:r>
          </a:p>
          <a:p>
            <a:r>
              <a:rPr lang="en-US" sz="1400" dirty="0">
                <a:latin typeface="Courier New" panose="02070309020205020404" pitchFamily="49" charset="0"/>
                <a:cs typeface="Courier New" panose="02070309020205020404" pitchFamily="49" charset="0"/>
              </a:rPr>
              <a:t>           select </a:t>
            </a:r>
            <a:r>
              <a:rPr lang="en-US" sz="1400" dirty="0" err="1">
                <a:latin typeface="Courier New" panose="02070309020205020404" pitchFamily="49" charset="0"/>
                <a:cs typeface="Courier New" panose="02070309020205020404" pitchFamily="49" charset="0"/>
              </a:rPr>
              <a:t>collegename</a:t>
            </a:r>
            <a:r>
              <a:rPr lang="en-US" sz="1400" dirty="0">
                <a:latin typeface="Courier New" panose="02070309020205020404" pitchFamily="49" charset="0"/>
                <a:cs typeface="Courier New" panose="02070309020205020404" pitchFamily="49" charset="0"/>
              </a:rPr>
              <a:t>, AVG(</a:t>
            </a:r>
            <a:r>
              <a:rPr lang="en-US" sz="1400" dirty="0" err="1">
                <a:latin typeface="Courier New" panose="02070309020205020404" pitchFamily="49" charset="0"/>
                <a:cs typeface="Courier New" panose="02070309020205020404" pitchFamily="49" charset="0"/>
              </a:rPr>
              <a:t>hwgrade</a:t>
            </a:r>
            <a:r>
              <a:rPr lang="en-US" sz="1400" dirty="0">
                <a:latin typeface="Courier New" panose="02070309020205020404" pitchFamily="49" charset="0"/>
                <a:cs typeface="Courier New" panose="02070309020205020404" pitchFamily="49" charset="0"/>
              </a:rPr>
              <a:t>) from </a:t>
            </a:r>
            <a:r>
              <a:rPr lang="en-US" sz="1400" dirty="0" err="1">
                <a:latin typeface="Courier New" panose="02070309020205020404" pitchFamily="49" charset="0"/>
                <a:cs typeface="Courier New" panose="02070309020205020404" pitchFamily="49" charset="0"/>
              </a:rPr>
              <a:t>studentsDF</a:t>
            </a:r>
            <a:r>
              <a:rPr lang="en-US" sz="1400" dirty="0">
                <a:latin typeface="Courier New" panose="02070309020205020404" pitchFamily="49" charset="0"/>
                <a:cs typeface="Courier New" panose="02070309020205020404" pitchFamily="49" charset="0"/>
              </a:rPr>
              <a:t> </a:t>
            </a:r>
          </a:p>
          <a:p>
            <a:r>
              <a:rPr lang="en-US" sz="1400" dirty="0">
                <a:latin typeface="Courier New" panose="02070309020205020404" pitchFamily="49" charset="0"/>
                <a:cs typeface="Courier New" panose="02070309020205020404" pitchFamily="49" charset="0"/>
              </a:rPr>
              <a:t>           group by </a:t>
            </a:r>
            <a:r>
              <a:rPr lang="en-US" sz="1400" dirty="0" err="1">
                <a:latin typeface="Courier New" panose="02070309020205020404" pitchFamily="49" charset="0"/>
                <a:cs typeface="Courier New" panose="02070309020205020404" pitchFamily="49" charset="0"/>
              </a:rPr>
              <a:t>studentsDF.collegename</a:t>
            </a:r>
            <a:r>
              <a:rPr lang="en-US" sz="1400" dirty="0">
                <a:latin typeface="Courier New" panose="02070309020205020404" pitchFamily="49" charset="0"/>
                <a:cs typeface="Courier New" panose="02070309020205020404" pitchFamily="49" charset="0"/>
              </a:rPr>
              <a:t> </a:t>
            </a:r>
          </a:p>
          <a:p>
            <a:r>
              <a:rPr lang="en-US" sz="1400" dirty="0">
                <a:latin typeface="Courier New" panose="02070309020205020404" pitchFamily="49" charset="0"/>
                <a:cs typeface="Courier New" panose="02070309020205020404" pitchFamily="49" charset="0"/>
              </a:rPr>
              <a:t>           order by 2</a:t>
            </a:r>
          </a:p>
          <a:p>
            <a:r>
              <a:rPr lang="en-US" sz="1400" dirty="0">
                <a:latin typeface="Courier New" panose="02070309020205020404" pitchFamily="49" charset="0"/>
                <a:cs typeface="Courier New" panose="02070309020205020404" pitchFamily="49" charset="0"/>
              </a:rPr>
              <a:t>           """)</a:t>
            </a:r>
          </a:p>
          <a:p>
            <a:r>
              <a:rPr lang="en-US" sz="1400" dirty="0" err="1">
                <a:latin typeface="Courier New" panose="02070309020205020404" pitchFamily="49" charset="0"/>
                <a:cs typeface="Courier New" panose="02070309020205020404" pitchFamily="49" charset="0"/>
              </a:rPr>
              <a:t>res.show</a:t>
            </a:r>
            <a:r>
              <a:rPr lang="en-US" sz="1400" dirty="0">
                <a:latin typeface="Courier New" panose="02070309020205020404" pitchFamily="49" charset="0"/>
                <a:cs typeface="Courier New" panose="02070309020205020404" pitchFamily="49" charset="0"/>
              </a:rPr>
              <a:t>()</a:t>
            </a:r>
          </a:p>
          <a:p>
            <a:endParaRPr lang="en-US" sz="1400" dirty="0">
              <a:latin typeface="Courier New" panose="02070309020205020404" pitchFamily="49" charset="0"/>
              <a:cs typeface="Courier New" panose="02070309020205020404" pitchFamily="49" charset="0"/>
            </a:endParaRPr>
          </a:p>
          <a:p>
            <a:r>
              <a:rPr lang="en-US" sz="1400" dirty="0">
                <a:latin typeface="Courier New" panose="02070309020205020404" pitchFamily="49" charset="0"/>
                <a:cs typeface="Courier New" panose="02070309020205020404" pitchFamily="49" charset="0"/>
              </a:rPr>
              <a:t>+-----------+-----------------+ </a:t>
            </a:r>
          </a:p>
          <a:p>
            <a:r>
              <a:rPr lang="en-US" sz="1400" dirty="0">
                <a:latin typeface="Courier New" panose="02070309020205020404" pitchFamily="49" charset="0"/>
                <a:cs typeface="Courier New" panose="02070309020205020404" pitchFamily="49" charset="0"/>
              </a:rPr>
              <a:t>|</a:t>
            </a:r>
            <a:r>
              <a:rPr lang="en-US" sz="1400" dirty="0" err="1">
                <a:latin typeface="Courier New" panose="02070309020205020404" pitchFamily="49" charset="0"/>
                <a:cs typeface="Courier New" panose="02070309020205020404" pitchFamily="49" charset="0"/>
              </a:rPr>
              <a:t>collegename</a:t>
            </a:r>
            <a:r>
              <a:rPr lang="en-US" sz="1400" dirty="0">
                <a:latin typeface="Courier New" panose="02070309020205020404" pitchFamily="49" charset="0"/>
                <a:cs typeface="Courier New" panose="02070309020205020404" pitchFamily="49" charset="0"/>
              </a:rPr>
              <a:t>| avg(</a:t>
            </a:r>
            <a:r>
              <a:rPr lang="en-US" sz="1400" dirty="0" err="1">
                <a:latin typeface="Courier New" panose="02070309020205020404" pitchFamily="49" charset="0"/>
                <a:cs typeface="Courier New" panose="02070309020205020404" pitchFamily="49" charset="0"/>
              </a:rPr>
              <a:t>hwgrade</a:t>
            </a:r>
            <a:r>
              <a:rPr lang="en-US" sz="1400" dirty="0">
                <a:latin typeface="Courier New" panose="02070309020205020404" pitchFamily="49" charset="0"/>
                <a:cs typeface="Courier New" panose="02070309020205020404" pitchFamily="49" charset="0"/>
              </a:rPr>
              <a:t>)    |</a:t>
            </a:r>
          </a:p>
          <a:p>
            <a:r>
              <a:rPr lang="en-US" sz="1400" dirty="0">
                <a:latin typeface="Courier New" panose="02070309020205020404" pitchFamily="49" charset="0"/>
                <a:cs typeface="Courier New" panose="02070309020205020404" pitchFamily="49" charset="0"/>
              </a:rPr>
              <a:t>+-----------+-----------------+ </a:t>
            </a:r>
          </a:p>
          <a:p>
            <a:r>
              <a:rPr lang="en-US" sz="1400" dirty="0">
                <a:latin typeface="Courier New" panose="02070309020205020404" pitchFamily="49" charset="0"/>
                <a:cs typeface="Courier New" panose="02070309020205020404" pitchFamily="49" charset="0"/>
              </a:rPr>
              <a:t>| EGR       |75.33333333333333| </a:t>
            </a:r>
          </a:p>
          <a:p>
            <a:r>
              <a:rPr lang="en-US" sz="1400" dirty="0">
                <a:latin typeface="Courier New" panose="02070309020205020404" pitchFamily="49" charset="0"/>
                <a:cs typeface="Courier New" panose="02070309020205020404" pitchFamily="49" charset="0"/>
              </a:rPr>
              <a:t>| NATSCI    | 87.0            | </a:t>
            </a:r>
          </a:p>
          <a:p>
            <a:r>
              <a:rPr lang="en-US" sz="1400" dirty="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47396698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Spark RDD Execution</a:t>
            </a:r>
          </a:p>
        </p:txBody>
      </p:sp>
      <p:sp>
        <p:nvSpPr>
          <p:cNvPr id="4" name="Rectangle 3"/>
          <p:cNvSpPr/>
          <p:nvPr/>
        </p:nvSpPr>
        <p:spPr>
          <a:xfrm>
            <a:off x="3229286" y="2310777"/>
            <a:ext cx="960095" cy="734876"/>
          </a:xfrm>
          <a:prstGeom prst="rect">
            <a:avLst/>
          </a:prstGeom>
          <a:solidFill>
            <a:schemeClr val="accent1">
              <a:lumMod val="20000"/>
              <a:lumOff val="80000"/>
            </a:schemeClr>
          </a:solidFill>
          <a:ln w="9525" cmpd="sng">
            <a:noFill/>
          </a:ln>
          <a:effectLst/>
        </p:spPr>
        <p:style>
          <a:lnRef idx="2">
            <a:schemeClr val="dk1"/>
          </a:lnRef>
          <a:fillRef idx="1">
            <a:schemeClr val="lt1"/>
          </a:fillRef>
          <a:effectRef idx="0">
            <a:schemeClr val="dk1"/>
          </a:effectRef>
          <a:fontRef idx="minor">
            <a:schemeClr val="dk1"/>
          </a:fontRef>
        </p:style>
        <p:txBody>
          <a:bodyPr lIns="0" rIns="0" rtlCol="0" anchor="ctr"/>
          <a:lstStyle/>
          <a:p>
            <a:pPr algn="ctr"/>
            <a:r>
              <a:rPr lang="en-US" sz="1600" dirty="0">
                <a:latin typeface="Source Sans Pro Light"/>
                <a:cs typeface="Source Sans Pro"/>
              </a:rPr>
              <a:t>Java/</a:t>
            </a:r>
            <a:r>
              <a:rPr lang="en-US" sz="1600" dirty="0" err="1">
                <a:latin typeface="Source Sans Pro Light"/>
                <a:cs typeface="Source Sans Pro"/>
              </a:rPr>
              <a:t>Scala</a:t>
            </a:r>
            <a:endParaRPr lang="en-US" sz="1600" dirty="0">
              <a:latin typeface="Source Sans Pro Light"/>
              <a:cs typeface="Source Sans Pro"/>
            </a:endParaRPr>
          </a:p>
          <a:p>
            <a:pPr algn="ctr"/>
            <a:r>
              <a:rPr lang="en-US" sz="1600" dirty="0">
                <a:latin typeface="Source Sans Pro Light"/>
                <a:cs typeface="Source Sans Pro"/>
              </a:rPr>
              <a:t>frontend</a:t>
            </a:r>
          </a:p>
        </p:txBody>
      </p:sp>
      <p:sp>
        <p:nvSpPr>
          <p:cNvPr id="5" name="Rounded Rectangle 4"/>
          <p:cNvSpPr/>
          <p:nvPr/>
        </p:nvSpPr>
        <p:spPr>
          <a:xfrm>
            <a:off x="3199946" y="4901086"/>
            <a:ext cx="1014675" cy="816007"/>
          </a:xfrm>
          <a:prstGeom prst="roundRect">
            <a:avLst/>
          </a:prstGeom>
          <a:solidFill>
            <a:schemeClr val="accent1">
              <a:lumMod val="20000"/>
              <a:lumOff val="80000"/>
            </a:schemeClr>
          </a:solidFill>
          <a:ln w="9525" cmpd="sng">
            <a:noFill/>
          </a:ln>
          <a:effectLst/>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sz="1600" dirty="0">
                <a:latin typeface="Source Sans Pro Light"/>
                <a:cs typeface="Source Sans Pro"/>
              </a:rPr>
              <a:t>JVM</a:t>
            </a:r>
          </a:p>
          <a:p>
            <a:pPr algn="ctr"/>
            <a:r>
              <a:rPr lang="en-US" sz="1600" dirty="0">
                <a:latin typeface="Source Sans Pro Light"/>
                <a:cs typeface="Source Sans Pro"/>
              </a:rPr>
              <a:t>backend</a:t>
            </a:r>
          </a:p>
        </p:txBody>
      </p:sp>
      <p:cxnSp>
        <p:nvCxnSpPr>
          <p:cNvPr id="6" name="Straight Arrow Connector 5"/>
          <p:cNvCxnSpPr>
            <a:stCxn id="4" idx="2"/>
            <a:endCxn id="5" idx="0"/>
          </p:cNvCxnSpPr>
          <p:nvPr/>
        </p:nvCxnSpPr>
        <p:spPr>
          <a:xfrm flipH="1">
            <a:off x="3707282" y="3045652"/>
            <a:ext cx="2050" cy="1855432"/>
          </a:xfrm>
          <a:prstGeom prst="straightConnector1">
            <a:avLst/>
          </a:prstGeom>
          <a:ln w="19050" cmpd="sng">
            <a:solidFill>
              <a:srgbClr val="646464"/>
            </a:solidFill>
            <a:headEnd type="none" w="lg" len="med"/>
            <a:tailEnd type="triangle" w="med" len="med"/>
          </a:ln>
          <a:effectLst/>
        </p:spPr>
        <p:style>
          <a:lnRef idx="2">
            <a:schemeClr val="accent1"/>
          </a:lnRef>
          <a:fillRef idx="0">
            <a:schemeClr val="accent1"/>
          </a:fillRef>
          <a:effectRef idx="1">
            <a:schemeClr val="accent1"/>
          </a:effectRef>
          <a:fontRef idx="minor">
            <a:schemeClr val="tx1"/>
          </a:fontRef>
        </p:style>
      </p:cxnSp>
      <p:grpSp>
        <p:nvGrpSpPr>
          <p:cNvPr id="15" name="Group 14"/>
          <p:cNvGrpSpPr/>
          <p:nvPr/>
        </p:nvGrpSpPr>
        <p:grpSpPr>
          <a:xfrm>
            <a:off x="7810097" y="2317271"/>
            <a:ext cx="1014675" cy="3406315"/>
            <a:chOff x="3829521" y="1387598"/>
            <a:chExt cx="1014675" cy="2554736"/>
          </a:xfrm>
        </p:grpSpPr>
        <p:sp>
          <p:nvSpPr>
            <p:cNvPr id="10" name="Rectangle 9"/>
            <p:cNvSpPr/>
            <p:nvPr/>
          </p:nvSpPr>
          <p:spPr>
            <a:xfrm>
              <a:off x="3858861" y="1387598"/>
              <a:ext cx="960095" cy="551157"/>
            </a:xfrm>
            <a:prstGeom prst="rect">
              <a:avLst/>
            </a:prstGeom>
            <a:solidFill>
              <a:schemeClr val="accent1">
                <a:lumMod val="20000"/>
                <a:lumOff val="80000"/>
              </a:schemeClr>
            </a:solidFill>
            <a:ln w="9525" cmpd="sng">
              <a:noFill/>
            </a:ln>
            <a:effectLst/>
          </p:spPr>
          <p:style>
            <a:lnRef idx="2">
              <a:schemeClr val="dk1"/>
            </a:lnRef>
            <a:fillRef idx="1">
              <a:schemeClr val="lt1"/>
            </a:fillRef>
            <a:effectRef idx="0">
              <a:schemeClr val="dk1"/>
            </a:effectRef>
            <a:fontRef idx="minor">
              <a:schemeClr val="dk1"/>
            </a:fontRef>
          </p:style>
          <p:txBody>
            <a:bodyPr lIns="0" rIns="0" rtlCol="0" anchor="ctr"/>
            <a:lstStyle/>
            <a:p>
              <a:pPr algn="ctr"/>
              <a:r>
                <a:rPr lang="en-US" sz="1600" dirty="0">
                  <a:latin typeface="Source Sans Pro Light"/>
                  <a:cs typeface="Source Sans Pro"/>
                </a:rPr>
                <a:t>Python</a:t>
              </a:r>
            </a:p>
            <a:p>
              <a:pPr algn="ctr"/>
              <a:r>
                <a:rPr lang="en-US" sz="1600" dirty="0">
                  <a:latin typeface="Source Sans Pro Light"/>
                  <a:cs typeface="Source Sans Pro"/>
                </a:rPr>
                <a:t>frontend</a:t>
              </a:r>
            </a:p>
          </p:txBody>
        </p:sp>
        <p:sp>
          <p:nvSpPr>
            <p:cNvPr id="11" name="Rounded Rectangle 10"/>
            <p:cNvSpPr/>
            <p:nvPr/>
          </p:nvSpPr>
          <p:spPr>
            <a:xfrm>
              <a:off x="3829521" y="3330329"/>
              <a:ext cx="1014675" cy="612005"/>
            </a:xfrm>
            <a:prstGeom prst="roundRect">
              <a:avLst/>
            </a:prstGeom>
            <a:solidFill>
              <a:schemeClr val="accent1">
                <a:lumMod val="20000"/>
                <a:lumOff val="80000"/>
              </a:schemeClr>
            </a:solidFill>
            <a:ln w="9525" cmpd="sng">
              <a:noFill/>
            </a:ln>
            <a:effectLst/>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sz="1600" dirty="0">
                  <a:latin typeface="Source Sans Pro Light"/>
                  <a:cs typeface="Source Sans Pro"/>
                </a:rPr>
                <a:t>Python</a:t>
              </a:r>
            </a:p>
            <a:p>
              <a:pPr algn="ctr"/>
              <a:r>
                <a:rPr lang="en-US" sz="1600" dirty="0">
                  <a:latin typeface="Source Sans Pro Light"/>
                  <a:cs typeface="Source Sans Pro"/>
                </a:rPr>
                <a:t>backend</a:t>
              </a:r>
            </a:p>
          </p:txBody>
        </p:sp>
        <p:cxnSp>
          <p:nvCxnSpPr>
            <p:cNvPr id="12" name="Straight Arrow Connector 11"/>
            <p:cNvCxnSpPr>
              <a:stCxn id="10" idx="2"/>
              <a:endCxn id="11" idx="0"/>
            </p:cNvCxnSpPr>
            <p:nvPr/>
          </p:nvCxnSpPr>
          <p:spPr>
            <a:xfrm flipH="1">
              <a:off x="4336859" y="1938755"/>
              <a:ext cx="2050" cy="1391574"/>
            </a:xfrm>
            <a:prstGeom prst="straightConnector1">
              <a:avLst/>
            </a:prstGeom>
            <a:ln w="19050" cmpd="sng">
              <a:solidFill>
                <a:srgbClr val="646464"/>
              </a:solidFill>
              <a:headEnd type="none" w="lg" len="med"/>
              <a:tailEnd type="triangle" w="med" len="med"/>
            </a:ln>
            <a:effectLst/>
          </p:spPr>
          <p:style>
            <a:lnRef idx="2">
              <a:schemeClr val="accent1"/>
            </a:lnRef>
            <a:fillRef idx="0">
              <a:schemeClr val="accent1"/>
            </a:fillRef>
            <a:effectRef idx="1">
              <a:schemeClr val="accent1"/>
            </a:effectRef>
            <a:fontRef idx="minor">
              <a:schemeClr val="tx1"/>
            </a:fontRef>
          </p:style>
        </p:cxnSp>
      </p:grpSp>
      <p:sp>
        <p:nvSpPr>
          <p:cNvPr id="14" name="TextBox 13"/>
          <p:cNvSpPr txBox="1"/>
          <p:nvPr/>
        </p:nvSpPr>
        <p:spPr>
          <a:xfrm>
            <a:off x="5066833" y="2228946"/>
            <a:ext cx="1667444" cy="461665"/>
          </a:xfrm>
          <a:prstGeom prst="rect">
            <a:avLst/>
          </a:prstGeom>
          <a:noFill/>
        </p:spPr>
        <p:txBody>
          <a:bodyPr wrap="none" rtlCol="0">
            <a:spAutoFit/>
          </a:bodyPr>
          <a:lstStyle/>
          <a:p>
            <a:pPr algn="ctr"/>
            <a:r>
              <a:rPr lang="en-US" sz="1200" dirty="0">
                <a:latin typeface="Source Sans Pro Light"/>
                <a:cs typeface="Source Sans Pro Light"/>
              </a:rPr>
              <a:t>opaque closures</a:t>
            </a:r>
          </a:p>
          <a:p>
            <a:pPr algn="ctr"/>
            <a:r>
              <a:rPr lang="en-US" sz="1200" dirty="0">
                <a:latin typeface="Source Sans Pro Light"/>
                <a:cs typeface="Source Sans Pro Light"/>
              </a:rPr>
              <a:t>(user-defined functions)</a:t>
            </a:r>
          </a:p>
        </p:txBody>
      </p:sp>
    </p:spTree>
    <p:extLst>
      <p:ext uri="{BB962C8B-B14F-4D97-AF65-F5344CB8AC3E}">
        <p14:creationId xmlns:p14="http://schemas.microsoft.com/office/powerpoint/2010/main" val="3698522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Spark </a:t>
            </a:r>
            <a:r>
              <a:rPr lang="en-US" dirty="0" err="1"/>
              <a:t>DataFrame</a:t>
            </a:r>
            <a:r>
              <a:rPr lang="en-US" dirty="0"/>
              <a:t> Execution</a:t>
            </a:r>
          </a:p>
        </p:txBody>
      </p:sp>
      <p:sp>
        <p:nvSpPr>
          <p:cNvPr id="6" name="Rectangle 5"/>
          <p:cNvSpPr/>
          <p:nvPr/>
        </p:nvSpPr>
        <p:spPr>
          <a:xfrm>
            <a:off x="3009900" y="2022540"/>
            <a:ext cx="1423002" cy="734876"/>
          </a:xfrm>
          <a:prstGeom prst="rect">
            <a:avLst/>
          </a:prstGeom>
          <a:solidFill>
            <a:schemeClr val="accent1">
              <a:lumMod val="20000"/>
              <a:lumOff val="80000"/>
            </a:schemeClr>
          </a:solidFill>
          <a:ln w="9525" cmpd="sng">
            <a:noFill/>
          </a:ln>
          <a:effectLst/>
        </p:spPr>
        <p:style>
          <a:lnRef idx="2">
            <a:schemeClr val="dk1"/>
          </a:lnRef>
          <a:fillRef idx="1">
            <a:schemeClr val="lt1"/>
          </a:fillRef>
          <a:effectRef idx="0">
            <a:schemeClr val="dk1"/>
          </a:effectRef>
          <a:fontRef idx="minor">
            <a:schemeClr val="dk1"/>
          </a:fontRef>
        </p:style>
        <p:txBody>
          <a:bodyPr lIns="0" rIns="0" rtlCol="0" anchor="ctr"/>
          <a:lstStyle/>
          <a:p>
            <a:pPr algn="ctr"/>
            <a:r>
              <a:rPr lang="en-US" sz="1600" dirty="0" err="1">
                <a:latin typeface="Source Sans Pro Light"/>
                <a:cs typeface="Source Sans Pro"/>
              </a:rPr>
              <a:t>DataFrame</a:t>
            </a:r>
            <a:endParaRPr lang="en-US" sz="1600" dirty="0">
              <a:latin typeface="Source Sans Pro Light"/>
              <a:cs typeface="Source Sans Pro"/>
            </a:endParaRPr>
          </a:p>
          <a:p>
            <a:pPr algn="ctr"/>
            <a:r>
              <a:rPr lang="en-US" sz="1600" dirty="0">
                <a:latin typeface="Source Sans Pro Light"/>
                <a:cs typeface="Source Sans Pro"/>
              </a:rPr>
              <a:t>frontend</a:t>
            </a:r>
          </a:p>
        </p:txBody>
      </p:sp>
      <p:sp>
        <p:nvSpPr>
          <p:cNvPr id="7" name="Rounded Rectangle 6"/>
          <p:cNvSpPr/>
          <p:nvPr/>
        </p:nvSpPr>
        <p:spPr>
          <a:xfrm>
            <a:off x="3201625" y="3720129"/>
            <a:ext cx="1014675" cy="816007"/>
          </a:xfrm>
          <a:prstGeom prst="roundRect">
            <a:avLst/>
          </a:prstGeom>
          <a:solidFill>
            <a:schemeClr val="accent1">
              <a:lumMod val="20000"/>
              <a:lumOff val="80000"/>
            </a:schemeClr>
          </a:solidFill>
          <a:ln w="9525" cmpd="sng">
            <a:noFill/>
          </a:ln>
          <a:effectLst/>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sz="1600" dirty="0">
                <a:latin typeface="Source Sans Pro Light"/>
                <a:cs typeface="Source Sans Pro"/>
              </a:rPr>
              <a:t>Logical Plan</a:t>
            </a:r>
          </a:p>
        </p:txBody>
      </p:sp>
      <p:sp>
        <p:nvSpPr>
          <p:cNvPr id="9" name="Rounded Rectangle 8"/>
          <p:cNvSpPr/>
          <p:nvPr/>
        </p:nvSpPr>
        <p:spPr>
          <a:xfrm>
            <a:off x="3199946" y="5260205"/>
            <a:ext cx="1014675" cy="816007"/>
          </a:xfrm>
          <a:prstGeom prst="roundRect">
            <a:avLst/>
          </a:prstGeom>
          <a:solidFill>
            <a:schemeClr val="accent1">
              <a:lumMod val="20000"/>
              <a:lumOff val="80000"/>
            </a:schemeClr>
          </a:solidFill>
          <a:ln w="9525" cmpd="sng">
            <a:noFill/>
          </a:ln>
          <a:effectLst/>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sz="1600" dirty="0">
                <a:latin typeface="Source Sans Pro Light"/>
                <a:cs typeface="Source Sans Pro"/>
              </a:rPr>
              <a:t>Physical execution</a:t>
            </a:r>
          </a:p>
        </p:txBody>
      </p:sp>
      <p:cxnSp>
        <p:nvCxnSpPr>
          <p:cNvPr id="12" name="Straight Arrow Connector 11"/>
          <p:cNvCxnSpPr>
            <a:stCxn id="7" idx="2"/>
            <a:endCxn id="9" idx="0"/>
          </p:cNvCxnSpPr>
          <p:nvPr/>
        </p:nvCxnSpPr>
        <p:spPr>
          <a:xfrm flipH="1">
            <a:off x="3707284" y="4536136"/>
            <a:ext cx="1679" cy="724069"/>
          </a:xfrm>
          <a:prstGeom prst="straightConnector1">
            <a:avLst/>
          </a:prstGeom>
          <a:ln w="19050" cmpd="sng">
            <a:solidFill>
              <a:srgbClr val="646464"/>
            </a:solidFill>
            <a:headEnd type="none" w="lg"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cxnSpLocks/>
            <a:stCxn id="6" idx="2"/>
            <a:endCxn id="7" idx="0"/>
          </p:cNvCxnSpPr>
          <p:nvPr/>
        </p:nvCxnSpPr>
        <p:spPr>
          <a:xfrm flipH="1">
            <a:off x="3708962" y="2757416"/>
            <a:ext cx="12439" cy="962713"/>
          </a:xfrm>
          <a:prstGeom prst="straightConnector1">
            <a:avLst/>
          </a:prstGeom>
          <a:ln w="19050" cmpd="sng">
            <a:solidFill>
              <a:srgbClr val="646464"/>
            </a:solidFill>
            <a:headEnd type="none" w="lg"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28" name="TextBox 27"/>
          <p:cNvSpPr txBox="1"/>
          <p:nvPr/>
        </p:nvSpPr>
        <p:spPr>
          <a:xfrm>
            <a:off x="2812407" y="4705496"/>
            <a:ext cx="777777" cy="461665"/>
          </a:xfrm>
          <a:prstGeom prst="rect">
            <a:avLst/>
          </a:prstGeom>
          <a:noFill/>
        </p:spPr>
        <p:txBody>
          <a:bodyPr wrap="none" rtlCol="0">
            <a:spAutoFit/>
          </a:bodyPr>
          <a:lstStyle/>
          <a:p>
            <a:pPr algn="ctr"/>
            <a:r>
              <a:rPr lang="en-US" sz="1200" dirty="0">
                <a:latin typeface="Source Sans Pro Light"/>
                <a:cs typeface="Source Sans Pro Light"/>
              </a:rPr>
              <a:t>Catalyst</a:t>
            </a:r>
          </a:p>
          <a:p>
            <a:pPr algn="ctr"/>
            <a:r>
              <a:rPr lang="en-US" sz="1200" dirty="0">
                <a:latin typeface="Source Sans Pro Light"/>
                <a:cs typeface="Source Sans Pro Light"/>
              </a:rPr>
              <a:t>optimizer</a:t>
            </a:r>
          </a:p>
        </p:txBody>
      </p:sp>
      <p:sp>
        <p:nvSpPr>
          <p:cNvPr id="33" name="TextBox 32"/>
          <p:cNvSpPr txBox="1"/>
          <p:nvPr/>
        </p:nvSpPr>
        <p:spPr>
          <a:xfrm>
            <a:off x="4742121" y="3694661"/>
            <a:ext cx="5849679" cy="461665"/>
          </a:xfrm>
          <a:prstGeom prst="rect">
            <a:avLst/>
          </a:prstGeom>
          <a:noFill/>
        </p:spPr>
        <p:txBody>
          <a:bodyPr wrap="none" rtlCol="0">
            <a:spAutoFit/>
          </a:bodyPr>
          <a:lstStyle/>
          <a:p>
            <a:pPr algn="r"/>
            <a:r>
              <a:rPr lang="en-US" sz="2400" dirty="0">
                <a:latin typeface="Source Sans Pro Light"/>
                <a:cs typeface="Source Sans Pro Light"/>
              </a:rPr>
              <a:t>Intermediate representation for computation </a:t>
            </a:r>
          </a:p>
        </p:txBody>
      </p:sp>
    </p:spTree>
    <p:extLst>
      <p:ext uri="{BB962C8B-B14F-4D97-AF65-F5344CB8AC3E}">
        <p14:creationId xmlns:p14="http://schemas.microsoft.com/office/powerpoint/2010/main" val="1455503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28" grpId="0"/>
      <p:bldP spid="33"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Spark </a:t>
            </a:r>
            <a:r>
              <a:rPr lang="en-US" dirty="0" err="1"/>
              <a:t>DataFrame</a:t>
            </a:r>
            <a:r>
              <a:rPr lang="en-US" dirty="0"/>
              <a:t> Execution</a:t>
            </a:r>
          </a:p>
        </p:txBody>
      </p:sp>
      <p:sp>
        <p:nvSpPr>
          <p:cNvPr id="6" name="Rectangle 5"/>
          <p:cNvSpPr/>
          <p:nvPr/>
        </p:nvSpPr>
        <p:spPr>
          <a:xfrm>
            <a:off x="1808370" y="1843638"/>
            <a:ext cx="960095" cy="734876"/>
          </a:xfrm>
          <a:prstGeom prst="rect">
            <a:avLst/>
          </a:prstGeom>
          <a:solidFill>
            <a:schemeClr val="accent1">
              <a:lumMod val="20000"/>
              <a:lumOff val="80000"/>
            </a:schemeClr>
          </a:solidFill>
          <a:ln w="9525" cmpd="sng">
            <a:noFill/>
          </a:ln>
          <a:effectLst/>
        </p:spPr>
        <p:style>
          <a:lnRef idx="2">
            <a:schemeClr val="dk1"/>
          </a:lnRef>
          <a:fillRef idx="1">
            <a:schemeClr val="lt1"/>
          </a:fillRef>
          <a:effectRef idx="0">
            <a:schemeClr val="dk1"/>
          </a:effectRef>
          <a:fontRef idx="minor">
            <a:schemeClr val="dk1"/>
          </a:fontRef>
        </p:style>
        <p:txBody>
          <a:bodyPr lIns="0" rIns="0" rtlCol="0" anchor="ctr"/>
          <a:lstStyle/>
          <a:p>
            <a:pPr algn="ctr"/>
            <a:r>
              <a:rPr lang="en-US" sz="1600" dirty="0">
                <a:latin typeface="Source Sans Pro Light"/>
                <a:cs typeface="Source Sans Pro"/>
              </a:rPr>
              <a:t>Python</a:t>
            </a:r>
          </a:p>
          <a:p>
            <a:pPr algn="ctr"/>
            <a:r>
              <a:rPr lang="en-US" sz="1600" dirty="0">
                <a:latin typeface="Source Sans Pro Light"/>
                <a:cs typeface="Source Sans Pro"/>
              </a:rPr>
              <a:t>DF</a:t>
            </a:r>
          </a:p>
        </p:txBody>
      </p:sp>
      <p:sp>
        <p:nvSpPr>
          <p:cNvPr id="7" name="Rounded Rectangle 6"/>
          <p:cNvSpPr/>
          <p:nvPr/>
        </p:nvSpPr>
        <p:spPr>
          <a:xfrm>
            <a:off x="3201625" y="3541227"/>
            <a:ext cx="1014675" cy="816007"/>
          </a:xfrm>
          <a:prstGeom prst="roundRect">
            <a:avLst/>
          </a:prstGeom>
          <a:solidFill>
            <a:schemeClr val="accent1">
              <a:lumMod val="20000"/>
              <a:lumOff val="80000"/>
            </a:schemeClr>
          </a:solidFill>
          <a:ln w="9525" cmpd="sng">
            <a:noFill/>
          </a:ln>
          <a:effectLst/>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sz="1600" dirty="0">
                <a:latin typeface="Source Sans Pro Light"/>
                <a:cs typeface="Source Sans Pro"/>
              </a:rPr>
              <a:t>Logical Plan</a:t>
            </a:r>
          </a:p>
        </p:txBody>
      </p:sp>
      <p:sp>
        <p:nvSpPr>
          <p:cNvPr id="9" name="Rounded Rectangle 8"/>
          <p:cNvSpPr/>
          <p:nvPr/>
        </p:nvSpPr>
        <p:spPr>
          <a:xfrm>
            <a:off x="3199946" y="5111454"/>
            <a:ext cx="1014675" cy="816007"/>
          </a:xfrm>
          <a:prstGeom prst="roundRect">
            <a:avLst/>
          </a:prstGeom>
          <a:solidFill>
            <a:schemeClr val="accent1">
              <a:lumMod val="20000"/>
              <a:lumOff val="80000"/>
            </a:schemeClr>
          </a:solidFill>
          <a:ln w="9525" cmpd="sng">
            <a:noFill/>
          </a:ln>
          <a:effectLst/>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sz="1600" dirty="0">
                <a:latin typeface="Source Sans Pro Light"/>
                <a:cs typeface="Source Sans Pro"/>
              </a:rPr>
              <a:t>Physical</a:t>
            </a:r>
          </a:p>
          <a:p>
            <a:pPr algn="ctr"/>
            <a:r>
              <a:rPr lang="en-US" sz="1600" dirty="0">
                <a:latin typeface="Source Sans Pro Light"/>
                <a:cs typeface="Source Sans Pro"/>
              </a:rPr>
              <a:t>execution</a:t>
            </a:r>
          </a:p>
        </p:txBody>
      </p:sp>
      <p:cxnSp>
        <p:nvCxnSpPr>
          <p:cNvPr id="12" name="Straight Arrow Connector 11"/>
          <p:cNvCxnSpPr>
            <a:stCxn id="7" idx="2"/>
            <a:endCxn id="9" idx="0"/>
          </p:cNvCxnSpPr>
          <p:nvPr/>
        </p:nvCxnSpPr>
        <p:spPr>
          <a:xfrm flipH="1">
            <a:off x="3707284" y="4357234"/>
            <a:ext cx="1679" cy="754220"/>
          </a:xfrm>
          <a:prstGeom prst="straightConnector1">
            <a:avLst/>
          </a:prstGeom>
          <a:ln w="19050" cmpd="sng">
            <a:solidFill>
              <a:srgbClr val="646464"/>
            </a:solidFill>
            <a:headEnd type="none" w="lg"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6" idx="2"/>
            <a:endCxn id="7" idx="0"/>
          </p:cNvCxnSpPr>
          <p:nvPr/>
        </p:nvCxnSpPr>
        <p:spPr>
          <a:xfrm>
            <a:off x="2288418" y="2578513"/>
            <a:ext cx="1420545" cy="962712"/>
          </a:xfrm>
          <a:prstGeom prst="straightConnector1">
            <a:avLst/>
          </a:prstGeom>
          <a:ln w="19050" cmpd="sng">
            <a:solidFill>
              <a:srgbClr val="646464"/>
            </a:solidFill>
            <a:headEnd type="none" w="lg"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28" name="TextBox 27"/>
          <p:cNvSpPr txBox="1"/>
          <p:nvPr/>
        </p:nvSpPr>
        <p:spPr>
          <a:xfrm>
            <a:off x="2812407" y="4526594"/>
            <a:ext cx="777777" cy="461665"/>
          </a:xfrm>
          <a:prstGeom prst="rect">
            <a:avLst/>
          </a:prstGeom>
          <a:noFill/>
        </p:spPr>
        <p:txBody>
          <a:bodyPr wrap="none" rtlCol="0">
            <a:spAutoFit/>
          </a:bodyPr>
          <a:lstStyle/>
          <a:p>
            <a:pPr algn="ctr"/>
            <a:r>
              <a:rPr lang="en-US" sz="1200" dirty="0">
                <a:latin typeface="Source Sans Pro Light"/>
                <a:cs typeface="Source Sans Pro Light"/>
              </a:rPr>
              <a:t>Catalyst</a:t>
            </a:r>
          </a:p>
          <a:p>
            <a:pPr algn="ctr"/>
            <a:r>
              <a:rPr lang="en-US" sz="1200" dirty="0">
                <a:latin typeface="Source Sans Pro Light"/>
                <a:cs typeface="Source Sans Pro Light"/>
              </a:rPr>
              <a:t>optimizer</a:t>
            </a:r>
          </a:p>
        </p:txBody>
      </p:sp>
      <p:sp>
        <p:nvSpPr>
          <p:cNvPr id="10" name="Rectangle 9"/>
          <p:cNvSpPr/>
          <p:nvPr/>
        </p:nvSpPr>
        <p:spPr>
          <a:xfrm>
            <a:off x="3086100" y="1845657"/>
            <a:ext cx="1306574" cy="734876"/>
          </a:xfrm>
          <a:prstGeom prst="rect">
            <a:avLst/>
          </a:prstGeom>
          <a:solidFill>
            <a:schemeClr val="accent1">
              <a:lumMod val="20000"/>
              <a:lumOff val="80000"/>
            </a:schemeClr>
          </a:solidFill>
          <a:ln w="9525" cmpd="sng">
            <a:noFill/>
          </a:ln>
          <a:effectLst/>
        </p:spPr>
        <p:style>
          <a:lnRef idx="2">
            <a:schemeClr val="dk1"/>
          </a:lnRef>
          <a:fillRef idx="1">
            <a:schemeClr val="lt1"/>
          </a:fillRef>
          <a:effectRef idx="0">
            <a:schemeClr val="dk1"/>
          </a:effectRef>
          <a:fontRef idx="minor">
            <a:schemeClr val="dk1"/>
          </a:fontRef>
        </p:style>
        <p:txBody>
          <a:bodyPr lIns="0" rIns="0" rtlCol="0" anchor="ctr"/>
          <a:lstStyle/>
          <a:p>
            <a:pPr algn="ctr"/>
            <a:r>
              <a:rPr lang="en-US" sz="1600" dirty="0">
                <a:latin typeface="Source Sans Pro Light"/>
                <a:cs typeface="Source Sans Pro"/>
              </a:rPr>
              <a:t>Java/</a:t>
            </a:r>
            <a:r>
              <a:rPr lang="en-US" sz="1600" dirty="0" err="1">
                <a:latin typeface="Source Sans Pro Light"/>
                <a:cs typeface="Source Sans Pro"/>
              </a:rPr>
              <a:t>Scala</a:t>
            </a:r>
            <a:endParaRPr lang="en-US" sz="1600" dirty="0">
              <a:latin typeface="Source Sans Pro Light"/>
              <a:cs typeface="Source Sans Pro"/>
            </a:endParaRPr>
          </a:p>
          <a:p>
            <a:pPr algn="ctr"/>
            <a:r>
              <a:rPr lang="en-US" sz="1600" dirty="0">
                <a:latin typeface="Source Sans Pro Light"/>
                <a:cs typeface="Source Sans Pro"/>
              </a:rPr>
              <a:t>DF</a:t>
            </a:r>
          </a:p>
        </p:txBody>
      </p:sp>
      <p:sp>
        <p:nvSpPr>
          <p:cNvPr id="11" name="Rectangle 10"/>
          <p:cNvSpPr/>
          <p:nvPr/>
        </p:nvSpPr>
        <p:spPr>
          <a:xfrm>
            <a:off x="4609203" y="1847675"/>
            <a:ext cx="960095" cy="734876"/>
          </a:xfrm>
          <a:prstGeom prst="rect">
            <a:avLst/>
          </a:prstGeom>
          <a:solidFill>
            <a:schemeClr val="accent1">
              <a:lumMod val="20000"/>
              <a:lumOff val="80000"/>
            </a:schemeClr>
          </a:solidFill>
          <a:ln w="9525" cmpd="sng">
            <a:noFill/>
          </a:ln>
          <a:effectLst/>
        </p:spPr>
        <p:style>
          <a:lnRef idx="2">
            <a:schemeClr val="dk1"/>
          </a:lnRef>
          <a:fillRef idx="1">
            <a:schemeClr val="lt1"/>
          </a:fillRef>
          <a:effectRef idx="0">
            <a:schemeClr val="dk1"/>
          </a:effectRef>
          <a:fontRef idx="minor">
            <a:schemeClr val="dk1"/>
          </a:fontRef>
        </p:style>
        <p:txBody>
          <a:bodyPr lIns="0" rIns="0" rtlCol="0" anchor="ctr"/>
          <a:lstStyle/>
          <a:p>
            <a:pPr algn="ctr"/>
            <a:r>
              <a:rPr lang="en-US" sz="1600" dirty="0">
                <a:latin typeface="Source Sans Pro Light"/>
                <a:cs typeface="Source Sans Pro"/>
              </a:rPr>
              <a:t>R</a:t>
            </a:r>
          </a:p>
          <a:p>
            <a:pPr algn="ctr"/>
            <a:r>
              <a:rPr lang="en-US" sz="1600" dirty="0">
                <a:latin typeface="Source Sans Pro Light"/>
                <a:cs typeface="Source Sans Pro"/>
              </a:rPr>
              <a:t>DF</a:t>
            </a:r>
          </a:p>
        </p:txBody>
      </p:sp>
      <p:cxnSp>
        <p:nvCxnSpPr>
          <p:cNvPr id="13" name="Straight Arrow Connector 12"/>
          <p:cNvCxnSpPr>
            <a:cxnSpLocks/>
            <a:stCxn id="10" idx="2"/>
            <a:endCxn id="7" idx="0"/>
          </p:cNvCxnSpPr>
          <p:nvPr/>
        </p:nvCxnSpPr>
        <p:spPr>
          <a:xfrm flipH="1">
            <a:off x="3708962" y="2580533"/>
            <a:ext cx="30425" cy="960694"/>
          </a:xfrm>
          <a:prstGeom prst="straightConnector1">
            <a:avLst/>
          </a:prstGeom>
          <a:ln w="19050" cmpd="sng">
            <a:solidFill>
              <a:srgbClr val="646464"/>
            </a:solidFill>
            <a:headEnd type="none" w="lg"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a:stCxn id="11" idx="2"/>
            <a:endCxn id="7" idx="0"/>
          </p:cNvCxnSpPr>
          <p:nvPr/>
        </p:nvCxnSpPr>
        <p:spPr>
          <a:xfrm flipH="1">
            <a:off x="3708961" y="2582552"/>
            <a:ext cx="1380288" cy="958675"/>
          </a:xfrm>
          <a:prstGeom prst="straightConnector1">
            <a:avLst/>
          </a:prstGeom>
          <a:ln w="19050" cmpd="sng">
            <a:solidFill>
              <a:srgbClr val="646464"/>
            </a:solidFill>
            <a:headEnd type="none" w="lg"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a:off x="4742121" y="3694661"/>
            <a:ext cx="5849679" cy="461665"/>
          </a:xfrm>
          <a:prstGeom prst="rect">
            <a:avLst/>
          </a:prstGeom>
          <a:noFill/>
        </p:spPr>
        <p:txBody>
          <a:bodyPr wrap="none" rtlCol="0">
            <a:spAutoFit/>
          </a:bodyPr>
          <a:lstStyle/>
          <a:p>
            <a:pPr algn="r"/>
            <a:r>
              <a:rPr lang="en-US" sz="2400" dirty="0">
                <a:latin typeface="Source Sans Pro Light"/>
                <a:cs typeface="Source Sans Pro Light"/>
              </a:rPr>
              <a:t>Intermediate representation for computation </a:t>
            </a:r>
          </a:p>
        </p:txBody>
      </p:sp>
      <p:sp>
        <p:nvSpPr>
          <p:cNvPr id="20" name="TextBox 19"/>
          <p:cNvSpPr txBox="1"/>
          <p:nvPr/>
        </p:nvSpPr>
        <p:spPr>
          <a:xfrm>
            <a:off x="6422330" y="1889659"/>
            <a:ext cx="4943982" cy="461665"/>
          </a:xfrm>
          <a:prstGeom prst="rect">
            <a:avLst/>
          </a:prstGeom>
          <a:noFill/>
        </p:spPr>
        <p:txBody>
          <a:bodyPr wrap="none" rtlCol="0">
            <a:spAutoFit/>
          </a:bodyPr>
          <a:lstStyle/>
          <a:p>
            <a:pPr algn="r"/>
            <a:r>
              <a:rPr lang="en-US" sz="2400" dirty="0">
                <a:latin typeface="Source Sans Pro Light"/>
                <a:cs typeface="Source Sans Pro Light"/>
              </a:rPr>
              <a:t>Simple wrappers to create logical plan</a:t>
            </a:r>
          </a:p>
        </p:txBody>
      </p:sp>
    </p:spTree>
    <p:extLst>
      <p:ext uri="{BB962C8B-B14F-4D97-AF65-F5344CB8AC3E}">
        <p14:creationId xmlns:p14="http://schemas.microsoft.com/office/powerpoint/2010/main" val="128943613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Performance</a:t>
            </a:r>
          </a:p>
        </p:txBody>
      </p:sp>
      <p:graphicFrame>
        <p:nvGraphicFramePr>
          <p:cNvPr id="4" name="Content Placeholder 4"/>
          <p:cNvGraphicFramePr>
            <a:graphicFrameLocks noGrp="1"/>
          </p:cNvGraphicFramePr>
          <p:nvPr>
            <p:ph idx="1"/>
            <p:extLst>
              <p:ext uri="{D42A27DB-BD31-4B8C-83A1-F6EECF244321}">
                <p14:modId xmlns:p14="http://schemas.microsoft.com/office/powerpoint/2010/main" val="3210545511"/>
              </p:ext>
            </p:extLst>
          </p:nvPr>
        </p:nvGraphicFramePr>
        <p:xfrm>
          <a:off x="1693863" y="1750486"/>
          <a:ext cx="8850312" cy="4976137"/>
        </p:xfrm>
        <a:graphic>
          <a:graphicData uri="http://schemas.openxmlformats.org/drawingml/2006/chart">
            <c:chart xmlns:c="http://schemas.openxmlformats.org/drawingml/2006/chart" xmlns:r="http://schemas.openxmlformats.org/officeDocument/2006/relationships" r:id="rId2"/>
          </a:graphicData>
        </a:graphic>
      </p:graphicFrame>
      <p:sp>
        <p:nvSpPr>
          <p:cNvPr id="6" name="Left Brace 5"/>
          <p:cNvSpPr/>
          <p:nvPr/>
        </p:nvSpPr>
        <p:spPr>
          <a:xfrm>
            <a:off x="2762147" y="4254936"/>
            <a:ext cx="304800" cy="868135"/>
          </a:xfrm>
          <a:prstGeom prst="leftBrace">
            <a:avLst/>
          </a:prstGeom>
          <a:ln w="12700">
            <a:solidFill>
              <a:srgbClr val="606060"/>
            </a:solidFill>
          </a:ln>
          <a:effectLst/>
        </p:spPr>
        <p:style>
          <a:lnRef idx="2">
            <a:schemeClr val="accent1"/>
          </a:lnRef>
          <a:fillRef idx="0">
            <a:schemeClr val="accent1"/>
          </a:fillRef>
          <a:effectRef idx="1">
            <a:schemeClr val="accent1"/>
          </a:effectRef>
          <a:fontRef idx="minor">
            <a:schemeClr val="tx1"/>
          </a:fontRef>
        </p:style>
        <p:txBody>
          <a:bodyPr/>
          <a:lstStyle/>
          <a:p>
            <a:endParaRPr lang="en-US" sz="1200"/>
          </a:p>
        </p:txBody>
      </p:sp>
      <p:sp>
        <p:nvSpPr>
          <p:cNvPr id="10" name="TextBox 9"/>
          <p:cNvSpPr txBox="1"/>
          <p:nvPr/>
        </p:nvSpPr>
        <p:spPr>
          <a:xfrm>
            <a:off x="1957725" y="4458136"/>
            <a:ext cx="543739" cy="338554"/>
          </a:xfrm>
          <a:prstGeom prst="rect">
            <a:avLst/>
          </a:prstGeom>
          <a:noFill/>
        </p:spPr>
        <p:txBody>
          <a:bodyPr wrap="none" rtlCol="0">
            <a:spAutoFit/>
          </a:bodyPr>
          <a:lstStyle/>
          <a:p>
            <a:r>
              <a:rPr lang="en-US" sz="1600" dirty="0">
                <a:latin typeface="Source Sans Pro Light"/>
                <a:cs typeface="Source Sans Pro Light"/>
              </a:rPr>
              <a:t>RDD</a:t>
            </a:r>
          </a:p>
        </p:txBody>
      </p:sp>
    </p:spTree>
    <p:extLst>
      <p:ext uri="{BB962C8B-B14F-4D97-AF65-F5344CB8AC3E}">
        <p14:creationId xmlns:p14="http://schemas.microsoft.com/office/powerpoint/2010/main" val="242557631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5300" y="874815"/>
            <a:ext cx="10896600" cy="914400"/>
          </a:xfrm>
        </p:spPr>
        <p:txBody>
          <a:bodyPr>
            <a:normAutofit fontScale="90000"/>
          </a:bodyPr>
          <a:lstStyle/>
          <a:p>
            <a:r>
              <a:rPr lang="en-US" dirty="0"/>
              <a:t>Benefit of Logical Plan:</a:t>
            </a:r>
            <a:br>
              <a:rPr lang="en-US" dirty="0"/>
            </a:br>
            <a:r>
              <a:rPr lang="en-US" dirty="0"/>
              <a:t>Performance Parity Across Languages</a:t>
            </a:r>
          </a:p>
        </p:txBody>
      </p:sp>
      <p:graphicFrame>
        <p:nvGraphicFramePr>
          <p:cNvPr id="4" name="Content Placeholder 4"/>
          <p:cNvGraphicFramePr>
            <a:graphicFrameLocks noGrp="1"/>
          </p:cNvGraphicFramePr>
          <p:nvPr>
            <p:ph idx="1"/>
            <p:extLst>
              <p:ext uri="{D42A27DB-BD31-4B8C-83A1-F6EECF244321}">
                <p14:modId xmlns:p14="http://schemas.microsoft.com/office/powerpoint/2010/main" val="3829246355"/>
              </p:ext>
            </p:extLst>
          </p:nvPr>
        </p:nvGraphicFramePr>
        <p:xfrm>
          <a:off x="1693863" y="1750486"/>
          <a:ext cx="8850312" cy="4976137"/>
        </p:xfrm>
        <a:graphic>
          <a:graphicData uri="http://schemas.openxmlformats.org/drawingml/2006/chart">
            <c:chart xmlns:c="http://schemas.openxmlformats.org/drawingml/2006/chart" xmlns:r="http://schemas.openxmlformats.org/officeDocument/2006/relationships" r:id="rId2"/>
          </a:graphicData>
        </a:graphic>
      </p:graphicFrame>
      <p:sp>
        <p:nvSpPr>
          <p:cNvPr id="6" name="Left Brace 5"/>
          <p:cNvSpPr/>
          <p:nvPr/>
        </p:nvSpPr>
        <p:spPr>
          <a:xfrm>
            <a:off x="2762147" y="4254936"/>
            <a:ext cx="304800" cy="868135"/>
          </a:xfrm>
          <a:prstGeom prst="leftBrace">
            <a:avLst/>
          </a:prstGeom>
          <a:ln w="12700">
            <a:solidFill>
              <a:srgbClr val="606060"/>
            </a:solidFill>
          </a:ln>
          <a:effectLst/>
        </p:spPr>
        <p:style>
          <a:lnRef idx="2">
            <a:schemeClr val="accent1"/>
          </a:lnRef>
          <a:fillRef idx="0">
            <a:schemeClr val="accent1"/>
          </a:fillRef>
          <a:effectRef idx="1">
            <a:schemeClr val="accent1"/>
          </a:effectRef>
          <a:fontRef idx="minor">
            <a:schemeClr val="tx1"/>
          </a:fontRef>
        </p:style>
        <p:txBody>
          <a:bodyPr/>
          <a:lstStyle/>
          <a:p>
            <a:endParaRPr lang="en-US" sz="1200"/>
          </a:p>
        </p:txBody>
      </p:sp>
      <p:sp>
        <p:nvSpPr>
          <p:cNvPr id="8" name="Left Brace 7"/>
          <p:cNvSpPr/>
          <p:nvPr/>
        </p:nvSpPr>
        <p:spPr>
          <a:xfrm>
            <a:off x="2761829" y="2240004"/>
            <a:ext cx="304800" cy="1725552"/>
          </a:xfrm>
          <a:prstGeom prst="leftBrace">
            <a:avLst/>
          </a:prstGeom>
          <a:ln w="12700">
            <a:solidFill>
              <a:schemeClr val="tx2">
                <a:lumMod val="75000"/>
                <a:lumOff val="25000"/>
              </a:schemeClr>
            </a:solidFill>
          </a:ln>
          <a:effectLst/>
        </p:spPr>
        <p:style>
          <a:lnRef idx="2">
            <a:schemeClr val="accent1"/>
          </a:lnRef>
          <a:fillRef idx="0">
            <a:schemeClr val="accent1"/>
          </a:fillRef>
          <a:effectRef idx="1">
            <a:schemeClr val="accent1"/>
          </a:effectRef>
          <a:fontRef idx="minor">
            <a:schemeClr val="tx1"/>
          </a:fontRef>
        </p:style>
        <p:txBody>
          <a:bodyPr/>
          <a:lstStyle/>
          <a:p>
            <a:endParaRPr lang="en-US" sz="1200">
              <a:solidFill>
                <a:srgbClr val="0000FF"/>
              </a:solidFill>
            </a:endParaRPr>
          </a:p>
        </p:txBody>
      </p:sp>
      <p:sp>
        <p:nvSpPr>
          <p:cNvPr id="9" name="TextBox 8"/>
          <p:cNvSpPr txBox="1"/>
          <p:nvPr/>
        </p:nvSpPr>
        <p:spPr>
          <a:xfrm>
            <a:off x="1636530" y="2850915"/>
            <a:ext cx="1104790" cy="338554"/>
          </a:xfrm>
          <a:prstGeom prst="rect">
            <a:avLst/>
          </a:prstGeom>
          <a:noFill/>
        </p:spPr>
        <p:txBody>
          <a:bodyPr wrap="none" rtlCol="0">
            <a:spAutoFit/>
          </a:bodyPr>
          <a:lstStyle/>
          <a:p>
            <a:r>
              <a:rPr lang="en-US" sz="1600" dirty="0" err="1">
                <a:latin typeface="Source Sans Pro Light"/>
                <a:cs typeface="Source Sans Pro Light"/>
              </a:rPr>
              <a:t>DataFrame</a:t>
            </a:r>
            <a:endParaRPr lang="en-US" sz="1600" dirty="0">
              <a:latin typeface="Source Sans Pro Light"/>
              <a:cs typeface="Source Sans Pro Light"/>
            </a:endParaRPr>
          </a:p>
        </p:txBody>
      </p:sp>
      <p:sp>
        <p:nvSpPr>
          <p:cNvPr id="10" name="TextBox 9"/>
          <p:cNvSpPr txBox="1"/>
          <p:nvPr/>
        </p:nvSpPr>
        <p:spPr>
          <a:xfrm>
            <a:off x="1957725" y="4458136"/>
            <a:ext cx="543739" cy="338554"/>
          </a:xfrm>
          <a:prstGeom prst="rect">
            <a:avLst/>
          </a:prstGeom>
          <a:noFill/>
        </p:spPr>
        <p:txBody>
          <a:bodyPr wrap="none" rtlCol="0">
            <a:spAutoFit/>
          </a:bodyPr>
          <a:lstStyle/>
          <a:p>
            <a:r>
              <a:rPr lang="en-US" sz="1600" dirty="0">
                <a:latin typeface="Source Sans Pro Light"/>
                <a:cs typeface="Source Sans Pro Light"/>
              </a:rPr>
              <a:t>RDD</a:t>
            </a:r>
          </a:p>
        </p:txBody>
      </p:sp>
    </p:spTree>
    <p:extLst>
      <p:ext uri="{BB962C8B-B14F-4D97-AF65-F5344CB8AC3E}">
        <p14:creationId xmlns:p14="http://schemas.microsoft.com/office/powerpoint/2010/main" val="18568518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972403"/>
            <a:ext cx="10058400" cy="1450757"/>
          </a:xfrm>
        </p:spPr>
        <p:txBody>
          <a:bodyPr>
            <a:normAutofit/>
          </a:bodyPr>
          <a:lstStyle/>
          <a:p>
            <a:r>
              <a:rPr lang="en-US" dirty="0"/>
              <a:t>Velocity (Speed)</a:t>
            </a:r>
            <a:br>
              <a:rPr lang="en-US" dirty="0">
                <a:solidFill>
                  <a:srgbClr val="0000FF"/>
                </a:solidFill>
              </a:rPr>
            </a:br>
            <a:endParaRPr lang="en-US" dirty="0"/>
          </a:p>
        </p:txBody>
      </p:sp>
      <p:sp>
        <p:nvSpPr>
          <p:cNvPr id="3" name="Content Placeholder 2"/>
          <p:cNvSpPr>
            <a:spLocks noGrp="1"/>
          </p:cNvSpPr>
          <p:nvPr>
            <p:ph idx="1"/>
          </p:nvPr>
        </p:nvSpPr>
        <p:spPr>
          <a:xfrm>
            <a:off x="1097280" y="1877581"/>
            <a:ext cx="8231609" cy="4297270"/>
          </a:xfrm>
        </p:spPr>
        <p:txBody>
          <a:bodyPr>
            <a:normAutofit/>
          </a:bodyPr>
          <a:lstStyle/>
          <a:p>
            <a:r>
              <a:rPr lang="en-US" dirty="0"/>
              <a:t>Data is begin generated fast and needs to be processed fast</a:t>
            </a:r>
          </a:p>
          <a:p>
            <a:r>
              <a:rPr lang="en-US" dirty="0"/>
              <a:t>Online Data Analytics</a:t>
            </a:r>
          </a:p>
          <a:p>
            <a:r>
              <a:rPr lang="en-US" dirty="0"/>
              <a:t>Late decisions </a:t>
            </a:r>
            <a:r>
              <a:rPr lang="en-US" dirty="0">
                <a:sym typeface="Wingdings"/>
              </a:rPr>
              <a:t> missing opportunities</a:t>
            </a:r>
          </a:p>
          <a:p>
            <a:r>
              <a:rPr lang="en-US" b="1" dirty="0">
                <a:solidFill>
                  <a:srgbClr val="800000"/>
                </a:solidFill>
                <a:sym typeface="Wingdings"/>
              </a:rPr>
              <a:t>Examples</a:t>
            </a:r>
          </a:p>
          <a:p>
            <a:pPr lvl="1"/>
            <a:r>
              <a:rPr lang="en-US" sz="1900" b="1" dirty="0">
                <a:solidFill>
                  <a:srgbClr val="0000FF"/>
                </a:solidFill>
                <a:sym typeface="Wingdings"/>
              </a:rPr>
              <a:t>E-Promotions: </a:t>
            </a:r>
            <a:r>
              <a:rPr lang="en-US" sz="1900" dirty="0">
                <a:sym typeface="Wingdings"/>
              </a:rPr>
              <a:t>Based on your current location, your purchase history, what you like  send promotions right now for store next to you</a:t>
            </a:r>
          </a:p>
          <a:p>
            <a:pPr lvl="1"/>
            <a:endParaRPr lang="en-US" sz="1900" dirty="0">
              <a:sym typeface="Wingdings"/>
            </a:endParaRPr>
          </a:p>
          <a:p>
            <a:pPr lvl="1"/>
            <a:r>
              <a:rPr lang="en-US" sz="1900" b="1" dirty="0">
                <a:solidFill>
                  <a:srgbClr val="0000FF"/>
                </a:solidFill>
                <a:sym typeface="Wingdings"/>
              </a:rPr>
              <a:t>Healthcare monitoring: </a:t>
            </a:r>
            <a:r>
              <a:rPr lang="en-US" sz="1900" dirty="0">
                <a:sym typeface="Wingdings"/>
              </a:rPr>
              <a:t>sensors monitoring your activities and body   any abnormal measurements require immediate reaction</a:t>
            </a:r>
            <a:endParaRPr lang="en-US" sz="1900" dirty="0"/>
          </a:p>
        </p:txBody>
      </p:sp>
      <p:pic>
        <p:nvPicPr>
          <p:cNvPr id="4" name="Picture 3"/>
          <p:cNvPicPr>
            <a:picLocks noChangeAspect="1"/>
          </p:cNvPicPr>
          <p:nvPr/>
        </p:nvPicPr>
        <p:blipFill>
          <a:blip r:embed="rId2"/>
          <a:stretch>
            <a:fillRect/>
          </a:stretch>
        </p:blipFill>
        <p:spPr>
          <a:xfrm>
            <a:off x="9067800" y="2295602"/>
            <a:ext cx="1263656" cy="1385576"/>
          </a:xfrm>
          <a:prstGeom prst="rect">
            <a:avLst/>
          </a:prstGeom>
        </p:spPr>
      </p:pic>
      <p:sp>
        <p:nvSpPr>
          <p:cNvPr id="5" name="Slide Number Placeholder 4"/>
          <p:cNvSpPr>
            <a:spLocks noGrp="1"/>
          </p:cNvSpPr>
          <p:nvPr>
            <p:ph type="sldNum" sz="quarter" idx="12"/>
          </p:nvPr>
        </p:nvSpPr>
        <p:spPr/>
        <p:txBody>
          <a:bodyPr/>
          <a:lstStyle/>
          <a:p>
            <a:fld id="{EBFB1032-EA64-7144-B003-9BCC9D94B503}" type="slidenum">
              <a:rPr lang="en-US" smtClean="0"/>
              <a:t>9</a:t>
            </a:fld>
            <a:endParaRPr lang="en-US" dirty="0"/>
          </a:p>
        </p:txBody>
      </p:sp>
    </p:spTree>
    <p:extLst>
      <p:ext uri="{BB962C8B-B14F-4D97-AF65-F5344CB8AC3E}">
        <p14:creationId xmlns:p14="http://schemas.microsoft.com/office/powerpoint/2010/main" val="1636665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checkerboard(across)">
                                      <p:cBhvr>
                                        <p:cTn id="7" dur="500"/>
                                        <p:tgtEl>
                                          <p:spTgt spid="3">
                                            <p:txEl>
                                              <p:pRg st="3" end="3"/>
                                            </p:txEl>
                                          </p:spTgt>
                                        </p:tgtEl>
                                      </p:cBhvr>
                                    </p:animEffect>
                                  </p:childTnLst>
                                </p:cTn>
                              </p:par>
                              <p:par>
                                <p:cTn id="8" presetID="5" presetClass="entr" presetSubtype="10" fill="hold" nodeType="withEffect">
                                  <p:stCondLst>
                                    <p:cond delay="0"/>
                                  </p:stCondLst>
                                  <p:childTnLst>
                                    <p:set>
                                      <p:cBhvr>
                                        <p:cTn id="9" dur="1" fill="hold">
                                          <p:stCondLst>
                                            <p:cond delay="0"/>
                                          </p:stCondLst>
                                        </p:cTn>
                                        <p:tgtEl>
                                          <p:spTgt spid="3">
                                            <p:txEl>
                                              <p:pRg st="4" end="4"/>
                                            </p:txEl>
                                          </p:spTgt>
                                        </p:tgtEl>
                                        <p:attrNameLst>
                                          <p:attrName>style.visibility</p:attrName>
                                        </p:attrNameLst>
                                      </p:cBhvr>
                                      <p:to>
                                        <p:strVal val="visible"/>
                                      </p:to>
                                    </p:set>
                                    <p:animEffect transition="in" filter="checkerboard(across)">
                                      <p:cBhvr>
                                        <p:cTn id="10" dur="500"/>
                                        <p:tgtEl>
                                          <p:spTgt spid="3">
                                            <p:txEl>
                                              <p:pRg st="4" end="4"/>
                                            </p:txEl>
                                          </p:spTgt>
                                        </p:tgtEl>
                                      </p:cBhvr>
                                    </p:animEffect>
                                  </p:childTnLst>
                                </p:cTn>
                              </p:par>
                              <p:par>
                                <p:cTn id="11" presetID="5" presetClass="entr" presetSubtype="1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animEffect transition="in" filter="checkerboard(across)">
                                      <p:cBhvr>
                                        <p:cTn id="13"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28540" y="1228327"/>
            <a:ext cx="7162800" cy="533400"/>
          </a:xfrm>
        </p:spPr>
        <p:txBody>
          <a:bodyPr anchor="t" anchorCtr="0">
            <a:normAutofit fontScale="90000"/>
          </a:bodyPr>
          <a:lstStyle/>
          <a:p>
            <a:r>
              <a:rPr lang="en-US" sz="4000" dirty="0"/>
              <a:t>Further Optimizations</a:t>
            </a:r>
          </a:p>
        </p:txBody>
      </p:sp>
      <p:sp>
        <p:nvSpPr>
          <p:cNvPr id="3" name="Content Placeholder 2"/>
          <p:cNvSpPr>
            <a:spLocks noGrp="1"/>
          </p:cNvSpPr>
          <p:nvPr>
            <p:ph idx="1"/>
          </p:nvPr>
        </p:nvSpPr>
        <p:spPr>
          <a:xfrm>
            <a:off x="1693864" y="2094577"/>
            <a:ext cx="4859337" cy="1918233"/>
          </a:xfrm>
        </p:spPr>
        <p:txBody>
          <a:bodyPr/>
          <a:lstStyle/>
          <a:p>
            <a:r>
              <a:rPr lang="en-US" dirty="0"/>
              <a:t>Whole-stage code generation</a:t>
            </a:r>
          </a:p>
          <a:p>
            <a:pPr marL="539496" lvl="1"/>
            <a:r>
              <a:rPr lang="en-US" dirty="0"/>
              <a:t>Remove expensive iterator calls</a:t>
            </a:r>
          </a:p>
          <a:p>
            <a:pPr marL="539496" lvl="1"/>
            <a:r>
              <a:rPr lang="en-US" dirty="0"/>
              <a:t>Fuse across multiple operators</a:t>
            </a:r>
          </a:p>
        </p:txBody>
      </p:sp>
      <p:grpSp>
        <p:nvGrpSpPr>
          <p:cNvPr id="13" name="Group 12"/>
          <p:cNvGrpSpPr/>
          <p:nvPr/>
        </p:nvGrpSpPr>
        <p:grpSpPr>
          <a:xfrm>
            <a:off x="6268600" y="1827152"/>
            <a:ext cx="4161745" cy="1767840"/>
            <a:chOff x="-352828" y="842652"/>
            <a:chExt cx="9458148" cy="2435214"/>
          </a:xfrm>
        </p:grpSpPr>
        <p:sp>
          <p:nvSpPr>
            <p:cNvPr id="4" name="TextBox 3"/>
            <p:cNvSpPr txBox="1"/>
            <p:nvPr/>
          </p:nvSpPr>
          <p:spPr>
            <a:xfrm>
              <a:off x="-352828" y="1105474"/>
              <a:ext cx="2040838" cy="445162"/>
            </a:xfrm>
            <a:prstGeom prst="rect">
              <a:avLst/>
            </a:prstGeom>
            <a:noFill/>
          </p:spPr>
          <p:txBody>
            <a:bodyPr wrap="none" rtlCol="0">
              <a:spAutoFit/>
            </a:bodyPr>
            <a:lstStyle/>
            <a:p>
              <a:pPr algn="ctr"/>
              <a:r>
                <a:rPr lang="en-US" sz="1500" dirty="0">
                  <a:latin typeface="Source Sans Pro Light" charset="0"/>
                  <a:ea typeface="Source Sans Pro Light" charset="0"/>
                  <a:cs typeface="Source Sans Pro Light" charset="0"/>
                </a:rPr>
                <a:t>Spark 1.6</a:t>
              </a:r>
            </a:p>
          </p:txBody>
        </p:sp>
        <p:grpSp>
          <p:nvGrpSpPr>
            <p:cNvPr id="5" name="Group 4"/>
            <p:cNvGrpSpPr/>
            <p:nvPr/>
          </p:nvGrpSpPr>
          <p:grpSpPr>
            <a:xfrm>
              <a:off x="1738056" y="993805"/>
              <a:ext cx="2166922" cy="763137"/>
              <a:chOff x="1738056" y="993805"/>
              <a:chExt cx="2166922" cy="763137"/>
            </a:xfrm>
          </p:grpSpPr>
          <p:sp>
            <p:nvSpPr>
              <p:cNvPr id="6" name="Rectangle 5"/>
              <p:cNvSpPr/>
              <p:nvPr/>
            </p:nvSpPr>
            <p:spPr>
              <a:xfrm>
                <a:off x="1738056" y="1235489"/>
                <a:ext cx="552154" cy="433421"/>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p>
            </p:txBody>
          </p:sp>
          <p:sp>
            <p:nvSpPr>
              <p:cNvPr id="7" name="TextBox 6"/>
              <p:cNvSpPr txBox="1"/>
              <p:nvPr/>
            </p:nvSpPr>
            <p:spPr>
              <a:xfrm>
                <a:off x="2301309" y="993805"/>
                <a:ext cx="1603669" cy="763137"/>
              </a:xfrm>
              <a:prstGeom prst="rect">
                <a:avLst/>
              </a:prstGeom>
              <a:noFill/>
            </p:spPr>
            <p:txBody>
              <a:bodyPr wrap="none" rtlCol="0">
                <a:spAutoFit/>
              </a:bodyPr>
              <a:lstStyle/>
              <a:p>
                <a:pPr algn="ctr"/>
                <a:r>
                  <a:rPr lang="en-US" sz="1500" dirty="0">
                    <a:latin typeface="Source Sans Pro Light" charset="0"/>
                    <a:ea typeface="Source Sans Pro Light" charset="0"/>
                    <a:cs typeface="Source Sans Pro Light" charset="0"/>
                  </a:rPr>
                  <a:t>14M</a:t>
                </a:r>
              </a:p>
              <a:p>
                <a:pPr algn="ctr"/>
                <a:r>
                  <a:rPr lang="en-US" sz="1500" dirty="0">
                    <a:latin typeface="Source Sans Pro Light" charset="0"/>
                    <a:ea typeface="Source Sans Pro Light" charset="0"/>
                    <a:cs typeface="Source Sans Pro Light" charset="0"/>
                  </a:rPr>
                  <a:t>rows/s</a:t>
                </a:r>
              </a:p>
            </p:txBody>
          </p:sp>
        </p:grpSp>
        <p:sp>
          <p:nvSpPr>
            <p:cNvPr id="8" name="TextBox 7"/>
            <p:cNvSpPr txBox="1"/>
            <p:nvPr/>
          </p:nvSpPr>
          <p:spPr>
            <a:xfrm>
              <a:off x="-352712" y="2388884"/>
              <a:ext cx="2040838" cy="445162"/>
            </a:xfrm>
            <a:prstGeom prst="rect">
              <a:avLst/>
            </a:prstGeom>
            <a:noFill/>
          </p:spPr>
          <p:txBody>
            <a:bodyPr wrap="none" rtlCol="0">
              <a:spAutoFit/>
            </a:bodyPr>
            <a:lstStyle/>
            <a:p>
              <a:pPr algn="ctr"/>
              <a:r>
                <a:rPr lang="en-US" sz="1500" dirty="0">
                  <a:latin typeface="Source Sans Pro Light" charset="0"/>
                  <a:ea typeface="Source Sans Pro Light" charset="0"/>
                  <a:cs typeface="Source Sans Pro Light" charset="0"/>
                </a:rPr>
                <a:t>Spark 2.0</a:t>
              </a:r>
            </a:p>
          </p:txBody>
        </p:sp>
        <p:grpSp>
          <p:nvGrpSpPr>
            <p:cNvPr id="9" name="Group 8"/>
            <p:cNvGrpSpPr/>
            <p:nvPr/>
          </p:nvGrpSpPr>
          <p:grpSpPr>
            <a:xfrm>
              <a:off x="1738056" y="2216808"/>
              <a:ext cx="7367264" cy="763137"/>
              <a:chOff x="1738056" y="2216808"/>
              <a:chExt cx="7367264" cy="763137"/>
            </a:xfrm>
          </p:grpSpPr>
          <p:sp>
            <p:nvSpPr>
              <p:cNvPr id="10" name="Rectangle 9"/>
              <p:cNvSpPr/>
              <p:nvPr/>
            </p:nvSpPr>
            <p:spPr>
              <a:xfrm>
                <a:off x="1738056" y="2462831"/>
                <a:ext cx="5756290" cy="433421"/>
              </a:xfrm>
              <a:prstGeom prst="rect">
                <a:avLst/>
              </a:prstGeom>
              <a:solidFill>
                <a:srgbClr val="618FF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solidFill>
                    <a:srgbClr val="92D050"/>
                  </a:solidFill>
                </a:endParaRPr>
              </a:p>
            </p:txBody>
          </p:sp>
          <p:sp>
            <p:nvSpPr>
              <p:cNvPr id="11" name="TextBox 10"/>
              <p:cNvSpPr txBox="1"/>
              <p:nvPr/>
            </p:nvSpPr>
            <p:spPr>
              <a:xfrm>
                <a:off x="7501650" y="2216808"/>
                <a:ext cx="1603670" cy="763137"/>
              </a:xfrm>
              <a:prstGeom prst="rect">
                <a:avLst/>
              </a:prstGeom>
              <a:noFill/>
            </p:spPr>
            <p:txBody>
              <a:bodyPr wrap="none" rtlCol="0">
                <a:spAutoFit/>
              </a:bodyPr>
              <a:lstStyle/>
              <a:p>
                <a:pPr algn="ctr"/>
                <a:r>
                  <a:rPr lang="en-US" sz="1500" dirty="0">
                    <a:latin typeface="Source Sans Pro Light" charset="0"/>
                    <a:ea typeface="Source Sans Pro Light" charset="0"/>
                    <a:cs typeface="Source Sans Pro Light" charset="0"/>
                  </a:rPr>
                  <a:t>125M</a:t>
                </a:r>
              </a:p>
              <a:p>
                <a:pPr algn="ctr"/>
                <a:r>
                  <a:rPr lang="en-US" sz="1500" dirty="0">
                    <a:latin typeface="Source Sans Pro Light" charset="0"/>
                    <a:ea typeface="Source Sans Pro Light" charset="0"/>
                    <a:cs typeface="Source Sans Pro Light" charset="0"/>
                  </a:rPr>
                  <a:t>rows/s</a:t>
                </a:r>
              </a:p>
            </p:txBody>
          </p:sp>
        </p:grpSp>
        <p:cxnSp>
          <p:nvCxnSpPr>
            <p:cNvPr id="12" name="Straight Connector 11"/>
            <p:cNvCxnSpPr/>
            <p:nvPr/>
          </p:nvCxnSpPr>
          <p:spPr>
            <a:xfrm>
              <a:off x="1738055" y="842652"/>
              <a:ext cx="0" cy="2435214"/>
            </a:xfrm>
            <a:prstGeom prst="line">
              <a:avLst/>
            </a:prstGeom>
            <a:ln w="12700">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4" name="Group 13"/>
          <p:cNvGrpSpPr/>
          <p:nvPr/>
        </p:nvGrpSpPr>
        <p:grpSpPr>
          <a:xfrm>
            <a:off x="6333638" y="3784011"/>
            <a:ext cx="4085543" cy="1767841"/>
            <a:chOff x="-201509" y="877994"/>
            <a:chExt cx="9284967" cy="2435214"/>
          </a:xfrm>
        </p:grpSpPr>
        <p:sp>
          <p:nvSpPr>
            <p:cNvPr id="15" name="TextBox 14"/>
            <p:cNvSpPr txBox="1"/>
            <p:nvPr/>
          </p:nvSpPr>
          <p:spPr>
            <a:xfrm>
              <a:off x="-179760" y="964107"/>
              <a:ext cx="1825895" cy="763136"/>
            </a:xfrm>
            <a:prstGeom prst="rect">
              <a:avLst/>
            </a:prstGeom>
            <a:noFill/>
          </p:spPr>
          <p:txBody>
            <a:bodyPr wrap="none" rtlCol="0">
              <a:spAutoFit/>
            </a:bodyPr>
            <a:lstStyle/>
            <a:p>
              <a:pPr algn="ctr"/>
              <a:r>
                <a:rPr lang="en-US" sz="1500" dirty="0">
                  <a:latin typeface="Source Sans Pro Light" charset="0"/>
                  <a:ea typeface="Source Sans Pro Light" charset="0"/>
                  <a:cs typeface="Source Sans Pro Light" charset="0"/>
                </a:rPr>
                <a:t>Parquet</a:t>
              </a:r>
              <a:br>
                <a:rPr lang="en-US" sz="1500" dirty="0">
                  <a:latin typeface="Source Sans Pro Light" charset="0"/>
                  <a:ea typeface="Source Sans Pro Light" charset="0"/>
                  <a:cs typeface="Source Sans Pro Light" charset="0"/>
                </a:rPr>
              </a:br>
              <a:r>
                <a:rPr lang="en-US" sz="1500" dirty="0">
                  <a:latin typeface="Source Sans Pro Light" charset="0"/>
                  <a:ea typeface="Source Sans Pro Light" charset="0"/>
                  <a:cs typeface="Source Sans Pro Light" charset="0"/>
                </a:rPr>
                <a:t>in 1.6</a:t>
              </a:r>
            </a:p>
          </p:txBody>
        </p:sp>
        <p:grpSp>
          <p:nvGrpSpPr>
            <p:cNvPr id="16" name="Group 15"/>
            <p:cNvGrpSpPr/>
            <p:nvPr/>
          </p:nvGrpSpPr>
          <p:grpSpPr>
            <a:xfrm>
              <a:off x="1738056" y="976134"/>
              <a:ext cx="2232515" cy="763136"/>
              <a:chOff x="1738056" y="976134"/>
              <a:chExt cx="2232515" cy="763136"/>
            </a:xfrm>
          </p:grpSpPr>
          <p:sp>
            <p:nvSpPr>
              <p:cNvPr id="22" name="Rectangle 21"/>
              <p:cNvSpPr/>
              <p:nvPr/>
            </p:nvSpPr>
            <p:spPr>
              <a:xfrm>
                <a:off x="1738056" y="1235487"/>
                <a:ext cx="643127" cy="433421"/>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p>
            </p:txBody>
          </p:sp>
          <p:sp>
            <p:nvSpPr>
              <p:cNvPr id="23" name="TextBox 22"/>
              <p:cNvSpPr txBox="1"/>
              <p:nvPr/>
            </p:nvSpPr>
            <p:spPr>
              <a:xfrm>
                <a:off x="2366902" y="976134"/>
                <a:ext cx="1603669" cy="763136"/>
              </a:xfrm>
              <a:prstGeom prst="rect">
                <a:avLst/>
              </a:prstGeom>
              <a:noFill/>
            </p:spPr>
            <p:txBody>
              <a:bodyPr wrap="none" rtlCol="0">
                <a:spAutoFit/>
              </a:bodyPr>
              <a:lstStyle/>
              <a:p>
                <a:pPr algn="ctr"/>
                <a:r>
                  <a:rPr lang="en-US" sz="1500" dirty="0">
                    <a:latin typeface="Source Sans Pro Light" charset="0"/>
                    <a:ea typeface="Source Sans Pro Light" charset="0"/>
                    <a:cs typeface="Source Sans Pro Light" charset="0"/>
                  </a:rPr>
                  <a:t>11M</a:t>
                </a:r>
              </a:p>
              <a:p>
                <a:pPr algn="ctr"/>
                <a:r>
                  <a:rPr lang="en-US" sz="1500" dirty="0">
                    <a:latin typeface="Source Sans Pro Light" charset="0"/>
                    <a:ea typeface="Source Sans Pro Light" charset="0"/>
                    <a:cs typeface="Source Sans Pro Light" charset="0"/>
                  </a:rPr>
                  <a:t>rows/s</a:t>
                </a:r>
              </a:p>
            </p:txBody>
          </p:sp>
        </p:grpSp>
        <p:sp>
          <p:nvSpPr>
            <p:cNvPr id="17" name="TextBox 16"/>
            <p:cNvSpPr txBox="1"/>
            <p:nvPr/>
          </p:nvSpPr>
          <p:spPr>
            <a:xfrm>
              <a:off x="-201509" y="2194505"/>
              <a:ext cx="1825895" cy="763136"/>
            </a:xfrm>
            <a:prstGeom prst="rect">
              <a:avLst/>
            </a:prstGeom>
            <a:noFill/>
          </p:spPr>
          <p:txBody>
            <a:bodyPr wrap="none" rtlCol="0">
              <a:spAutoFit/>
            </a:bodyPr>
            <a:lstStyle/>
            <a:p>
              <a:pPr algn="ctr"/>
              <a:r>
                <a:rPr lang="en-US" sz="1500" dirty="0">
                  <a:latin typeface="Source Sans Pro Light" charset="0"/>
                  <a:ea typeface="Source Sans Pro Light" charset="0"/>
                  <a:cs typeface="Source Sans Pro Light" charset="0"/>
                </a:rPr>
                <a:t>Parquet</a:t>
              </a:r>
              <a:br>
                <a:rPr lang="en-US" sz="1500" dirty="0">
                  <a:latin typeface="Source Sans Pro Light" charset="0"/>
                  <a:ea typeface="Source Sans Pro Light" charset="0"/>
                  <a:cs typeface="Source Sans Pro Light" charset="0"/>
                </a:rPr>
              </a:br>
              <a:r>
                <a:rPr lang="en-US" sz="1500" dirty="0">
                  <a:latin typeface="Source Sans Pro Light" charset="0"/>
                  <a:ea typeface="Source Sans Pro Light" charset="0"/>
                  <a:cs typeface="Source Sans Pro Light" charset="0"/>
                </a:rPr>
                <a:t>in 2.0</a:t>
              </a:r>
            </a:p>
          </p:txBody>
        </p:sp>
        <p:grpSp>
          <p:nvGrpSpPr>
            <p:cNvPr id="18" name="Group 17"/>
            <p:cNvGrpSpPr/>
            <p:nvPr/>
          </p:nvGrpSpPr>
          <p:grpSpPr>
            <a:xfrm>
              <a:off x="1738056" y="2199137"/>
              <a:ext cx="7345402" cy="763137"/>
              <a:chOff x="1738056" y="2199137"/>
              <a:chExt cx="7345402" cy="763137"/>
            </a:xfrm>
          </p:grpSpPr>
          <p:sp>
            <p:nvSpPr>
              <p:cNvPr id="20" name="Rectangle 19"/>
              <p:cNvSpPr/>
              <p:nvPr/>
            </p:nvSpPr>
            <p:spPr>
              <a:xfrm>
                <a:off x="1738056" y="2462830"/>
                <a:ext cx="5760719" cy="433421"/>
              </a:xfrm>
              <a:prstGeom prst="rect">
                <a:avLst/>
              </a:prstGeom>
              <a:solidFill>
                <a:srgbClr val="618FF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solidFill>
                    <a:srgbClr val="92D050"/>
                  </a:solidFill>
                </a:endParaRPr>
              </a:p>
            </p:txBody>
          </p:sp>
          <p:sp>
            <p:nvSpPr>
              <p:cNvPr id="21" name="TextBox 20"/>
              <p:cNvSpPr txBox="1"/>
              <p:nvPr/>
            </p:nvSpPr>
            <p:spPr>
              <a:xfrm>
                <a:off x="7479788" y="2199137"/>
                <a:ext cx="1603670" cy="763137"/>
              </a:xfrm>
              <a:prstGeom prst="rect">
                <a:avLst/>
              </a:prstGeom>
              <a:noFill/>
            </p:spPr>
            <p:txBody>
              <a:bodyPr wrap="none" rtlCol="0">
                <a:spAutoFit/>
              </a:bodyPr>
              <a:lstStyle/>
              <a:p>
                <a:pPr algn="ctr"/>
                <a:r>
                  <a:rPr lang="en-US" sz="1500" dirty="0">
                    <a:latin typeface="Source Sans Pro Light" charset="0"/>
                    <a:ea typeface="Source Sans Pro Light" charset="0"/>
                    <a:cs typeface="Source Sans Pro Light" charset="0"/>
                  </a:rPr>
                  <a:t>90M</a:t>
                </a:r>
              </a:p>
              <a:p>
                <a:pPr algn="ctr"/>
                <a:r>
                  <a:rPr lang="en-US" sz="1500" dirty="0">
                    <a:latin typeface="Source Sans Pro Light" charset="0"/>
                    <a:ea typeface="Source Sans Pro Light" charset="0"/>
                    <a:cs typeface="Source Sans Pro Light" charset="0"/>
                  </a:rPr>
                  <a:t>rows/s</a:t>
                </a:r>
              </a:p>
            </p:txBody>
          </p:sp>
        </p:grpSp>
        <p:cxnSp>
          <p:nvCxnSpPr>
            <p:cNvPr id="19" name="Straight Connector 18"/>
            <p:cNvCxnSpPr/>
            <p:nvPr/>
          </p:nvCxnSpPr>
          <p:spPr>
            <a:xfrm>
              <a:off x="1738055" y="877994"/>
              <a:ext cx="0" cy="2435214"/>
            </a:xfrm>
            <a:prstGeom prst="line">
              <a:avLst/>
            </a:prstGeom>
            <a:ln w="12700">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grpSp>
      <p:sp>
        <p:nvSpPr>
          <p:cNvPr id="25" name="Content Placeholder 2"/>
          <p:cNvSpPr txBox="1">
            <a:spLocks/>
          </p:cNvSpPr>
          <p:nvPr/>
        </p:nvSpPr>
        <p:spPr bwMode="auto">
          <a:xfrm>
            <a:off x="1693863" y="3951970"/>
            <a:ext cx="4525412" cy="19182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0" indent="0" algn="l" defTabSz="457200" rtl="0" eaLnBrk="0" fontAlgn="base" hangingPunct="0">
              <a:spcBef>
                <a:spcPct val="20000"/>
              </a:spcBef>
              <a:spcAft>
                <a:spcPct val="0"/>
              </a:spcAft>
              <a:buSzPct val="90000"/>
              <a:buFont typeface="Arial" pitchFamily="34" charset="0"/>
              <a:defRPr sz="2400" kern="1200">
                <a:solidFill>
                  <a:srgbClr val="404040"/>
                </a:solidFill>
                <a:latin typeface="Source Sans Pro Light"/>
                <a:ea typeface="MS PGothic" pitchFamily="34" charset="-128"/>
                <a:cs typeface="ＭＳ Ｐゴシック" charset="0"/>
              </a:defRPr>
            </a:lvl1pPr>
            <a:lvl2pPr marL="628650" indent="-171450" algn="l" defTabSz="457200" rtl="0" eaLnBrk="0" fontAlgn="base" hangingPunct="0">
              <a:spcBef>
                <a:spcPct val="20000"/>
              </a:spcBef>
              <a:spcAft>
                <a:spcPct val="0"/>
              </a:spcAft>
              <a:buSzPct val="90000"/>
              <a:buFont typeface="Lucida Grande"/>
              <a:buChar char="–"/>
              <a:defRPr sz="2200" kern="1200">
                <a:solidFill>
                  <a:srgbClr val="404040"/>
                </a:solidFill>
                <a:latin typeface="Source Sans Pro Light"/>
                <a:ea typeface="MS PGothic" pitchFamily="34" charset="-128"/>
                <a:cs typeface="+mn-cs"/>
              </a:defRPr>
            </a:lvl2pPr>
            <a:lvl3pPr marL="1089025" indent="-174625" algn="l" defTabSz="457200" rtl="0" eaLnBrk="0" fontAlgn="base" hangingPunct="0">
              <a:spcBef>
                <a:spcPct val="20000"/>
              </a:spcBef>
              <a:spcAft>
                <a:spcPct val="0"/>
              </a:spcAft>
              <a:buSzPct val="100000"/>
              <a:buFont typeface="Lucida Grande" charset="0"/>
              <a:buChar char="–"/>
              <a:defRPr kern="1200">
                <a:solidFill>
                  <a:srgbClr val="404040"/>
                </a:solidFill>
                <a:latin typeface="Source Sans Pro Light"/>
                <a:ea typeface="MS PGothic" pitchFamily="34" charset="-128"/>
                <a:cs typeface="+mn-cs"/>
              </a:defRPr>
            </a:lvl3pPr>
            <a:lvl4pPr marL="1541463" indent="-169863" algn="l" defTabSz="457200" rtl="0" eaLnBrk="0" fontAlgn="base" hangingPunct="0">
              <a:spcBef>
                <a:spcPct val="20000"/>
              </a:spcBef>
              <a:spcAft>
                <a:spcPct val="0"/>
              </a:spcAft>
              <a:buSzPct val="90000"/>
              <a:buFont typeface="Arial" pitchFamily="34" charset="0"/>
              <a:buChar char="•"/>
              <a:defRPr kern="1200">
                <a:solidFill>
                  <a:srgbClr val="404040"/>
                </a:solidFill>
                <a:latin typeface="Source Sans Pro Light"/>
                <a:ea typeface="MS PGothic" pitchFamily="34" charset="-128"/>
                <a:cs typeface="+mn-cs"/>
              </a:defRPr>
            </a:lvl4pPr>
            <a:lvl5pPr marL="2001838" indent="-173038" algn="l" defTabSz="457200" rtl="0" eaLnBrk="0" fontAlgn="base" hangingPunct="0">
              <a:spcBef>
                <a:spcPct val="20000"/>
              </a:spcBef>
              <a:spcAft>
                <a:spcPct val="0"/>
              </a:spcAft>
              <a:buFont typeface="Lucida Grande" charset="0"/>
              <a:buChar char="-"/>
              <a:defRPr kern="1200">
                <a:solidFill>
                  <a:srgbClr val="404040"/>
                </a:solidFill>
                <a:latin typeface="Source Sans Pro Light"/>
                <a:ea typeface="MS PGothic"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Optimized input / output</a:t>
            </a:r>
          </a:p>
          <a:p>
            <a:pPr marL="539496" lvl="1">
              <a:buFont typeface="Arial"/>
              <a:buChar char="•"/>
            </a:pPr>
            <a:r>
              <a:rPr lang="en-US" dirty="0"/>
              <a:t>Parquet + built-in cache</a:t>
            </a:r>
          </a:p>
        </p:txBody>
      </p:sp>
      <p:sp>
        <p:nvSpPr>
          <p:cNvPr id="26" name="Rounded Rectangle 25"/>
          <p:cNvSpPr/>
          <p:nvPr/>
        </p:nvSpPr>
        <p:spPr>
          <a:xfrm>
            <a:off x="1257300" y="5791200"/>
            <a:ext cx="8839200" cy="684432"/>
          </a:xfrm>
          <a:prstGeom prst="roundRect">
            <a:avLst/>
          </a:prstGeom>
          <a:solidFill>
            <a:srgbClr val="FF6600"/>
          </a:solidFill>
          <a:ln w="28575"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rgbClr val="FFFFFF"/>
                </a:solidFill>
                <a:latin typeface="Source Sans Pro Light"/>
                <a:cs typeface="Source Sans Pro Light"/>
              </a:rPr>
              <a:t>Automatically applies to SQL, </a:t>
            </a:r>
            <a:r>
              <a:rPr lang="en-US" sz="2800" dirty="0" err="1">
                <a:solidFill>
                  <a:srgbClr val="FFFFFF"/>
                </a:solidFill>
                <a:latin typeface="Source Sans Pro Light"/>
                <a:cs typeface="Source Sans Pro Light"/>
              </a:rPr>
              <a:t>DataFrames</a:t>
            </a:r>
            <a:r>
              <a:rPr lang="en-US" sz="2800" dirty="0">
                <a:solidFill>
                  <a:srgbClr val="FFFFFF"/>
                </a:solidFill>
                <a:latin typeface="Source Sans Pro Light"/>
                <a:cs typeface="Source Sans Pro Light"/>
              </a:rPr>
              <a:t>, Datasets</a:t>
            </a:r>
          </a:p>
        </p:txBody>
      </p:sp>
    </p:spTree>
    <p:extLst>
      <p:ext uri="{BB962C8B-B14F-4D97-AF65-F5344CB8AC3E}">
        <p14:creationId xmlns:p14="http://schemas.microsoft.com/office/powerpoint/2010/main" val="4252271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p:cNvGraphicFramePr>
            <a:graphicFrameLocks/>
          </p:cNvGraphicFramePr>
          <p:nvPr>
            <p:extLst>
              <p:ext uri="{D42A27DB-BD31-4B8C-83A1-F6EECF244321}">
                <p14:modId xmlns:p14="http://schemas.microsoft.com/office/powerpoint/2010/main" val="3342160240"/>
              </p:ext>
            </p:extLst>
          </p:nvPr>
        </p:nvGraphicFramePr>
        <p:xfrm>
          <a:off x="990600" y="423431"/>
          <a:ext cx="9571892" cy="544397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680083268"/>
      </p:ext>
    </p:extLst>
  </p:cSld>
  <p:clrMapOvr>
    <a:masterClrMapping/>
  </p:clrMapOvr>
</p:sld>
</file>

<file path=ppt/theme/theme1.xml><?xml version="1.0" encoding="utf-8"?>
<a:theme xmlns:a="http://schemas.openxmlformats.org/drawingml/2006/main" name="Retrospect">
  <a:themeElements>
    <a:clrScheme name="Retrospect">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6B9F25"/>
      </a:hlink>
      <a:folHlink>
        <a:srgbClr val="B26B02"/>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SparkIntro" id="{C66675DA-AAB7-D54F-AE73-E4A2ECC6547B}" vid="{84A03F49-EC34-7243-982F-AE6F4EECC68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60</TotalTime>
  <Words>4373</Words>
  <Application>Microsoft Macintosh PowerPoint</Application>
  <PresentationFormat>Widescreen</PresentationFormat>
  <Paragraphs>790</Paragraphs>
  <Slides>91</Slides>
  <Notes>16</Notes>
  <HiddenSlides>16</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91</vt:i4>
      </vt:variant>
    </vt:vector>
  </HeadingPairs>
  <TitlesOfParts>
    <vt:vector size="103" baseType="lpstr">
      <vt:lpstr>微软雅黑</vt:lpstr>
      <vt:lpstr>Arial</vt:lpstr>
      <vt:lpstr>Arial Narrow</vt:lpstr>
      <vt:lpstr>Calibri</vt:lpstr>
      <vt:lpstr>Calibri Light</vt:lpstr>
      <vt:lpstr>Comic Sans MS</vt:lpstr>
      <vt:lpstr>Consolas</vt:lpstr>
      <vt:lpstr>Courier New</vt:lpstr>
      <vt:lpstr>Newslab</vt:lpstr>
      <vt:lpstr>Source Sans Pro Light</vt:lpstr>
      <vt:lpstr>Wingdings</vt:lpstr>
      <vt:lpstr>Retrospect</vt:lpstr>
      <vt:lpstr>Spark</vt:lpstr>
      <vt:lpstr>What is Big Data?</vt:lpstr>
      <vt:lpstr>Big Data: 3V’s</vt:lpstr>
      <vt:lpstr>Volume (Scale) </vt:lpstr>
      <vt:lpstr>PowerPoint Presentation</vt:lpstr>
      <vt:lpstr>PowerPoint Presentation</vt:lpstr>
      <vt:lpstr>The Earthscope</vt:lpstr>
      <vt:lpstr>Variety (Complexity) </vt:lpstr>
      <vt:lpstr>Velocity (Speed) </vt:lpstr>
      <vt:lpstr>Real-time/Fast Data</vt:lpstr>
      <vt:lpstr>MapReduce</vt:lpstr>
      <vt:lpstr>Programming Model: MapReduce</vt:lpstr>
      <vt:lpstr>Task: Word Count</vt:lpstr>
      <vt:lpstr>MapReduce: Overview</vt:lpstr>
      <vt:lpstr>MapReduce: The Map Step</vt:lpstr>
      <vt:lpstr>MapReduce: The Reduce Step</vt:lpstr>
      <vt:lpstr>MapReduce: Word Counting</vt:lpstr>
      <vt:lpstr>MapReduce: Word Counting</vt:lpstr>
      <vt:lpstr>Word Count Using MapReduce</vt:lpstr>
      <vt:lpstr>Example 2: Color Count</vt:lpstr>
      <vt:lpstr>Spark Goals</vt:lpstr>
      <vt:lpstr>Background</vt:lpstr>
      <vt:lpstr>Problem</vt:lpstr>
      <vt:lpstr>Spark Overview</vt:lpstr>
      <vt:lpstr>Example: Mining Console Logs</vt:lpstr>
      <vt:lpstr>Run Spark</vt:lpstr>
      <vt:lpstr>First Stop: SparkContext</vt:lpstr>
      <vt:lpstr>RDD Abstraction</vt:lpstr>
      <vt:lpstr>PowerPoint Presentation</vt:lpstr>
      <vt:lpstr>Resilient Distributed Datasets (RDD)</vt:lpstr>
      <vt:lpstr>Spark Operations</vt:lpstr>
      <vt:lpstr>Examples of Spark Transformations </vt:lpstr>
      <vt:lpstr>Examples of Spark Actions</vt:lpstr>
      <vt:lpstr>Transformations</vt:lpstr>
      <vt:lpstr>Transformations</vt:lpstr>
      <vt:lpstr>Transformations</vt:lpstr>
      <vt:lpstr>Transformations</vt:lpstr>
      <vt:lpstr>Actions</vt:lpstr>
      <vt:lpstr>Actions</vt:lpstr>
      <vt:lpstr>Actions</vt:lpstr>
      <vt:lpstr>Transformations &amp; Actions</vt:lpstr>
      <vt:lpstr>WordCount Example</vt:lpstr>
      <vt:lpstr>WordCount Example</vt:lpstr>
      <vt:lpstr>WordCount Example</vt:lpstr>
      <vt:lpstr>map() and flatMap() </vt:lpstr>
      <vt:lpstr>WordCount Example</vt:lpstr>
      <vt:lpstr>reduceByKey()</vt:lpstr>
      <vt:lpstr>Lambda: Anonymous Functions</vt:lpstr>
      <vt:lpstr>WordCount complete code</vt:lpstr>
      <vt:lpstr>WordCount Example</vt:lpstr>
      <vt:lpstr>Another Example</vt:lpstr>
      <vt:lpstr>Another WordCount Example</vt:lpstr>
      <vt:lpstr>Another WordCount Example</vt:lpstr>
      <vt:lpstr>Example: PageRank</vt:lpstr>
      <vt:lpstr>Why PageRank?</vt:lpstr>
      <vt:lpstr>Basic Idea</vt:lpstr>
      <vt:lpstr>Algorithm</vt:lpstr>
      <vt:lpstr>Algorithm</vt:lpstr>
      <vt:lpstr>Algorithm</vt:lpstr>
      <vt:lpstr>Algorithm</vt:lpstr>
      <vt:lpstr>Algorithm</vt:lpstr>
      <vt:lpstr>Algorithm</vt:lpstr>
      <vt:lpstr>Sample PageRank Iteration (1)</vt:lpstr>
      <vt:lpstr>Sample PageRank Iteration (2)</vt:lpstr>
      <vt:lpstr>PageRank in MapReduce</vt:lpstr>
      <vt:lpstr>PageRank MapReduce Pseudo-Code</vt:lpstr>
      <vt:lpstr>Pyspark Implementation</vt:lpstr>
      <vt:lpstr>PageRank Performance</vt:lpstr>
      <vt:lpstr>Other Iterative Algorithms</vt:lpstr>
      <vt:lpstr>Example: Grade data</vt:lpstr>
      <vt:lpstr>Example: Grade data</vt:lpstr>
      <vt:lpstr>DataFrames in Spark</vt:lpstr>
      <vt:lpstr>PowerPoint Presentation</vt:lpstr>
      <vt:lpstr>Spark DataFrame</vt:lpstr>
      <vt:lpstr>Example: Grade data</vt:lpstr>
      <vt:lpstr>Example: Grade data</vt:lpstr>
      <vt:lpstr>Example: Grade data</vt:lpstr>
      <vt:lpstr>Example: Grade data</vt:lpstr>
      <vt:lpstr>Example: Grade data</vt:lpstr>
      <vt:lpstr>Example: Grade data</vt:lpstr>
      <vt:lpstr>Example: Grade data</vt:lpstr>
      <vt:lpstr>Example: Grade data</vt:lpstr>
      <vt:lpstr>Example: Grade data</vt:lpstr>
      <vt:lpstr>Example: Grade Data</vt:lpstr>
      <vt:lpstr>Spark RDD Execution</vt:lpstr>
      <vt:lpstr>Spark DataFrame Execution</vt:lpstr>
      <vt:lpstr>Spark DataFrame Execution</vt:lpstr>
      <vt:lpstr>Performance</vt:lpstr>
      <vt:lpstr>Benefit of Logical Plan: Performance Parity Across Languages</vt:lpstr>
      <vt:lpstr>Further Optimizations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Spark</dc:title>
  <dc:creator>Quinn Snell</dc:creator>
  <cp:lastModifiedBy>Quinn Snell</cp:lastModifiedBy>
  <cp:revision>7</cp:revision>
  <dcterms:created xsi:type="dcterms:W3CDTF">2021-10-14T17:11:12Z</dcterms:created>
  <dcterms:modified xsi:type="dcterms:W3CDTF">2021-10-14T18:11:25Z</dcterms:modified>
</cp:coreProperties>
</file>